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1480" r:id="rId2"/>
    <p:sldId id="306" r:id="rId3"/>
    <p:sldId id="1481" r:id="rId4"/>
    <p:sldId id="1513" r:id="rId5"/>
    <p:sldId id="1511" r:id="rId6"/>
    <p:sldId id="1512" r:id="rId7"/>
    <p:sldId id="1541" r:id="rId8"/>
    <p:sldId id="1518" r:id="rId9"/>
    <p:sldId id="1539" r:id="rId10"/>
    <p:sldId id="1515" r:id="rId11"/>
    <p:sldId id="1516" r:id="rId12"/>
    <p:sldId id="1519" r:id="rId13"/>
    <p:sldId id="1521" r:id="rId14"/>
    <p:sldId id="1520" r:id="rId15"/>
    <p:sldId id="1522" r:id="rId16"/>
    <p:sldId id="1523" r:id="rId17"/>
    <p:sldId id="1540" r:id="rId18"/>
    <p:sldId id="1524" r:id="rId19"/>
    <p:sldId id="1525" r:id="rId20"/>
    <p:sldId id="1526" r:id="rId21"/>
    <p:sldId id="1414" r:id="rId22"/>
    <p:sldId id="1527" r:id="rId23"/>
    <p:sldId id="1490" r:id="rId24"/>
    <p:sldId id="1528" r:id="rId25"/>
    <p:sldId id="1529" r:id="rId26"/>
    <p:sldId id="1530" r:id="rId27"/>
    <p:sldId id="1531" r:id="rId28"/>
    <p:sldId id="1532" r:id="rId29"/>
    <p:sldId id="1533" r:id="rId30"/>
    <p:sldId id="1534" r:id="rId31"/>
    <p:sldId id="1536" r:id="rId32"/>
    <p:sldId id="1537" r:id="rId33"/>
    <p:sldId id="1538" r:id="rId34"/>
    <p:sldId id="1496" r:id="rId35"/>
    <p:sldId id="1497" r:id="rId36"/>
    <p:sldId id="1498" r:id="rId37"/>
    <p:sldId id="1499" r:id="rId38"/>
  </p:sldIdLst>
  <p:sldSz cx="10160000" cy="5715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9" userDrawn="1">
          <p15:clr>
            <a:srgbClr val="A4A3A4"/>
          </p15:clr>
        </p15:guide>
        <p15:guide id="2" pos="76" userDrawn="1">
          <p15:clr>
            <a:srgbClr val="A4A3A4"/>
          </p15:clr>
        </p15:guide>
        <p15:guide id="3" pos="320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AAAA"/>
    <a:srgbClr val="FEA9AA"/>
    <a:srgbClr val="FEAAAA"/>
    <a:srgbClr val="EEFFA9"/>
    <a:srgbClr val="FFAAA9"/>
    <a:srgbClr val="BE384B"/>
    <a:srgbClr val="EFFEAA"/>
    <a:srgbClr val="E09D71"/>
    <a:srgbClr val="BC3347"/>
    <a:srgbClr val="0101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17" autoAdjust="0"/>
    <p:restoredTop sz="78788" autoAdjust="0"/>
  </p:normalViewPr>
  <p:slideViewPr>
    <p:cSldViewPr>
      <p:cViewPr varScale="1">
        <p:scale>
          <a:sx n="104" d="100"/>
          <a:sy n="104" d="100"/>
        </p:scale>
        <p:origin x="476" y="64"/>
      </p:cViewPr>
      <p:guideLst>
        <p:guide orient="horz" pos="2889"/>
        <p:guide pos="76"/>
        <p:guide pos="3200"/>
      </p:guideLst>
    </p:cSldViewPr>
  </p:slideViewPr>
  <p:outlineViewPr>
    <p:cViewPr>
      <p:scale>
        <a:sx n="33" d="100"/>
        <a:sy n="33" d="100"/>
      </p:scale>
      <p:origin x="0" y="-18144"/>
    </p:cViewPr>
  </p:outlineViewPr>
  <p:notesTextViewPr>
    <p:cViewPr>
      <p:scale>
        <a:sx n="1" d="1"/>
        <a:sy n="1" d="1"/>
      </p:scale>
      <p:origin x="0" y="0"/>
    </p:cViewPr>
  </p:notesTextViewPr>
  <p:sorterViewPr>
    <p:cViewPr>
      <p:scale>
        <a:sx n="153" d="100"/>
        <a:sy n="153" d="100"/>
      </p:scale>
      <p:origin x="0" y="0"/>
    </p:cViewPr>
  </p:sorterViewPr>
  <p:notesViewPr>
    <p:cSldViewPr>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384E5B-0B7C-A143-A087-04B582FC4BEF}" type="datetimeFigureOut">
              <a:rPr kumimoji="1" lang="zh-CN" altLang="en-US" smtClean="0"/>
              <a:t>2025/7/9</a:t>
            </a:fld>
            <a:endParaRPr kumimoji="1"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zh-CN" altLang="en-US"/>
          </a:p>
        </p:txBody>
      </p:sp>
      <p:sp>
        <p:nvSpPr>
          <p:cNvPr id="5" name="幻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78370ED-3FEA-E543-9D41-DF20FAD761C7}" type="slidenum">
              <a:rPr kumimoji="1" lang="zh-CN" altLang="en-US" smtClean="0"/>
              <a:t>‹#›</a:t>
            </a:fld>
            <a:endParaRPr kumimoji="1" lang="zh-CN" altLang="en-US"/>
          </a:p>
        </p:txBody>
      </p:sp>
    </p:spTree>
    <p:extLst>
      <p:ext uri="{BB962C8B-B14F-4D97-AF65-F5344CB8AC3E}">
        <p14:creationId xmlns:p14="http://schemas.microsoft.com/office/powerpoint/2010/main" val="3555191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D7DB94-E0DE-4F0F-A9B7-54654CD8C8B1}" type="datetimeFigureOut">
              <a:rPr lang="zh-CN" altLang="en-US" smtClean="0"/>
              <a:t>2025/7/9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84A077-83E9-49A7-9F59-234D78BD6949}" type="slidenum">
              <a:rPr lang="zh-CN" altLang="en-US" smtClean="0"/>
              <a:t>‹#›</a:t>
            </a:fld>
            <a:endParaRPr lang="zh-CN" altLang="en-US"/>
          </a:p>
        </p:txBody>
      </p:sp>
    </p:spTree>
    <p:extLst>
      <p:ext uri="{BB962C8B-B14F-4D97-AF65-F5344CB8AC3E}">
        <p14:creationId xmlns:p14="http://schemas.microsoft.com/office/powerpoint/2010/main" val="2430265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3B283-AE2B-2B41-4D6C-E36A5C56B6E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9F15A9B-8125-AE5A-1B09-29F178546D9C}"/>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0165DF9C-7F12-9206-0169-E7C0675C9310}"/>
              </a:ext>
            </a:extLst>
          </p:cNvPr>
          <p:cNvSpPr>
            <a:spLocks noGrp="1"/>
          </p:cNvSpPr>
          <p:nvPr>
            <p:ph type="body" idx="1"/>
          </p:nvPr>
        </p:nvSpPr>
        <p:spPr/>
        <p:txBody>
          <a:bodyPr/>
          <a:lstStyle/>
          <a:p>
            <a:r>
              <a:rPr kumimoji="1" lang="en-US" altLang="zh-CN" baseline="0" dirty="0"/>
              <a:t>Hello, everyone!</a:t>
            </a:r>
          </a:p>
          <a:p>
            <a:r>
              <a:rPr kumimoji="1" lang="en-US" altLang="zh-CN" baseline="0" dirty="0"/>
              <a:t>I am Yuanpei Wu.</a:t>
            </a:r>
          </a:p>
          <a:p>
            <a:r>
              <a:rPr kumimoji="1" lang="en-US" altLang="zh-CN" baseline="0" dirty="0"/>
              <a:t>It’s my pleasure to introduce our work “</a:t>
            </a:r>
            <a:r>
              <a:rPr lang="en-US" altLang="zh-CN" sz="1200" dirty="0">
                <a:latin typeface="Arial" charset="0"/>
                <a:ea typeface="Arial" charset="0"/>
                <a:cs typeface="Arial" charset="0"/>
                <a:sym typeface="Arial"/>
              </a:rPr>
              <a:t>OS Rendering Service Made Parallel with Out-of-Order Execution and In-Order Commit”.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baseline="0" dirty="0">
                <a:latin typeface="Arial" charset="0"/>
                <a:cs typeface="Arial" charset="0"/>
                <a:sym typeface="Arial"/>
              </a:rPr>
              <a:t>This is a joint work by </a:t>
            </a:r>
            <a:r>
              <a:rPr kumimoji="1" lang="en-US" altLang="zh-CN" sz="1200" i="1" dirty="0">
                <a:solidFill>
                  <a:schemeClr val="tx1">
                    <a:lumMod val="75000"/>
                    <a:lumOff val="25000"/>
                  </a:schemeClr>
                </a:solidFill>
                <a:latin typeface="+mn-lt"/>
              </a:rPr>
              <a:t>IPADS,</a:t>
            </a:r>
            <a:r>
              <a:rPr kumimoji="1" lang="zh-CN" altLang="en-US" sz="1200" i="1" dirty="0">
                <a:solidFill>
                  <a:schemeClr val="tx1">
                    <a:lumMod val="75000"/>
                    <a:lumOff val="25000"/>
                  </a:schemeClr>
                </a:solidFill>
                <a:latin typeface="+mn-lt"/>
              </a:rPr>
              <a:t> </a:t>
            </a:r>
            <a:r>
              <a:rPr kumimoji="1" lang="en-US" altLang="zh-CN" sz="1200" i="1" dirty="0">
                <a:solidFill>
                  <a:schemeClr val="tx1">
                    <a:lumMod val="75000"/>
                    <a:lumOff val="25000"/>
                  </a:schemeClr>
                </a:solidFill>
                <a:latin typeface="+mn-lt"/>
              </a:rPr>
              <a:t>Shanghai</a:t>
            </a:r>
            <a:r>
              <a:rPr kumimoji="1" lang="zh-CN" altLang="en-US" sz="1200" i="1" dirty="0">
                <a:solidFill>
                  <a:schemeClr val="tx1">
                    <a:lumMod val="75000"/>
                    <a:lumOff val="25000"/>
                  </a:schemeClr>
                </a:solidFill>
                <a:latin typeface="+mn-lt"/>
              </a:rPr>
              <a:t> </a:t>
            </a:r>
            <a:r>
              <a:rPr kumimoji="1" lang="en-US" altLang="zh-CN" sz="1200" i="1" dirty="0">
                <a:solidFill>
                  <a:schemeClr val="tx1">
                    <a:lumMod val="75000"/>
                    <a:lumOff val="25000"/>
                  </a:schemeClr>
                </a:solidFill>
                <a:latin typeface="+mn-lt"/>
              </a:rPr>
              <a:t>Jiao</a:t>
            </a:r>
            <a:r>
              <a:rPr kumimoji="1" lang="zh-CN" altLang="en-US" sz="1200" i="1" dirty="0">
                <a:solidFill>
                  <a:schemeClr val="tx1">
                    <a:lumMod val="75000"/>
                    <a:lumOff val="25000"/>
                  </a:schemeClr>
                </a:solidFill>
                <a:latin typeface="+mn-lt"/>
              </a:rPr>
              <a:t> </a:t>
            </a:r>
            <a:r>
              <a:rPr kumimoji="1" lang="en-US" altLang="zh-CN" sz="1200" i="1" dirty="0">
                <a:solidFill>
                  <a:schemeClr val="tx1">
                    <a:lumMod val="75000"/>
                    <a:lumOff val="25000"/>
                  </a:schemeClr>
                </a:solidFill>
                <a:latin typeface="+mn-lt"/>
              </a:rPr>
              <a:t>Tong</a:t>
            </a:r>
            <a:r>
              <a:rPr kumimoji="1" lang="zh-CN" altLang="en-US" sz="1200" i="1" dirty="0">
                <a:solidFill>
                  <a:schemeClr val="tx1">
                    <a:lumMod val="75000"/>
                    <a:lumOff val="25000"/>
                  </a:schemeClr>
                </a:solidFill>
                <a:latin typeface="+mn-lt"/>
              </a:rPr>
              <a:t> </a:t>
            </a:r>
            <a:r>
              <a:rPr kumimoji="1" lang="en-US" altLang="zh-CN" sz="1200" i="1" dirty="0">
                <a:solidFill>
                  <a:schemeClr val="tx1">
                    <a:lumMod val="75000"/>
                    <a:lumOff val="25000"/>
                  </a:schemeClr>
                </a:solidFill>
                <a:latin typeface="+mn-lt"/>
              </a:rPr>
              <a:t>University, and </a:t>
            </a:r>
            <a:r>
              <a:rPr kumimoji="1" lang="en" altLang="zh-CN" sz="1200" i="1" dirty="0">
                <a:solidFill>
                  <a:schemeClr val="tx1">
                    <a:lumMod val="75000"/>
                    <a:lumOff val="25000"/>
                  </a:schemeClr>
                </a:solidFill>
                <a:latin typeface="+mn-lt"/>
              </a:rPr>
              <a:t>Fields Lab, Huawei Central Software Institute.</a:t>
            </a:r>
          </a:p>
        </p:txBody>
      </p:sp>
      <p:sp>
        <p:nvSpPr>
          <p:cNvPr id="4" name="灯片编号占位符 3">
            <a:extLst>
              <a:ext uri="{FF2B5EF4-FFF2-40B4-BE49-F238E27FC236}">
                <a16:creationId xmlns:a16="http://schemas.microsoft.com/office/drawing/2014/main" id="{CF66BC72-936A-96D1-E791-A40A355178EF}"/>
              </a:ext>
            </a:extLst>
          </p:cNvPr>
          <p:cNvSpPr>
            <a:spLocks noGrp="1"/>
          </p:cNvSpPr>
          <p:nvPr>
            <p:ph type="sldNum" sz="quarter" idx="5"/>
          </p:nvPr>
        </p:nvSpPr>
        <p:spPr/>
        <p:txBody>
          <a:bodyPr/>
          <a:lstStyle/>
          <a:p>
            <a:fld id="{3A84A077-83E9-49A7-9F59-234D78BD6949}" type="slidenum">
              <a:rPr lang="zh-CN" altLang="en-US" smtClean="0">
                <a:solidFill>
                  <a:prstClr val="black"/>
                </a:solidFill>
              </a:rPr>
              <a:pPr/>
              <a:t>1</a:t>
            </a:fld>
            <a:endParaRPr lang="zh-CN" altLang="en-US">
              <a:solidFill>
                <a:prstClr val="black"/>
              </a:solidFill>
            </a:endParaRPr>
          </a:p>
        </p:txBody>
      </p:sp>
    </p:spTree>
    <p:extLst>
      <p:ext uri="{BB962C8B-B14F-4D97-AF65-F5344CB8AC3E}">
        <p14:creationId xmlns:p14="http://schemas.microsoft.com/office/powerpoint/2010/main" val="4183787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E5BB3-4472-DDBA-8A4D-B7F5346A671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74DF810-E869-3A58-4A8C-7E55D4A9D6DA}"/>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AC5EA27A-AE9B-1F95-4F41-DFC9522965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200" b="0" dirty="0">
                <a:latin typeface="+mn-lt"/>
              </a:rPr>
              <a:t>Rendering service, as an OS system service, renders the screen content synchronized from different applications </a:t>
            </a:r>
            <a:r>
              <a:rPr kumimoji="1" lang="en-US" altLang="zh-CN" sz="1200" dirty="0">
                <a:latin typeface="+mn-lt"/>
              </a:rPr>
              <a:t>in a unified manner</a:t>
            </a:r>
            <a:r>
              <a:rPr kumimoji="1" lang="en-US" altLang="zh-CN" sz="1200" b="0" dirty="0">
                <a:latin typeface="+mn-lt"/>
              </a:rPr>
              <a:t>.</a:t>
            </a:r>
          </a:p>
          <a:p>
            <a:endParaRPr kumimoji="1" lang="zh-CN" altLang="en-US" dirty="0"/>
          </a:p>
        </p:txBody>
      </p:sp>
      <p:sp>
        <p:nvSpPr>
          <p:cNvPr id="4" name="灯片编号占位符 3">
            <a:extLst>
              <a:ext uri="{FF2B5EF4-FFF2-40B4-BE49-F238E27FC236}">
                <a16:creationId xmlns:a16="http://schemas.microsoft.com/office/drawing/2014/main" id="{825739CE-F1A2-D504-6EA8-082B001E38D0}"/>
              </a:ext>
            </a:extLst>
          </p:cNvPr>
          <p:cNvSpPr>
            <a:spLocks noGrp="1"/>
          </p:cNvSpPr>
          <p:nvPr>
            <p:ph type="sldNum" sz="quarter" idx="5"/>
          </p:nvPr>
        </p:nvSpPr>
        <p:spPr/>
        <p:txBody>
          <a:bodyPr/>
          <a:lstStyle/>
          <a:p>
            <a:fld id="{3A84A077-83E9-49A7-9F59-234D78BD6949}" type="slidenum">
              <a:rPr lang="zh-CN" altLang="en-US" smtClean="0"/>
              <a:t>10</a:t>
            </a:fld>
            <a:endParaRPr lang="zh-CN" altLang="en-US"/>
          </a:p>
        </p:txBody>
      </p:sp>
    </p:spTree>
    <p:extLst>
      <p:ext uri="{BB962C8B-B14F-4D97-AF65-F5344CB8AC3E}">
        <p14:creationId xmlns:p14="http://schemas.microsoft.com/office/powerpoint/2010/main" val="276712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A3EC7-7C10-575B-DFD3-CB4D0B0D2D4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F8A15B8-9650-BBFF-F466-E4B1C10E6B66}"/>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C7F178E5-056B-771C-7C81-3155757E32F5}"/>
              </a:ext>
            </a:extLst>
          </p:cNvPr>
          <p:cNvSpPr>
            <a:spLocks noGrp="1"/>
          </p:cNvSpPr>
          <p:nvPr>
            <p:ph type="body" idx="1"/>
          </p:nvPr>
        </p:nvSpPr>
        <p:spPr/>
        <p:txBody>
          <a:bodyPr/>
          <a:lstStyle/>
          <a:p>
            <a:r>
              <a:rPr lang="en-US" dirty="0"/>
              <a:t>At the heart of the service is a unified </a:t>
            </a:r>
            <a:r>
              <a:rPr lang="en-US" b="1" dirty="0"/>
              <a:t>render tree</a:t>
            </a:r>
            <a:r>
              <a:rPr lang="en-US" dirty="0"/>
              <a:t>. It manages all the drawing information on the screen. </a:t>
            </a:r>
            <a:r>
              <a:rPr kumimoji="1" lang="en-US" altLang="zh-CN" sz="1200" b="0" dirty="0">
                <a:latin typeface="+mn-lt"/>
              </a:rPr>
              <a:t>Specifically, each render node may contain some draw commands.</a:t>
            </a:r>
            <a:endParaRPr kumimoji="1" lang="zh-CN" altLang="en-US" dirty="0"/>
          </a:p>
        </p:txBody>
      </p:sp>
      <p:sp>
        <p:nvSpPr>
          <p:cNvPr id="4" name="灯片编号占位符 3">
            <a:extLst>
              <a:ext uri="{FF2B5EF4-FFF2-40B4-BE49-F238E27FC236}">
                <a16:creationId xmlns:a16="http://schemas.microsoft.com/office/drawing/2014/main" id="{F453B404-3868-7A4A-7363-304A1483E63A}"/>
              </a:ext>
            </a:extLst>
          </p:cNvPr>
          <p:cNvSpPr>
            <a:spLocks noGrp="1"/>
          </p:cNvSpPr>
          <p:nvPr>
            <p:ph type="sldNum" sz="quarter" idx="5"/>
          </p:nvPr>
        </p:nvSpPr>
        <p:spPr/>
        <p:txBody>
          <a:bodyPr/>
          <a:lstStyle/>
          <a:p>
            <a:fld id="{3A84A077-83E9-49A7-9F59-234D78BD6949}" type="slidenum">
              <a:rPr lang="zh-CN" altLang="en-US" smtClean="0"/>
              <a:t>11</a:t>
            </a:fld>
            <a:endParaRPr lang="zh-CN" altLang="en-US"/>
          </a:p>
        </p:txBody>
      </p:sp>
    </p:spTree>
    <p:extLst>
      <p:ext uri="{BB962C8B-B14F-4D97-AF65-F5344CB8AC3E}">
        <p14:creationId xmlns:p14="http://schemas.microsoft.com/office/powerpoint/2010/main" val="815084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F262C-1D64-5943-1864-FC662269FDF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331E538-74DF-DD0E-B6E0-00E076EFF33C}"/>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D3EB4D1C-F208-ED7E-EAEC-F32D5B454F6B}"/>
              </a:ext>
            </a:extLst>
          </p:cNvPr>
          <p:cNvSpPr>
            <a:spLocks noGrp="1"/>
          </p:cNvSpPr>
          <p:nvPr>
            <p:ph type="body" idx="1"/>
          </p:nvPr>
        </p:nvSpPr>
        <p:spPr/>
        <p:txBody>
          <a:bodyPr/>
          <a:lstStyle/>
          <a:p>
            <a:r>
              <a:rPr lang="en-US" dirty="0"/>
              <a:t>Native applications </a:t>
            </a:r>
            <a:r>
              <a:rPr lang="en-US" b="0" dirty="0"/>
              <a:t>synchronize these draw commands to the </a:t>
            </a:r>
            <a:r>
              <a:rPr lang="en-US" dirty="0"/>
              <a:t>rendering service, which populate this tree. For example, the app here shows a blue card represented by the subtree with three render nodes and four draw commands.</a:t>
            </a:r>
            <a:endParaRPr kumimoji="1" lang="zh-CN" altLang="en-US" dirty="0"/>
          </a:p>
        </p:txBody>
      </p:sp>
      <p:sp>
        <p:nvSpPr>
          <p:cNvPr id="4" name="灯片编号占位符 3">
            <a:extLst>
              <a:ext uri="{FF2B5EF4-FFF2-40B4-BE49-F238E27FC236}">
                <a16:creationId xmlns:a16="http://schemas.microsoft.com/office/drawing/2014/main" id="{C607A47D-C8CC-0EE0-F6E0-D3AF79A8536E}"/>
              </a:ext>
            </a:extLst>
          </p:cNvPr>
          <p:cNvSpPr>
            <a:spLocks noGrp="1"/>
          </p:cNvSpPr>
          <p:nvPr>
            <p:ph type="sldNum" sz="quarter" idx="5"/>
          </p:nvPr>
        </p:nvSpPr>
        <p:spPr/>
        <p:txBody>
          <a:bodyPr/>
          <a:lstStyle/>
          <a:p>
            <a:fld id="{3A84A077-83E9-49A7-9F59-234D78BD6949}" type="slidenum">
              <a:rPr lang="zh-CN" altLang="en-US" smtClean="0"/>
              <a:t>12</a:t>
            </a:fld>
            <a:endParaRPr lang="zh-CN" altLang="en-US"/>
          </a:p>
        </p:txBody>
      </p:sp>
    </p:spTree>
    <p:extLst>
      <p:ext uri="{BB962C8B-B14F-4D97-AF65-F5344CB8AC3E}">
        <p14:creationId xmlns:p14="http://schemas.microsoft.com/office/powerpoint/2010/main" val="2109665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AD4AA-74D8-A52B-B5F4-10E8D45759A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813A402-FF31-B4C9-2077-53753F76E652}"/>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71A61B1A-6FAF-2C0B-48CC-97211FA5FF4C}"/>
              </a:ext>
            </a:extLst>
          </p:cNvPr>
          <p:cNvSpPr>
            <a:spLocks noGrp="1"/>
          </p:cNvSpPr>
          <p:nvPr>
            <p:ph type="body" idx="1"/>
          </p:nvPr>
        </p:nvSpPr>
        <p:spPr/>
        <p:txBody>
          <a:bodyPr/>
          <a:lstStyle/>
          <a:p>
            <a:r>
              <a:rPr lang="en-US" dirty="0"/>
              <a:t>A key point to note is that each render node on the tree only contains the relative information (R) with respect to its parent, such as the relative transform matrix encoding translation, scaling, and rotation. This design ensures that modifying R of any node efficiently updates the entire subtree — for example, moving its position.</a:t>
            </a:r>
            <a:endParaRPr kumimoji="1" lang="zh-CN" altLang="en-US" dirty="0"/>
          </a:p>
        </p:txBody>
      </p:sp>
      <p:sp>
        <p:nvSpPr>
          <p:cNvPr id="4" name="灯片编号占位符 3">
            <a:extLst>
              <a:ext uri="{FF2B5EF4-FFF2-40B4-BE49-F238E27FC236}">
                <a16:creationId xmlns:a16="http://schemas.microsoft.com/office/drawing/2014/main" id="{224289A6-395E-29D4-AB6C-CD93F821F433}"/>
              </a:ext>
            </a:extLst>
          </p:cNvPr>
          <p:cNvSpPr>
            <a:spLocks noGrp="1"/>
          </p:cNvSpPr>
          <p:nvPr>
            <p:ph type="sldNum" sz="quarter" idx="5"/>
          </p:nvPr>
        </p:nvSpPr>
        <p:spPr/>
        <p:txBody>
          <a:bodyPr/>
          <a:lstStyle/>
          <a:p>
            <a:fld id="{3A84A077-83E9-49A7-9F59-234D78BD6949}" type="slidenum">
              <a:rPr lang="zh-CN" altLang="en-US" smtClean="0"/>
              <a:t>13</a:t>
            </a:fld>
            <a:endParaRPr lang="zh-CN" altLang="en-US"/>
          </a:p>
        </p:txBody>
      </p:sp>
    </p:spTree>
    <p:extLst>
      <p:ext uri="{BB962C8B-B14F-4D97-AF65-F5344CB8AC3E}">
        <p14:creationId xmlns:p14="http://schemas.microsoft.com/office/powerpoint/2010/main" val="1954398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0CAE1-1F58-9AF8-251F-5ED9B2FD5EA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0D1321D-4AC1-F041-688A-E8F6A6E8C747}"/>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D46F9B4C-9AA7-8AA5-F06E-50209BFE9D9D}"/>
              </a:ext>
            </a:extLst>
          </p:cNvPr>
          <p:cNvSpPr>
            <a:spLocks noGrp="1"/>
          </p:cNvSpPr>
          <p:nvPr>
            <p:ph type="body" idx="1"/>
          </p:nvPr>
        </p:nvSpPr>
        <p:spPr/>
        <p:txBody>
          <a:bodyPr/>
          <a:lstStyle/>
          <a:p>
            <a:r>
              <a:rPr lang="en-US" dirty="0"/>
              <a:t>Also, it should be pointed out that the drawing order must be respected for correctness. </a:t>
            </a:r>
            <a:r>
              <a:rPr kumimoji="1" lang="en-US" sz="1200" b="0" dirty="0">
                <a:latin typeface="+mn-lt"/>
              </a:rPr>
              <a:t>N</a:t>
            </a:r>
            <a:r>
              <a:rPr kumimoji="1" lang="en-US" altLang="zh-CN" sz="1200" b="0" dirty="0">
                <a:latin typeface="+mn-lt"/>
              </a:rPr>
              <a:t>ode drawing is not always commutative due to possible overlapping. For example, the blue card must be rendered before the red circle and the red X. In the render tree, each render node has its children sorted based on the </a:t>
            </a:r>
            <a:r>
              <a:rPr kumimoji="1" lang="en-US" altLang="zh-CN" sz="1200" dirty="0">
                <a:latin typeface="+mn-lt"/>
              </a:rPr>
              <a:t>drawing order</a:t>
            </a:r>
            <a:r>
              <a:rPr kumimoji="1" lang="en-US" altLang="zh-CN" sz="1200" b="0" dirty="0">
                <a:latin typeface="+mn-lt"/>
              </a:rPr>
              <a:t>, from back to front. </a:t>
            </a:r>
            <a:endParaRPr kumimoji="1" lang="zh-CN" altLang="en-US" dirty="0"/>
          </a:p>
        </p:txBody>
      </p:sp>
      <p:sp>
        <p:nvSpPr>
          <p:cNvPr id="4" name="灯片编号占位符 3">
            <a:extLst>
              <a:ext uri="{FF2B5EF4-FFF2-40B4-BE49-F238E27FC236}">
                <a16:creationId xmlns:a16="http://schemas.microsoft.com/office/drawing/2014/main" id="{08CE00C5-D78A-25FD-2458-F8D3CD5446C5}"/>
              </a:ext>
            </a:extLst>
          </p:cNvPr>
          <p:cNvSpPr>
            <a:spLocks noGrp="1"/>
          </p:cNvSpPr>
          <p:nvPr>
            <p:ph type="sldNum" sz="quarter" idx="5"/>
          </p:nvPr>
        </p:nvSpPr>
        <p:spPr/>
        <p:txBody>
          <a:bodyPr/>
          <a:lstStyle/>
          <a:p>
            <a:fld id="{3A84A077-83E9-49A7-9F59-234D78BD6949}" type="slidenum">
              <a:rPr lang="zh-CN" altLang="en-US" smtClean="0"/>
              <a:t>14</a:t>
            </a:fld>
            <a:endParaRPr lang="zh-CN" altLang="en-US"/>
          </a:p>
        </p:txBody>
      </p:sp>
    </p:spTree>
    <p:extLst>
      <p:ext uri="{BB962C8B-B14F-4D97-AF65-F5344CB8AC3E}">
        <p14:creationId xmlns:p14="http://schemas.microsoft.com/office/powerpoint/2010/main" val="10665081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EBDFC-B7DE-88CE-0B6D-6A8E2D829B8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81ABC98-E1D1-C075-CE69-E5742537E6ED}"/>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6A9CE0A3-35B4-CC6D-BC9A-FD2C7F543C35}"/>
              </a:ext>
            </a:extLst>
          </p:cNvPr>
          <p:cNvSpPr>
            <a:spLocks noGrp="1"/>
          </p:cNvSpPr>
          <p:nvPr>
            <p:ph type="body" idx="1"/>
          </p:nvPr>
        </p:nvSpPr>
        <p:spPr/>
        <p:txBody>
          <a:bodyPr/>
          <a:lstStyle/>
          <a:p>
            <a:r>
              <a:rPr lang="en-US" dirty="0"/>
              <a:t>Thus, to render a frame, the system performs a </a:t>
            </a:r>
            <a:r>
              <a:rPr lang="en-US" b="0" dirty="0"/>
              <a:t>sequential Depth-First Traversal of </a:t>
            </a:r>
            <a:r>
              <a:rPr lang="en-US" dirty="0"/>
              <a:t>the tree that implicitly enforces the drawing order and </a:t>
            </a:r>
            <a:r>
              <a:rPr kumimoji="1" lang="en-US" altLang="zh-CN" sz="1200" b="0" dirty="0">
                <a:latin typeface="+mn-lt"/>
              </a:rPr>
              <a:t>invokes the underlying 2D engine to convert a stack of relative information into absolute states.</a:t>
            </a:r>
            <a:endParaRPr kumimoji="1" lang="zh-CN" altLang="en-US" dirty="0"/>
          </a:p>
        </p:txBody>
      </p:sp>
      <p:sp>
        <p:nvSpPr>
          <p:cNvPr id="4" name="灯片编号占位符 3">
            <a:extLst>
              <a:ext uri="{FF2B5EF4-FFF2-40B4-BE49-F238E27FC236}">
                <a16:creationId xmlns:a16="http://schemas.microsoft.com/office/drawing/2014/main" id="{2F4655EA-0D3D-1347-CB00-13CF63319588}"/>
              </a:ext>
            </a:extLst>
          </p:cNvPr>
          <p:cNvSpPr>
            <a:spLocks noGrp="1"/>
          </p:cNvSpPr>
          <p:nvPr>
            <p:ph type="sldNum" sz="quarter" idx="5"/>
          </p:nvPr>
        </p:nvSpPr>
        <p:spPr/>
        <p:txBody>
          <a:bodyPr/>
          <a:lstStyle/>
          <a:p>
            <a:fld id="{3A84A077-83E9-49A7-9F59-234D78BD6949}" type="slidenum">
              <a:rPr lang="zh-CN" altLang="en-US" smtClean="0"/>
              <a:t>15</a:t>
            </a:fld>
            <a:endParaRPr lang="zh-CN" altLang="en-US"/>
          </a:p>
        </p:txBody>
      </p:sp>
    </p:spTree>
    <p:extLst>
      <p:ext uri="{BB962C8B-B14F-4D97-AF65-F5344CB8AC3E}">
        <p14:creationId xmlns:p14="http://schemas.microsoft.com/office/powerpoint/2010/main" val="1676044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C71C1-422B-4D32-4CA8-A77FDC35802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8162B40-83DB-F8BA-2375-814B6CA24DF5}"/>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860BE658-28C6-B38E-E5CE-44FC38A88F76}"/>
              </a:ext>
            </a:extLst>
          </p:cNvPr>
          <p:cNvSpPr>
            <a:spLocks noGrp="1"/>
          </p:cNvSpPr>
          <p:nvPr>
            <p:ph type="body" idx="1"/>
          </p:nvPr>
        </p:nvSpPr>
        <p:spPr/>
        <p:txBody>
          <a:bodyPr/>
          <a:lstStyle/>
          <a:p>
            <a:r>
              <a:rPr lang="en-US" dirty="0"/>
              <a:t>As the tree is traversed, each abstract draw command is translated by </a:t>
            </a:r>
            <a:r>
              <a:rPr lang="en-US" b="0" dirty="0"/>
              <a:t>the 2D Engine into </a:t>
            </a:r>
            <a:r>
              <a:rPr lang="en-US" dirty="0"/>
              <a:t>concrete GPU objects like meshes, shaders, and pipelines, which are later sent to the GPU for pixel rasterization. This translation is the CPU-intensive work we identified earlier.</a:t>
            </a:r>
            <a:endParaRPr kumimoji="1" lang="zh-CN" altLang="en-US" dirty="0"/>
          </a:p>
        </p:txBody>
      </p:sp>
      <p:sp>
        <p:nvSpPr>
          <p:cNvPr id="4" name="灯片编号占位符 3">
            <a:extLst>
              <a:ext uri="{FF2B5EF4-FFF2-40B4-BE49-F238E27FC236}">
                <a16:creationId xmlns:a16="http://schemas.microsoft.com/office/drawing/2014/main" id="{502F1CCA-E95E-EB88-91BE-631C6F0164A1}"/>
              </a:ext>
            </a:extLst>
          </p:cNvPr>
          <p:cNvSpPr>
            <a:spLocks noGrp="1"/>
          </p:cNvSpPr>
          <p:nvPr>
            <p:ph type="sldNum" sz="quarter" idx="5"/>
          </p:nvPr>
        </p:nvSpPr>
        <p:spPr/>
        <p:txBody>
          <a:bodyPr/>
          <a:lstStyle/>
          <a:p>
            <a:fld id="{3A84A077-83E9-49A7-9F59-234D78BD6949}" type="slidenum">
              <a:rPr lang="zh-CN" altLang="en-US" smtClean="0"/>
              <a:t>16</a:t>
            </a:fld>
            <a:endParaRPr lang="zh-CN" altLang="en-US"/>
          </a:p>
        </p:txBody>
      </p:sp>
    </p:spTree>
    <p:extLst>
      <p:ext uri="{BB962C8B-B14F-4D97-AF65-F5344CB8AC3E}">
        <p14:creationId xmlns:p14="http://schemas.microsoft.com/office/powerpoint/2010/main" val="2596645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B9269-1F25-E669-E316-E09244EAE17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0D627F5-3617-52DC-D904-ADD9A0A84E3E}"/>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81F27553-0C03-0C35-C608-FE674A3624C5}"/>
              </a:ext>
            </a:extLst>
          </p:cNvPr>
          <p:cNvSpPr>
            <a:spLocks noGrp="1"/>
          </p:cNvSpPr>
          <p:nvPr>
            <p:ph type="body" idx="1"/>
          </p:nvPr>
        </p:nvSpPr>
        <p:spPr/>
        <p:txBody>
          <a:bodyPr/>
          <a:lstStyle/>
          <a:p>
            <a:r>
              <a:rPr lang="en-US" dirty="0"/>
              <a:t>While Vulkan exposes a stateless interface for parallelization, current 2D engines utilize stateful APIs, where states are kept internally in the 2D engine, so new draw commands can rely on past draw commands.</a:t>
            </a:r>
            <a:endParaRPr kumimoji="1" lang="zh-CN" altLang="en-US" dirty="0"/>
          </a:p>
        </p:txBody>
      </p:sp>
      <p:sp>
        <p:nvSpPr>
          <p:cNvPr id="4" name="灯片编号占位符 3">
            <a:extLst>
              <a:ext uri="{FF2B5EF4-FFF2-40B4-BE49-F238E27FC236}">
                <a16:creationId xmlns:a16="http://schemas.microsoft.com/office/drawing/2014/main" id="{09A6AE9B-25C0-22E2-B742-A746D006304B}"/>
              </a:ext>
            </a:extLst>
          </p:cNvPr>
          <p:cNvSpPr>
            <a:spLocks noGrp="1"/>
          </p:cNvSpPr>
          <p:nvPr>
            <p:ph type="sldNum" sz="quarter" idx="5"/>
          </p:nvPr>
        </p:nvSpPr>
        <p:spPr/>
        <p:txBody>
          <a:bodyPr/>
          <a:lstStyle/>
          <a:p>
            <a:fld id="{3A84A077-83E9-49A7-9F59-234D78BD6949}" type="slidenum">
              <a:rPr lang="zh-CN" altLang="en-US" smtClean="0"/>
              <a:t>17</a:t>
            </a:fld>
            <a:endParaRPr lang="zh-CN" altLang="en-US"/>
          </a:p>
        </p:txBody>
      </p:sp>
    </p:spTree>
    <p:extLst>
      <p:ext uri="{BB962C8B-B14F-4D97-AF65-F5344CB8AC3E}">
        <p14:creationId xmlns:p14="http://schemas.microsoft.com/office/powerpoint/2010/main" val="23520083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0E7B5-BD1B-C070-D177-8EC7FCF3E15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9BCC4AD-0EEB-914A-E7E2-FEA8AE656583}"/>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24CABC17-69B5-6024-D485-F605DF83466D}"/>
              </a:ext>
            </a:extLst>
          </p:cNvPr>
          <p:cNvSpPr>
            <a:spLocks noGrp="1"/>
          </p:cNvSpPr>
          <p:nvPr>
            <p:ph type="body" idx="1"/>
          </p:nvPr>
        </p:nvSpPr>
        <p:spPr/>
        <p:txBody>
          <a:bodyPr/>
          <a:lstStyle/>
          <a:p>
            <a:r>
              <a:rPr lang="en-US" dirty="0"/>
              <a:t>To summarize, designing a </a:t>
            </a:r>
            <a:r>
              <a:rPr kumimoji="1" lang="en-US" altLang="zh-CN" sz="1200" b="0" dirty="0">
                <a:latin typeface="+mn-lt"/>
              </a:rPr>
              <a:t>scalable OS rendering service with </a:t>
            </a:r>
            <a:r>
              <a:rPr kumimoji="1" lang="en-US" altLang="zh-CN" sz="1200" dirty="0">
                <a:latin typeface="+mn-lt"/>
              </a:rPr>
              <a:t>fine-grained parallelization </a:t>
            </a:r>
            <a:r>
              <a:rPr kumimoji="1" lang="en-US" altLang="zh-CN" sz="1200" b="0" dirty="0">
                <a:latin typeface="+mn-lt"/>
              </a:rPr>
              <a:t>faces 3 key challenges.</a:t>
            </a:r>
          </a:p>
          <a:p>
            <a:r>
              <a:rPr kumimoji="1" lang="zh-CN" altLang="en-US" sz="1200" b="0" dirty="0">
                <a:latin typeface="+mn-lt"/>
              </a:rPr>
              <a:t>点击</a:t>
            </a:r>
            <a:endParaRPr lang="en-US" b="1" dirty="0"/>
          </a:p>
          <a:p>
            <a:r>
              <a:rPr lang="en-US" b="1" dirty="0"/>
              <a:t>First, State Dependency</a:t>
            </a:r>
            <a:r>
              <a:rPr lang="en-US" dirty="0"/>
              <a:t>: Parallel tasks need complete and absolute states. But the render tree only stores relative information, which seems to demand a sequential traversal.</a:t>
            </a:r>
          </a:p>
          <a:p>
            <a:r>
              <a:rPr kumimoji="1" lang="zh-CN" altLang="en-US" b="0" dirty="0"/>
              <a:t>点击</a:t>
            </a:r>
            <a:endParaRPr kumimoji="1" lang="en-US" altLang="zh-CN" b="0" dirty="0"/>
          </a:p>
          <a:p>
            <a:r>
              <a:rPr kumimoji="1" lang="en-US" altLang="zh-CN" b="1" dirty="0"/>
              <a:t>Second, Drawing Order Dependency</a:t>
            </a:r>
            <a:r>
              <a:rPr kumimoji="1" lang="en-US" altLang="zh-CN" dirty="0"/>
              <a:t>: during rendering, </a:t>
            </a:r>
            <a:r>
              <a:rPr lang="en-US" dirty="0"/>
              <a:t>we must respect the overlapping relations. A parallel execution could easily break the required drawing order.</a:t>
            </a:r>
          </a:p>
          <a:p>
            <a:r>
              <a:rPr kumimoji="1" lang="zh-CN" altLang="en-US" b="0" dirty="0"/>
              <a:t>点击</a:t>
            </a:r>
            <a:endParaRPr kumimoji="1" lang="en-US" altLang="zh-CN" b="0" dirty="0"/>
          </a:p>
          <a:p>
            <a:r>
              <a:rPr kumimoji="1" lang="en-US" altLang="zh-CN" b="1" dirty="0"/>
              <a:t>Third, </a:t>
            </a:r>
            <a:r>
              <a:rPr lang="en-US" altLang="zh-CN" sz="1200" b="1" dirty="0"/>
              <a:t>Interface Dependency: </a:t>
            </a:r>
            <a:r>
              <a:rPr kumimoji="1" lang="en-US" altLang="zh-CN" sz="1200" b="0" dirty="0">
                <a:solidFill>
                  <a:schemeClr val="tx1">
                    <a:lumMod val="75000"/>
                    <a:lumOff val="25000"/>
                  </a:schemeClr>
                </a:solidFill>
                <a:ea typeface="微软雅黑" panose="020B0503020204020204" pitchFamily="34" charset="-122"/>
              </a:rPr>
              <a:t>Parallelization is inherently stateless, </a:t>
            </a:r>
            <a:r>
              <a:rPr kumimoji="1" lang="en-US" altLang="zh-CN" sz="1200" dirty="0">
                <a:solidFill>
                  <a:schemeClr val="tx1">
                    <a:lumMod val="75000"/>
                    <a:lumOff val="25000"/>
                  </a:schemeClr>
                </a:solidFill>
                <a:ea typeface="微软雅黑" panose="020B0503020204020204" pitchFamily="34" charset="-122"/>
              </a:rPr>
              <a:t>while current 2D engines utilize a stateful API for custom-rendering applications and internal stateful optimizations like command batching.</a:t>
            </a:r>
            <a:r>
              <a:rPr kumimoji="1" lang="en-US" altLang="zh-CN" sz="1200" b="0" dirty="0">
                <a:solidFill>
                  <a:schemeClr val="tx1">
                    <a:lumMod val="75000"/>
                    <a:lumOff val="25000"/>
                  </a:schemeClr>
                </a:solidFill>
                <a:ea typeface="微软雅黑" panose="020B0503020204020204" pitchFamily="34" charset="-122"/>
              </a:rPr>
              <a:t> </a:t>
            </a:r>
            <a:r>
              <a:rPr lang="en-US" b="0" dirty="0"/>
              <a:t>A new parallel model must maintain compatibility as well.</a:t>
            </a:r>
            <a:endParaRPr kumimoji="1" lang="zh-CN" altLang="en-US" b="0" dirty="0"/>
          </a:p>
        </p:txBody>
      </p:sp>
      <p:sp>
        <p:nvSpPr>
          <p:cNvPr id="4" name="灯片编号占位符 3">
            <a:extLst>
              <a:ext uri="{FF2B5EF4-FFF2-40B4-BE49-F238E27FC236}">
                <a16:creationId xmlns:a16="http://schemas.microsoft.com/office/drawing/2014/main" id="{32CA5EBF-92EE-24AA-E27D-F3078C0E7FED}"/>
              </a:ext>
            </a:extLst>
          </p:cNvPr>
          <p:cNvSpPr>
            <a:spLocks noGrp="1"/>
          </p:cNvSpPr>
          <p:nvPr>
            <p:ph type="sldNum" sz="quarter" idx="5"/>
          </p:nvPr>
        </p:nvSpPr>
        <p:spPr/>
        <p:txBody>
          <a:bodyPr/>
          <a:lstStyle/>
          <a:p>
            <a:fld id="{3A84A077-83E9-49A7-9F59-234D78BD6949}" type="slidenum">
              <a:rPr lang="zh-CN" altLang="en-US" smtClean="0"/>
              <a:t>18</a:t>
            </a:fld>
            <a:endParaRPr lang="zh-CN" altLang="en-US"/>
          </a:p>
        </p:txBody>
      </p:sp>
    </p:spTree>
    <p:extLst>
      <p:ext uri="{BB962C8B-B14F-4D97-AF65-F5344CB8AC3E}">
        <p14:creationId xmlns:p14="http://schemas.microsoft.com/office/powerpoint/2010/main" val="372758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F07D0-A886-CB5A-DD44-18E76441B42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F8E489F-252B-C22C-9920-03BDA1EE7BB8}"/>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078F1D87-A6DE-A903-60B3-BA13C4F634AB}"/>
              </a:ext>
            </a:extLst>
          </p:cNvPr>
          <p:cNvSpPr>
            <a:spLocks noGrp="1"/>
          </p:cNvSpPr>
          <p:nvPr>
            <p:ph type="body" idx="1"/>
          </p:nvPr>
        </p:nvSpPr>
        <p:spPr/>
        <p:txBody>
          <a:bodyPr/>
          <a:lstStyle/>
          <a:p>
            <a:r>
              <a:rPr lang="en-US" dirty="0"/>
              <a:t>To solve these challenges, we drew inspiration from a classic, powerful concept in computer architecture: </a:t>
            </a:r>
            <a:r>
              <a:rPr lang="en-US" b="1" dirty="0"/>
              <a:t>out-of-order execution with in-order commit</a:t>
            </a:r>
            <a:r>
              <a:rPr lang="en-US" dirty="0"/>
              <a:t>.</a:t>
            </a:r>
          </a:p>
          <a:p>
            <a:endParaRPr lang="en-US" dirty="0"/>
          </a:p>
          <a:p>
            <a:r>
              <a:rPr lang="en-US" dirty="0"/>
              <a:t>Modern CPUs achieve incredible performance by analyzing instruction dependencies, executing independent instructions in parallel and out of order, and then using a reorder buffer to commit the results in the original program order to ensure correctness.</a:t>
            </a:r>
            <a:endParaRPr kumimoji="1" lang="zh-CN" altLang="en-US" dirty="0"/>
          </a:p>
        </p:txBody>
      </p:sp>
      <p:sp>
        <p:nvSpPr>
          <p:cNvPr id="4" name="灯片编号占位符 3">
            <a:extLst>
              <a:ext uri="{FF2B5EF4-FFF2-40B4-BE49-F238E27FC236}">
                <a16:creationId xmlns:a16="http://schemas.microsoft.com/office/drawing/2014/main" id="{DF01EC1B-99D9-AC9B-EB17-9EF11C69D702}"/>
              </a:ext>
            </a:extLst>
          </p:cNvPr>
          <p:cNvSpPr>
            <a:spLocks noGrp="1"/>
          </p:cNvSpPr>
          <p:nvPr>
            <p:ph type="sldNum" sz="quarter" idx="5"/>
          </p:nvPr>
        </p:nvSpPr>
        <p:spPr/>
        <p:txBody>
          <a:bodyPr/>
          <a:lstStyle/>
          <a:p>
            <a:fld id="{3A84A077-83E9-49A7-9F59-234D78BD6949}" type="slidenum">
              <a:rPr lang="zh-CN" altLang="en-US" smtClean="0"/>
              <a:t>19</a:t>
            </a:fld>
            <a:endParaRPr lang="zh-CN" altLang="en-US"/>
          </a:p>
        </p:txBody>
      </p:sp>
    </p:spTree>
    <p:extLst>
      <p:ext uri="{BB962C8B-B14F-4D97-AF65-F5344CB8AC3E}">
        <p14:creationId xmlns:p14="http://schemas.microsoft.com/office/powerpoint/2010/main" val="812109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a:t>Smart devices like smartphones, pads, laptops, etc., have become an important part of our daily life.</a:t>
            </a:r>
          </a:p>
          <a:p>
            <a:r>
              <a:rPr lang="en-US" altLang="zh-CN" dirty="0"/>
              <a:t>and the OS rendering service behind powers such visually stunning graphical user interfaces.</a:t>
            </a:r>
          </a:p>
          <a:p>
            <a:endParaRPr kumimoji="1" lang="zh-CN" altLang="en-US" dirty="0"/>
          </a:p>
        </p:txBody>
      </p:sp>
      <p:sp>
        <p:nvSpPr>
          <p:cNvPr id="4" name="灯片编号占位符 3"/>
          <p:cNvSpPr>
            <a:spLocks noGrp="1"/>
          </p:cNvSpPr>
          <p:nvPr>
            <p:ph type="sldNum" sz="quarter" idx="5"/>
          </p:nvPr>
        </p:nvSpPr>
        <p:spPr/>
        <p:txBody>
          <a:bodyPr/>
          <a:lstStyle/>
          <a:p>
            <a:fld id="{3A84A077-83E9-49A7-9F59-234D78BD6949}" type="slidenum">
              <a:rPr lang="zh-CN" altLang="en-US" smtClean="0"/>
              <a:t>2</a:t>
            </a:fld>
            <a:endParaRPr lang="zh-CN" altLang="en-US"/>
          </a:p>
        </p:txBody>
      </p:sp>
    </p:spTree>
    <p:extLst>
      <p:ext uri="{BB962C8B-B14F-4D97-AF65-F5344CB8AC3E}">
        <p14:creationId xmlns:p14="http://schemas.microsoft.com/office/powerpoint/2010/main" val="2692427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F1764-3587-DFD2-69A1-601A84EC3F0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3DED36A-A31D-05D1-102A-84AAA0D6D93F}"/>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9F1C27F5-E671-36FB-CCE6-65B33E518B91}"/>
              </a:ext>
            </a:extLst>
          </p:cNvPr>
          <p:cNvSpPr>
            <a:spLocks noGrp="1"/>
          </p:cNvSpPr>
          <p:nvPr>
            <p:ph type="body" idx="1"/>
          </p:nvPr>
        </p:nvSpPr>
        <p:spPr/>
        <p:txBody>
          <a:bodyPr/>
          <a:lstStyle/>
          <a:p>
            <a:r>
              <a:rPr lang="en-US" dirty="0"/>
              <a:t>We saw a clear analogy. A draw command is like a CPU instruction. The multiple CPU cores are like the various execution units. State dependency is like an operand dependency, and the drawing order is the program order.</a:t>
            </a:r>
          </a:p>
          <a:p>
            <a:r>
              <a:rPr lang="en-US" dirty="0"/>
              <a:t>So, our key insight is to adopt this same winning strategy: </a:t>
            </a:r>
            <a:r>
              <a:rPr lang="en-US" b="1" dirty="0"/>
              <a:t>In-Order preparation, Out-of-Order execution, and In-Order commit</a:t>
            </a:r>
            <a:r>
              <a:rPr lang="en-US" dirty="0"/>
              <a:t>.</a:t>
            </a:r>
          </a:p>
          <a:p>
            <a:endParaRPr kumimoji="1" lang="zh-CN" altLang="en-US" dirty="0"/>
          </a:p>
        </p:txBody>
      </p:sp>
      <p:sp>
        <p:nvSpPr>
          <p:cNvPr id="4" name="灯片编号占位符 3">
            <a:extLst>
              <a:ext uri="{FF2B5EF4-FFF2-40B4-BE49-F238E27FC236}">
                <a16:creationId xmlns:a16="http://schemas.microsoft.com/office/drawing/2014/main" id="{406B63AC-3884-282D-9DC2-432D15AB0113}"/>
              </a:ext>
            </a:extLst>
          </p:cNvPr>
          <p:cNvSpPr>
            <a:spLocks noGrp="1"/>
          </p:cNvSpPr>
          <p:nvPr>
            <p:ph type="sldNum" sz="quarter" idx="5"/>
          </p:nvPr>
        </p:nvSpPr>
        <p:spPr/>
        <p:txBody>
          <a:bodyPr/>
          <a:lstStyle/>
          <a:p>
            <a:fld id="{3A84A077-83E9-49A7-9F59-234D78BD6949}" type="slidenum">
              <a:rPr lang="zh-CN" altLang="en-US" smtClean="0"/>
              <a:t>20</a:t>
            </a:fld>
            <a:endParaRPr lang="zh-CN" altLang="en-US"/>
          </a:p>
        </p:txBody>
      </p:sp>
    </p:spTree>
    <p:extLst>
      <p:ext uri="{BB962C8B-B14F-4D97-AF65-F5344CB8AC3E}">
        <p14:creationId xmlns:p14="http://schemas.microsoft.com/office/powerpoint/2010/main" val="602563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05C9E-69DB-ADF3-1B6F-723CECD949A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9D39E34-54A5-B3B1-CBD7-AF8C30EAC3CE}"/>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D3C87A70-7A62-256E-5327-891D37A60660}"/>
              </a:ext>
            </a:extLst>
          </p:cNvPr>
          <p:cNvSpPr>
            <a:spLocks noGrp="1"/>
          </p:cNvSpPr>
          <p:nvPr>
            <p:ph type="body" idx="1"/>
          </p:nvPr>
        </p:nvSpPr>
        <p:spPr/>
        <p:txBody>
          <a:bodyPr/>
          <a:lstStyle/>
          <a:p>
            <a:r>
              <a:rPr lang="en-US" dirty="0"/>
              <a:t>This insight led us to the design of </a:t>
            </a:r>
            <a:r>
              <a:rPr lang="en-US" b="1" dirty="0"/>
              <a:t>Spars</a:t>
            </a:r>
            <a:r>
              <a:rPr lang="en-US" dirty="0"/>
              <a:t>, a new Scalable and Parallel OS Rendering Service.</a:t>
            </a:r>
            <a:endParaRPr kumimoji="1" lang="zh-CN" altLang="en-US" dirty="0"/>
          </a:p>
        </p:txBody>
      </p:sp>
      <p:sp>
        <p:nvSpPr>
          <p:cNvPr id="4" name="幻灯片编号占位符 3">
            <a:extLst>
              <a:ext uri="{FF2B5EF4-FFF2-40B4-BE49-F238E27FC236}">
                <a16:creationId xmlns:a16="http://schemas.microsoft.com/office/drawing/2014/main" id="{897D6191-8A25-23C0-4E30-B5D655E5F4D6}"/>
              </a:ext>
            </a:extLst>
          </p:cNvPr>
          <p:cNvSpPr>
            <a:spLocks noGrp="1"/>
          </p:cNvSpPr>
          <p:nvPr>
            <p:ph type="sldNum" sz="quarter" idx="10"/>
          </p:nvPr>
        </p:nvSpPr>
        <p:spPr/>
        <p:txBody>
          <a:bodyPr/>
          <a:lstStyle/>
          <a:p>
            <a:fld id="{3A84A077-83E9-49A7-9F59-234D78BD6949}" type="slidenum">
              <a:rPr lang="zh-CN" altLang="en-US" smtClean="0"/>
              <a:t>21</a:t>
            </a:fld>
            <a:endParaRPr lang="zh-CN" altLang="en-US"/>
          </a:p>
        </p:txBody>
      </p:sp>
    </p:spTree>
    <p:extLst>
      <p:ext uri="{BB962C8B-B14F-4D97-AF65-F5344CB8AC3E}">
        <p14:creationId xmlns:p14="http://schemas.microsoft.com/office/powerpoint/2010/main" val="3626405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DE467-4403-E03C-387B-A59E065B5D0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D372A1C-2560-2AF6-69E5-E08BC3E8615A}"/>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330926A7-0C25-91D9-1E29-86AE8380B38A}"/>
              </a:ext>
            </a:extLst>
          </p:cNvPr>
          <p:cNvSpPr>
            <a:spLocks noGrp="1"/>
          </p:cNvSpPr>
          <p:nvPr>
            <p:ph type="body" idx="1"/>
          </p:nvPr>
        </p:nvSpPr>
        <p:spPr/>
        <p:txBody>
          <a:bodyPr/>
          <a:lstStyle/>
          <a:p>
            <a:r>
              <a:rPr lang="en-US" dirty="0"/>
              <a:t>Spars redesigns the rendering procedure into three distinct stages, as this timeline illustrates.</a:t>
            </a:r>
          </a:p>
          <a:p>
            <a:r>
              <a:rPr lang="en-US" dirty="0"/>
              <a:t>First, on the main thread, we have a fast, lightweight </a:t>
            </a:r>
            <a:r>
              <a:rPr lang="en-US" b="1" dirty="0"/>
              <a:t>In-Order Preparation</a:t>
            </a:r>
            <a:r>
              <a:rPr lang="en-US" dirty="0"/>
              <a:t> stage.</a:t>
            </a:r>
          </a:p>
          <a:p>
            <a:r>
              <a:rPr lang="en-US" dirty="0"/>
              <a:t>Second, the bulk of the work—about 76% of the total load—happens in the </a:t>
            </a:r>
            <a:r>
              <a:rPr lang="en-US" b="1" dirty="0"/>
              <a:t>Out-of-Order Execution</a:t>
            </a:r>
            <a:r>
              <a:rPr lang="en-US" dirty="0"/>
              <a:t> stage, where a pool of worker threads executes rendering tasks in parallel.</a:t>
            </a:r>
          </a:p>
          <a:p>
            <a:r>
              <a:rPr lang="en-US" dirty="0"/>
              <a:t>Finally, a dedicated commit thread performs the </a:t>
            </a:r>
            <a:r>
              <a:rPr lang="en-US" b="1" dirty="0"/>
              <a:t>In-Order Commit</a:t>
            </a:r>
            <a:r>
              <a:rPr lang="en-US" dirty="0"/>
              <a:t>, gathering the results and ensuring rendering correctness.</a:t>
            </a:r>
          </a:p>
          <a:p>
            <a:endParaRPr kumimoji="1" lang="zh-CN" altLang="en-US" dirty="0"/>
          </a:p>
        </p:txBody>
      </p:sp>
      <p:sp>
        <p:nvSpPr>
          <p:cNvPr id="4" name="灯片编号占位符 3">
            <a:extLst>
              <a:ext uri="{FF2B5EF4-FFF2-40B4-BE49-F238E27FC236}">
                <a16:creationId xmlns:a16="http://schemas.microsoft.com/office/drawing/2014/main" id="{B30E80E9-EB23-20FB-CA1F-AFF3963A87A6}"/>
              </a:ext>
            </a:extLst>
          </p:cNvPr>
          <p:cNvSpPr>
            <a:spLocks noGrp="1"/>
          </p:cNvSpPr>
          <p:nvPr>
            <p:ph type="sldNum" sz="quarter" idx="5"/>
          </p:nvPr>
        </p:nvSpPr>
        <p:spPr/>
        <p:txBody>
          <a:bodyPr/>
          <a:lstStyle/>
          <a:p>
            <a:fld id="{3A84A077-83E9-49A7-9F59-234D78BD6949}" type="slidenum">
              <a:rPr lang="zh-CN" altLang="en-US" smtClean="0"/>
              <a:t>22</a:t>
            </a:fld>
            <a:endParaRPr lang="zh-CN" altLang="en-US"/>
          </a:p>
        </p:txBody>
      </p:sp>
    </p:spTree>
    <p:extLst>
      <p:ext uri="{BB962C8B-B14F-4D97-AF65-F5344CB8AC3E}">
        <p14:creationId xmlns:p14="http://schemas.microsoft.com/office/powerpoint/2010/main" val="2039009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D9A57-67DB-E84A-0F66-320FD643AAA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8FB94FF-6B2F-34B6-3181-25266F80526E}"/>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ABC892C7-C00A-3F8D-D24D-B4786AD8061D}"/>
              </a:ext>
            </a:extLst>
          </p:cNvPr>
          <p:cNvSpPr>
            <a:spLocks noGrp="1"/>
          </p:cNvSpPr>
          <p:nvPr>
            <p:ph type="body" idx="1"/>
          </p:nvPr>
        </p:nvSpPr>
        <p:spPr/>
        <p:txBody>
          <a:bodyPr/>
          <a:lstStyle/>
          <a:p>
            <a:r>
              <a:rPr lang="en-US" dirty="0"/>
              <a:t>Let's see how this design addresses our first challenge: State Dependency, where nodes only store relative information.</a:t>
            </a:r>
            <a:endParaRPr kumimoji="1" lang="zh-CN" altLang="en-US" dirty="0"/>
          </a:p>
        </p:txBody>
      </p:sp>
      <p:sp>
        <p:nvSpPr>
          <p:cNvPr id="4" name="灯片编号占位符 3">
            <a:extLst>
              <a:ext uri="{FF2B5EF4-FFF2-40B4-BE49-F238E27FC236}">
                <a16:creationId xmlns:a16="http://schemas.microsoft.com/office/drawing/2014/main" id="{03D891C2-4CD0-D66D-E1D0-9D11B1A8A4BF}"/>
              </a:ext>
            </a:extLst>
          </p:cNvPr>
          <p:cNvSpPr>
            <a:spLocks noGrp="1"/>
          </p:cNvSpPr>
          <p:nvPr>
            <p:ph type="sldNum" sz="quarter" idx="5"/>
          </p:nvPr>
        </p:nvSpPr>
        <p:spPr/>
        <p:txBody>
          <a:bodyPr/>
          <a:lstStyle/>
          <a:p>
            <a:fld id="{3A84A077-83E9-49A7-9F59-234D78BD6949}" type="slidenum">
              <a:rPr lang="zh-CN" altLang="en-US" smtClean="0"/>
              <a:t>23</a:t>
            </a:fld>
            <a:endParaRPr lang="zh-CN" altLang="en-US"/>
          </a:p>
        </p:txBody>
      </p:sp>
    </p:spTree>
    <p:extLst>
      <p:ext uri="{BB962C8B-B14F-4D97-AF65-F5344CB8AC3E}">
        <p14:creationId xmlns:p14="http://schemas.microsoft.com/office/powerpoint/2010/main" val="171616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3B76E-3DDE-59D3-844B-D97EBA88088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7704A72-4564-C96F-72BE-CED9867440AF}"/>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78259D1B-503B-4077-0C8B-6C43BE2441FD}"/>
              </a:ext>
            </a:extLst>
          </p:cNvPr>
          <p:cNvSpPr>
            <a:spLocks noGrp="1"/>
          </p:cNvSpPr>
          <p:nvPr>
            <p:ph type="body" idx="1"/>
          </p:nvPr>
        </p:nvSpPr>
        <p:spPr/>
        <p:txBody>
          <a:bodyPr/>
          <a:lstStyle/>
          <a:p>
            <a:r>
              <a:rPr kumimoji="1" lang="en-US" altLang="zh-CN" dirty="0"/>
              <a:t>During the in-order preparation, </a:t>
            </a:r>
            <a:r>
              <a:rPr kumimoji="1" lang="en-US" altLang="zh-CN" sz="1200" b="0" dirty="0">
                <a:latin typeface="+mn-lt"/>
              </a:rPr>
              <a:t>Spars traverses the render tree once </a:t>
            </a:r>
            <a:r>
              <a:rPr kumimoji="1" lang="en-US" altLang="zh-CN" sz="1200" dirty="0">
                <a:latin typeface="+mn-lt"/>
              </a:rPr>
              <a:t>in a dry run </a:t>
            </a:r>
            <a:r>
              <a:rPr kumimoji="1" lang="en-US" altLang="zh-CN" sz="1200" b="0" dirty="0">
                <a:latin typeface="+mn-lt"/>
              </a:rPr>
              <a:t>without doing any rendering. Spars calculates and records the absolute information </a:t>
            </a:r>
            <a:r>
              <a:rPr kumimoji="1" lang="en-US" altLang="zh-CN" sz="1200" b="1" dirty="0">
                <a:latin typeface="+mn-lt"/>
              </a:rPr>
              <a:t>A</a:t>
            </a:r>
            <a:r>
              <a:rPr kumimoji="1" lang="en-US" altLang="zh-CN" sz="1200" b="0" dirty="0">
                <a:latin typeface="+mn-lt"/>
              </a:rPr>
              <a:t> for each node, relative to the screen coordinates or the absolute zero. </a:t>
            </a:r>
            <a:r>
              <a:rPr kumimoji="1" lang="en-US" altLang="zh-CN" sz="1200" b="1" dirty="0">
                <a:latin typeface="+mn-lt"/>
              </a:rPr>
              <a:t>A</a:t>
            </a:r>
            <a:r>
              <a:rPr kumimoji="1" lang="en-US" altLang="zh-CN" sz="1200" b="0" dirty="0">
                <a:latin typeface="+mn-lt"/>
              </a:rPr>
              <a:t> is stored within the nodes that contain draw commands, and can be reused across frames, until an animation or interaction updates its value.</a:t>
            </a:r>
            <a:endParaRPr kumimoji="1" lang="zh-CN" altLang="en-US" dirty="0"/>
          </a:p>
        </p:txBody>
      </p:sp>
      <p:sp>
        <p:nvSpPr>
          <p:cNvPr id="4" name="灯片编号占位符 3">
            <a:extLst>
              <a:ext uri="{FF2B5EF4-FFF2-40B4-BE49-F238E27FC236}">
                <a16:creationId xmlns:a16="http://schemas.microsoft.com/office/drawing/2014/main" id="{6D353DEC-E377-CFA3-E495-E5FB1342CF8E}"/>
              </a:ext>
            </a:extLst>
          </p:cNvPr>
          <p:cNvSpPr>
            <a:spLocks noGrp="1"/>
          </p:cNvSpPr>
          <p:nvPr>
            <p:ph type="sldNum" sz="quarter" idx="5"/>
          </p:nvPr>
        </p:nvSpPr>
        <p:spPr/>
        <p:txBody>
          <a:bodyPr/>
          <a:lstStyle/>
          <a:p>
            <a:fld id="{3A84A077-83E9-49A7-9F59-234D78BD6949}" type="slidenum">
              <a:rPr lang="zh-CN" altLang="en-US" smtClean="0"/>
              <a:t>24</a:t>
            </a:fld>
            <a:endParaRPr lang="zh-CN" altLang="en-US"/>
          </a:p>
        </p:txBody>
      </p:sp>
    </p:spTree>
    <p:extLst>
      <p:ext uri="{BB962C8B-B14F-4D97-AF65-F5344CB8AC3E}">
        <p14:creationId xmlns:p14="http://schemas.microsoft.com/office/powerpoint/2010/main" val="39678715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A7891-0E1B-29C1-57FE-164C4B206E0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F9FF75E-7772-C925-C916-9C6B527F2639}"/>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53156C5D-7B17-90CA-DB98-93E806801A15}"/>
              </a:ext>
            </a:extLst>
          </p:cNvPr>
          <p:cNvSpPr>
            <a:spLocks noGrp="1"/>
          </p:cNvSpPr>
          <p:nvPr>
            <p:ph type="body" idx="1"/>
          </p:nvPr>
        </p:nvSpPr>
        <p:spPr/>
        <p:txBody>
          <a:bodyPr/>
          <a:lstStyle/>
          <a:p>
            <a:r>
              <a:rPr lang="en-US" dirty="0"/>
              <a:t>With this absolute information, during the same traversal, Spars can now encapsulate truly </a:t>
            </a:r>
            <a:r>
              <a:rPr lang="en-US" b="1" dirty="0"/>
              <a:t>self-contained rendering tasks</a:t>
            </a:r>
            <a:r>
              <a:rPr lang="en-US" dirty="0"/>
              <a:t>. Each task can batch multiple draw commands if possible and has their complete states. These tasks are then put into a </a:t>
            </a:r>
            <a:r>
              <a:rPr kumimoji="1" lang="en-US" altLang="zh-CN" sz="1200" b="0" dirty="0">
                <a:latin typeface="+mn-lt"/>
              </a:rPr>
              <a:t>single-producer multi-consumer </a:t>
            </a:r>
            <a:r>
              <a:rPr lang="en-US" dirty="0"/>
              <a:t>task pool, ready for the worker threads to consume in parallel.</a:t>
            </a:r>
            <a:endParaRPr kumimoji="1" lang="zh-CN" altLang="en-US" dirty="0"/>
          </a:p>
        </p:txBody>
      </p:sp>
      <p:sp>
        <p:nvSpPr>
          <p:cNvPr id="4" name="灯片编号占位符 3">
            <a:extLst>
              <a:ext uri="{FF2B5EF4-FFF2-40B4-BE49-F238E27FC236}">
                <a16:creationId xmlns:a16="http://schemas.microsoft.com/office/drawing/2014/main" id="{AF7A8B03-34FD-CDC6-3AEF-0087ECB96A6A}"/>
              </a:ext>
            </a:extLst>
          </p:cNvPr>
          <p:cNvSpPr>
            <a:spLocks noGrp="1"/>
          </p:cNvSpPr>
          <p:nvPr>
            <p:ph type="sldNum" sz="quarter" idx="5"/>
          </p:nvPr>
        </p:nvSpPr>
        <p:spPr/>
        <p:txBody>
          <a:bodyPr/>
          <a:lstStyle/>
          <a:p>
            <a:fld id="{3A84A077-83E9-49A7-9F59-234D78BD6949}" type="slidenum">
              <a:rPr lang="zh-CN" altLang="en-US" smtClean="0"/>
              <a:t>25</a:t>
            </a:fld>
            <a:endParaRPr lang="zh-CN" altLang="en-US"/>
          </a:p>
        </p:txBody>
      </p:sp>
    </p:spTree>
    <p:extLst>
      <p:ext uri="{BB962C8B-B14F-4D97-AF65-F5344CB8AC3E}">
        <p14:creationId xmlns:p14="http://schemas.microsoft.com/office/powerpoint/2010/main" val="30680512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12A60-F8B9-DFDF-BC64-7C870D5052B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687D9BE-E8C4-52E9-2109-E5722DC9A8C0}"/>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B5C8BD88-ABDC-78B5-8389-2CEE22DBF7A4}"/>
              </a:ext>
            </a:extLst>
          </p:cNvPr>
          <p:cNvSpPr>
            <a:spLocks noGrp="1"/>
          </p:cNvSpPr>
          <p:nvPr>
            <p:ph type="body" idx="1"/>
          </p:nvPr>
        </p:nvSpPr>
        <p:spPr/>
        <p:txBody>
          <a:bodyPr/>
          <a:lstStyle/>
          <a:p>
            <a:r>
              <a:rPr lang="en-US" dirty="0"/>
              <a:t>Now for the second challenge: Drawing Order. How do we execute these tasks out-of-order but still get the final image correct?</a:t>
            </a:r>
            <a:endParaRPr kumimoji="1" lang="zh-CN" altLang="en-US" dirty="0"/>
          </a:p>
        </p:txBody>
      </p:sp>
      <p:sp>
        <p:nvSpPr>
          <p:cNvPr id="4" name="灯片编号占位符 3">
            <a:extLst>
              <a:ext uri="{FF2B5EF4-FFF2-40B4-BE49-F238E27FC236}">
                <a16:creationId xmlns:a16="http://schemas.microsoft.com/office/drawing/2014/main" id="{8B0FBED0-3D0A-C9E9-7B12-BF1A67BB6AAE}"/>
              </a:ext>
            </a:extLst>
          </p:cNvPr>
          <p:cNvSpPr>
            <a:spLocks noGrp="1"/>
          </p:cNvSpPr>
          <p:nvPr>
            <p:ph type="sldNum" sz="quarter" idx="5"/>
          </p:nvPr>
        </p:nvSpPr>
        <p:spPr/>
        <p:txBody>
          <a:bodyPr/>
          <a:lstStyle/>
          <a:p>
            <a:fld id="{3A84A077-83E9-49A7-9F59-234D78BD6949}" type="slidenum">
              <a:rPr lang="zh-CN" altLang="en-US" smtClean="0"/>
              <a:t>26</a:t>
            </a:fld>
            <a:endParaRPr lang="zh-CN" altLang="en-US"/>
          </a:p>
        </p:txBody>
      </p:sp>
    </p:spTree>
    <p:extLst>
      <p:ext uri="{BB962C8B-B14F-4D97-AF65-F5344CB8AC3E}">
        <p14:creationId xmlns:p14="http://schemas.microsoft.com/office/powerpoint/2010/main" val="2479554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A7FB2-88DB-9525-C514-6EE34D79572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4A283CC-A878-3F17-CDB6-33C180EE6862}"/>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5A518CA2-A3D4-96FC-7FB8-DA71A83369ED}"/>
              </a:ext>
            </a:extLst>
          </p:cNvPr>
          <p:cNvSpPr>
            <a:spLocks noGrp="1"/>
          </p:cNvSpPr>
          <p:nvPr>
            <p:ph type="body" idx="1"/>
          </p:nvPr>
        </p:nvSpPr>
        <p:spPr/>
        <p:txBody>
          <a:bodyPr/>
          <a:lstStyle/>
          <a:p>
            <a:r>
              <a:rPr lang="en-US" dirty="0"/>
              <a:t>During the preparation stage, in addition to creating tasks, Spars also explicitly constructs their </a:t>
            </a:r>
            <a:r>
              <a:rPr lang="en-US" b="1" dirty="0"/>
              <a:t>overlapping relations</a:t>
            </a:r>
            <a:r>
              <a:rPr lang="en-US" dirty="0"/>
              <a:t> by </a:t>
            </a:r>
            <a:r>
              <a:rPr kumimoji="1" lang="en-US" altLang="zh-CN" sz="1200" dirty="0">
                <a:latin typeface="+mn-lt"/>
              </a:rPr>
              <a:t>chaining</a:t>
            </a:r>
            <a:r>
              <a:rPr kumimoji="1" lang="en-US" altLang="zh-CN" sz="1200" b="0" dirty="0">
                <a:latin typeface="+mn-lt"/>
              </a:rPr>
              <a:t> them together for a naïve drawing order and managing their drawing regions through </a:t>
            </a:r>
            <a:r>
              <a:rPr kumimoji="1" lang="en-US" altLang="zh-CN" sz="1200" dirty="0">
                <a:latin typeface="+mn-lt"/>
              </a:rPr>
              <a:t>axis-aligned bounding boxes for each task. </a:t>
            </a:r>
            <a:r>
              <a:rPr kumimoji="1" lang="en-US" altLang="zh-CN" sz="1200" b="0" dirty="0">
                <a:latin typeface="+mn-lt"/>
              </a:rPr>
              <a:t>The chain is later synchronized to the commit thread from the main thread.</a:t>
            </a:r>
            <a:endParaRPr kumimoji="1" lang="zh-CN" altLang="en-US" dirty="0"/>
          </a:p>
        </p:txBody>
      </p:sp>
      <p:sp>
        <p:nvSpPr>
          <p:cNvPr id="4" name="灯片编号占位符 3">
            <a:extLst>
              <a:ext uri="{FF2B5EF4-FFF2-40B4-BE49-F238E27FC236}">
                <a16:creationId xmlns:a16="http://schemas.microsoft.com/office/drawing/2014/main" id="{A4DBCF50-A203-8F13-2181-CD4AF74E4365}"/>
              </a:ext>
            </a:extLst>
          </p:cNvPr>
          <p:cNvSpPr>
            <a:spLocks noGrp="1"/>
          </p:cNvSpPr>
          <p:nvPr>
            <p:ph type="sldNum" sz="quarter" idx="5"/>
          </p:nvPr>
        </p:nvSpPr>
        <p:spPr/>
        <p:txBody>
          <a:bodyPr/>
          <a:lstStyle/>
          <a:p>
            <a:fld id="{3A84A077-83E9-49A7-9F59-234D78BD6949}" type="slidenum">
              <a:rPr lang="zh-CN" altLang="en-US" smtClean="0"/>
              <a:t>27</a:t>
            </a:fld>
            <a:endParaRPr lang="zh-CN" altLang="en-US"/>
          </a:p>
        </p:txBody>
      </p:sp>
    </p:spTree>
    <p:extLst>
      <p:ext uri="{BB962C8B-B14F-4D97-AF65-F5344CB8AC3E}">
        <p14:creationId xmlns:p14="http://schemas.microsoft.com/office/powerpoint/2010/main" val="13786468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0D48D-3752-80DF-E90E-DE9857A4B85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018F849-2BF5-0881-5A37-B1B32125EAB9}"/>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8CF10686-350E-BF40-EC7F-C3B12FB92C8F}"/>
              </a:ext>
            </a:extLst>
          </p:cNvPr>
          <p:cNvSpPr>
            <a:spLocks noGrp="1"/>
          </p:cNvSpPr>
          <p:nvPr>
            <p:ph type="body" idx="1"/>
          </p:nvPr>
        </p:nvSpPr>
        <p:spPr/>
        <p:txBody>
          <a:bodyPr/>
          <a:lstStyle/>
          <a:p>
            <a:r>
              <a:rPr lang="en-US" dirty="0"/>
              <a:t>With self-contained tasks ready, we move to the execution stage. Worker threads simply pull tasks from the pool and execute them in parallel and out-of-order. Since they are independent, any thread can process any task with any order. The output is a set of GPU objects packed together and sent to the commit thread.</a:t>
            </a:r>
            <a:endParaRPr kumimoji="1" lang="zh-CN" altLang="en-US" dirty="0"/>
          </a:p>
        </p:txBody>
      </p:sp>
      <p:sp>
        <p:nvSpPr>
          <p:cNvPr id="4" name="灯片编号占位符 3">
            <a:extLst>
              <a:ext uri="{FF2B5EF4-FFF2-40B4-BE49-F238E27FC236}">
                <a16:creationId xmlns:a16="http://schemas.microsoft.com/office/drawing/2014/main" id="{B4B56284-3A20-2D71-8933-B18BA3BE70D8}"/>
              </a:ext>
            </a:extLst>
          </p:cNvPr>
          <p:cNvSpPr>
            <a:spLocks noGrp="1"/>
          </p:cNvSpPr>
          <p:nvPr>
            <p:ph type="sldNum" sz="quarter" idx="5"/>
          </p:nvPr>
        </p:nvSpPr>
        <p:spPr/>
        <p:txBody>
          <a:bodyPr/>
          <a:lstStyle/>
          <a:p>
            <a:fld id="{3A84A077-83E9-49A7-9F59-234D78BD6949}" type="slidenum">
              <a:rPr lang="zh-CN" altLang="en-US" smtClean="0"/>
              <a:t>28</a:t>
            </a:fld>
            <a:endParaRPr lang="zh-CN" altLang="en-US"/>
          </a:p>
        </p:txBody>
      </p:sp>
    </p:spTree>
    <p:extLst>
      <p:ext uri="{BB962C8B-B14F-4D97-AF65-F5344CB8AC3E}">
        <p14:creationId xmlns:p14="http://schemas.microsoft.com/office/powerpoint/2010/main" val="15193376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EA640-38E2-44C8-4666-5D117465044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A8D5FEE-45F9-C35B-F8A3-6C1E1B349A70}"/>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E9914E4F-7425-9876-AEA8-CE56AAD6ECB1}"/>
              </a:ext>
            </a:extLst>
          </p:cNvPr>
          <p:cNvSpPr>
            <a:spLocks noGrp="1"/>
          </p:cNvSpPr>
          <p:nvPr>
            <p:ph type="body" idx="1"/>
          </p:nvPr>
        </p:nvSpPr>
        <p:spPr/>
        <p:txBody>
          <a:bodyPr/>
          <a:lstStyle/>
          <a:p>
            <a:r>
              <a:rPr lang="en-US" dirty="0"/>
              <a:t>To support this, we built a new stateless 2D drawing engine named </a:t>
            </a:r>
            <a:r>
              <a:rPr lang="en-US" b="1" dirty="0"/>
              <a:t>Spade2D</a:t>
            </a:r>
            <a:r>
              <a:rPr lang="en-US" dirty="0"/>
              <a:t>. Spade2D accepts self-contained rendering tasks and provides thread-safe management of GPU resources like buffers and pipelines, which is crucial for conflict-free parallel execution. </a:t>
            </a:r>
            <a:r>
              <a:rPr lang="en-US" altLang="zh-CN" dirty="0"/>
              <a:t>Please see our paper for the details.</a:t>
            </a:r>
            <a:endParaRPr kumimoji="1" lang="zh-CN" altLang="en-US" dirty="0"/>
          </a:p>
        </p:txBody>
      </p:sp>
      <p:sp>
        <p:nvSpPr>
          <p:cNvPr id="4" name="灯片编号占位符 3">
            <a:extLst>
              <a:ext uri="{FF2B5EF4-FFF2-40B4-BE49-F238E27FC236}">
                <a16:creationId xmlns:a16="http://schemas.microsoft.com/office/drawing/2014/main" id="{1F48D57F-4FEF-A2EA-11FE-77666B69EB8A}"/>
              </a:ext>
            </a:extLst>
          </p:cNvPr>
          <p:cNvSpPr>
            <a:spLocks noGrp="1"/>
          </p:cNvSpPr>
          <p:nvPr>
            <p:ph type="sldNum" sz="quarter" idx="5"/>
          </p:nvPr>
        </p:nvSpPr>
        <p:spPr/>
        <p:txBody>
          <a:bodyPr/>
          <a:lstStyle/>
          <a:p>
            <a:fld id="{3A84A077-83E9-49A7-9F59-234D78BD6949}" type="slidenum">
              <a:rPr lang="zh-CN" altLang="en-US" smtClean="0"/>
              <a:t>29</a:t>
            </a:fld>
            <a:endParaRPr lang="zh-CN" altLang="en-US"/>
          </a:p>
        </p:txBody>
      </p:sp>
    </p:spTree>
    <p:extLst>
      <p:ext uri="{BB962C8B-B14F-4D97-AF65-F5344CB8AC3E}">
        <p14:creationId xmlns:p14="http://schemas.microsoft.com/office/powerpoint/2010/main" val="2136114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E4BDB-94B5-A99D-40A0-88CE54D9416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2481518-9681-1427-0A49-EA9758D541AC}"/>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59BB7CE3-DE9E-1938-A07C-BD3D168E1147}"/>
              </a:ext>
            </a:extLst>
          </p:cNvPr>
          <p:cNvSpPr>
            <a:spLocks noGrp="1"/>
          </p:cNvSpPr>
          <p:nvPr>
            <p:ph type="body" idx="1"/>
          </p:nvPr>
        </p:nvSpPr>
        <p:spPr/>
        <p:txBody>
          <a:bodyPr/>
          <a:lstStyle/>
          <a:p>
            <a:r>
              <a:rPr lang="en-US" dirty="0"/>
              <a:t>But the landscape of smart devices is changing rapidly. The recent wave of foldable smartphones, foldable laptops, and one-chip-multi-screen setups in cars and smart homes dramatically amplifies the rendering workload. For example, a tri-fold phone, often using a chipset similar to its single-screen counterpart, need to render 117% more pixels per frame. This creates an enormous demand for rendering scalability</a:t>
            </a:r>
            <a:endParaRPr kumimoji="1" lang="zh-CN" altLang="en-US" dirty="0"/>
          </a:p>
        </p:txBody>
      </p:sp>
      <p:sp>
        <p:nvSpPr>
          <p:cNvPr id="4" name="灯片编号占位符 3">
            <a:extLst>
              <a:ext uri="{FF2B5EF4-FFF2-40B4-BE49-F238E27FC236}">
                <a16:creationId xmlns:a16="http://schemas.microsoft.com/office/drawing/2014/main" id="{B1B5E5B9-716C-F43C-ECB9-8C4CDFE8E86A}"/>
              </a:ext>
            </a:extLst>
          </p:cNvPr>
          <p:cNvSpPr>
            <a:spLocks noGrp="1"/>
          </p:cNvSpPr>
          <p:nvPr>
            <p:ph type="sldNum" sz="quarter" idx="5"/>
          </p:nvPr>
        </p:nvSpPr>
        <p:spPr/>
        <p:txBody>
          <a:bodyPr/>
          <a:lstStyle/>
          <a:p>
            <a:fld id="{3A84A077-83E9-49A7-9F59-234D78BD6949}" type="slidenum">
              <a:rPr lang="zh-CN" altLang="en-US" smtClean="0"/>
              <a:t>3</a:t>
            </a:fld>
            <a:endParaRPr lang="zh-CN" altLang="en-US"/>
          </a:p>
        </p:txBody>
      </p:sp>
    </p:spTree>
    <p:extLst>
      <p:ext uri="{BB962C8B-B14F-4D97-AF65-F5344CB8AC3E}">
        <p14:creationId xmlns:p14="http://schemas.microsoft.com/office/powerpoint/2010/main" val="38413540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C2B32-6245-1D0F-6999-5BE10E92461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41722B1-B24D-69BE-97EF-C00484AA9FBA}"/>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C41A798B-D3F4-01B8-6671-2CB90F241AD0}"/>
              </a:ext>
            </a:extLst>
          </p:cNvPr>
          <p:cNvSpPr>
            <a:spLocks noGrp="1"/>
          </p:cNvSpPr>
          <p:nvPr>
            <p:ph type="body" idx="1"/>
          </p:nvPr>
        </p:nvSpPr>
        <p:spPr/>
        <p:txBody>
          <a:bodyPr/>
          <a:lstStyle/>
          <a:p>
            <a:r>
              <a:rPr lang="en-US" dirty="0"/>
              <a:t>This brings us to our third challenge: Interface Dependency.</a:t>
            </a:r>
            <a:endParaRPr kumimoji="1" lang="zh-CN" altLang="en-US" dirty="0"/>
          </a:p>
        </p:txBody>
      </p:sp>
      <p:sp>
        <p:nvSpPr>
          <p:cNvPr id="4" name="灯片编号占位符 3">
            <a:extLst>
              <a:ext uri="{FF2B5EF4-FFF2-40B4-BE49-F238E27FC236}">
                <a16:creationId xmlns:a16="http://schemas.microsoft.com/office/drawing/2014/main" id="{DCBB6DC5-8525-1663-500B-ED6D0818820C}"/>
              </a:ext>
            </a:extLst>
          </p:cNvPr>
          <p:cNvSpPr>
            <a:spLocks noGrp="1"/>
          </p:cNvSpPr>
          <p:nvPr>
            <p:ph type="sldNum" sz="quarter" idx="5"/>
          </p:nvPr>
        </p:nvSpPr>
        <p:spPr/>
        <p:txBody>
          <a:bodyPr/>
          <a:lstStyle/>
          <a:p>
            <a:fld id="{3A84A077-83E9-49A7-9F59-234D78BD6949}" type="slidenum">
              <a:rPr lang="zh-CN" altLang="en-US" smtClean="0"/>
              <a:t>30</a:t>
            </a:fld>
            <a:endParaRPr lang="zh-CN" altLang="en-US"/>
          </a:p>
        </p:txBody>
      </p:sp>
    </p:spTree>
    <p:extLst>
      <p:ext uri="{BB962C8B-B14F-4D97-AF65-F5344CB8AC3E}">
        <p14:creationId xmlns:p14="http://schemas.microsoft.com/office/powerpoint/2010/main" val="2370156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8707C-FC61-C73C-346E-4F437BF73B1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8D8C089-43D7-1999-9847-0B50CBA6305A}"/>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F7DC8177-C58D-99A0-527D-2096D8A545E0}"/>
              </a:ext>
            </a:extLst>
          </p:cNvPr>
          <p:cNvSpPr>
            <a:spLocks noGrp="1"/>
          </p:cNvSpPr>
          <p:nvPr>
            <p:ph type="body" idx="1"/>
          </p:nvPr>
        </p:nvSpPr>
        <p:spPr/>
        <p:txBody>
          <a:bodyPr/>
          <a:lstStyle/>
          <a:p>
            <a:r>
              <a:rPr lang="en-US" dirty="0"/>
              <a:t>Spars solves this by decoupling the rendering procedure into two phrases. We provide a </a:t>
            </a:r>
            <a:r>
              <a:rPr lang="en-US" b="1" dirty="0"/>
              <a:t>stateful API</a:t>
            </a:r>
            <a:r>
              <a:rPr lang="en-US" dirty="0"/>
              <a:t> layer that is fully compatible with existing custom-rendering applications and state-based optimizations. Internally, this layer translates the familiar stateful commands into our self-contained, stateless tasks, which are then processed by Spade2D. This gives us both the compatibility and parallelism.</a:t>
            </a:r>
            <a:endParaRPr kumimoji="1" lang="zh-CN" altLang="en-US" dirty="0"/>
          </a:p>
        </p:txBody>
      </p:sp>
      <p:sp>
        <p:nvSpPr>
          <p:cNvPr id="4" name="灯片编号占位符 3">
            <a:extLst>
              <a:ext uri="{FF2B5EF4-FFF2-40B4-BE49-F238E27FC236}">
                <a16:creationId xmlns:a16="http://schemas.microsoft.com/office/drawing/2014/main" id="{737F8CC1-6F0C-63EE-EA87-35AE6480C3A5}"/>
              </a:ext>
            </a:extLst>
          </p:cNvPr>
          <p:cNvSpPr>
            <a:spLocks noGrp="1"/>
          </p:cNvSpPr>
          <p:nvPr>
            <p:ph type="sldNum" sz="quarter" idx="5"/>
          </p:nvPr>
        </p:nvSpPr>
        <p:spPr/>
        <p:txBody>
          <a:bodyPr/>
          <a:lstStyle/>
          <a:p>
            <a:fld id="{3A84A077-83E9-49A7-9F59-234D78BD6949}" type="slidenum">
              <a:rPr lang="zh-CN" altLang="en-US" smtClean="0"/>
              <a:t>31</a:t>
            </a:fld>
            <a:endParaRPr lang="zh-CN" altLang="en-US"/>
          </a:p>
        </p:txBody>
      </p:sp>
    </p:spTree>
    <p:extLst>
      <p:ext uri="{BB962C8B-B14F-4D97-AF65-F5344CB8AC3E}">
        <p14:creationId xmlns:p14="http://schemas.microsoft.com/office/powerpoint/2010/main" val="238572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5510-9FE2-E521-0DB1-B0D98341237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C887FDD-7520-C896-B579-246B5F952D4E}"/>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D3E952B3-6496-A1C6-648E-1CDA790D110E}"/>
              </a:ext>
            </a:extLst>
          </p:cNvPr>
          <p:cNvSpPr>
            <a:spLocks noGrp="1"/>
          </p:cNvSpPr>
          <p:nvPr>
            <p:ph type="body" idx="1"/>
          </p:nvPr>
        </p:nvSpPr>
        <p:spPr/>
        <p:txBody>
          <a:bodyPr/>
          <a:lstStyle/>
          <a:p>
            <a:r>
              <a:rPr lang="en-US" dirty="0"/>
              <a:t>Finally, the in-order commit thread receives completed tasks, namely, the generated GPU objects, from the workers. </a:t>
            </a:r>
          </a:p>
          <a:p>
            <a:r>
              <a:rPr lang="en-US" dirty="0"/>
              <a:t>Using the overlapping relations that the main thread generated earlier, it ensures that if two tasks overlap, the background task is always committed before the foreground task into the GPU command. This process is very lightweight and is almost entirely covered by the execution stage.</a:t>
            </a:r>
            <a:endParaRPr kumimoji="1" lang="zh-CN" altLang="en-US" dirty="0"/>
          </a:p>
        </p:txBody>
      </p:sp>
      <p:sp>
        <p:nvSpPr>
          <p:cNvPr id="4" name="灯片编号占位符 3">
            <a:extLst>
              <a:ext uri="{FF2B5EF4-FFF2-40B4-BE49-F238E27FC236}">
                <a16:creationId xmlns:a16="http://schemas.microsoft.com/office/drawing/2014/main" id="{53B6C916-3884-70B6-5B38-48BF2523E5DD}"/>
              </a:ext>
            </a:extLst>
          </p:cNvPr>
          <p:cNvSpPr>
            <a:spLocks noGrp="1"/>
          </p:cNvSpPr>
          <p:nvPr>
            <p:ph type="sldNum" sz="quarter" idx="5"/>
          </p:nvPr>
        </p:nvSpPr>
        <p:spPr/>
        <p:txBody>
          <a:bodyPr/>
          <a:lstStyle/>
          <a:p>
            <a:fld id="{3A84A077-83E9-49A7-9F59-234D78BD6949}" type="slidenum">
              <a:rPr lang="zh-CN" altLang="en-US" smtClean="0"/>
              <a:t>32</a:t>
            </a:fld>
            <a:endParaRPr lang="zh-CN" altLang="en-US"/>
          </a:p>
        </p:txBody>
      </p:sp>
    </p:spTree>
    <p:extLst>
      <p:ext uri="{BB962C8B-B14F-4D97-AF65-F5344CB8AC3E}">
        <p14:creationId xmlns:p14="http://schemas.microsoft.com/office/powerpoint/2010/main" val="21926980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57A82-4D0D-D654-F4C5-6FAAE6FC2A2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3C2030B-1009-9928-81B2-A6CF947D9C69}"/>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142DE06D-5506-22C5-1CC0-29C788C7548E}"/>
              </a:ext>
            </a:extLst>
          </p:cNvPr>
          <p:cNvSpPr>
            <a:spLocks noGrp="1"/>
          </p:cNvSpPr>
          <p:nvPr>
            <p:ph type="body" idx="1"/>
          </p:nvPr>
        </p:nvSpPr>
        <p:spPr/>
        <p:txBody>
          <a:bodyPr/>
          <a:lstStyle/>
          <a:p>
            <a:r>
              <a:rPr kumimoji="1" lang="en-US" altLang="zh-CN"/>
              <a:t>Lastly, we present the evaluation.</a:t>
            </a:r>
            <a:endParaRPr kumimoji="1" lang="zh-CN" altLang="en-US" dirty="0"/>
          </a:p>
        </p:txBody>
      </p:sp>
      <p:sp>
        <p:nvSpPr>
          <p:cNvPr id="4" name="幻灯片编号占位符 3">
            <a:extLst>
              <a:ext uri="{FF2B5EF4-FFF2-40B4-BE49-F238E27FC236}">
                <a16:creationId xmlns:a16="http://schemas.microsoft.com/office/drawing/2014/main" id="{FDF03A19-5296-7A22-ADDF-744F332B5C3E}"/>
              </a:ext>
            </a:extLst>
          </p:cNvPr>
          <p:cNvSpPr>
            <a:spLocks noGrp="1"/>
          </p:cNvSpPr>
          <p:nvPr>
            <p:ph type="sldNum" sz="quarter" idx="10"/>
          </p:nvPr>
        </p:nvSpPr>
        <p:spPr/>
        <p:txBody>
          <a:bodyPr/>
          <a:lstStyle/>
          <a:p>
            <a:fld id="{3A84A077-83E9-49A7-9F59-234D78BD6949}" type="slidenum">
              <a:rPr lang="zh-CN" altLang="en-US" smtClean="0"/>
              <a:t>33</a:t>
            </a:fld>
            <a:endParaRPr lang="zh-CN" altLang="en-US"/>
          </a:p>
        </p:txBody>
      </p:sp>
    </p:spTree>
    <p:extLst>
      <p:ext uri="{BB962C8B-B14F-4D97-AF65-F5344CB8AC3E}">
        <p14:creationId xmlns:p14="http://schemas.microsoft.com/office/powerpoint/2010/main" val="16430393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96058-7047-42EA-AEB3-62CE39FDDF3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5ED6411-EB38-B049-E263-631D2AF61265}"/>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570A5653-3093-CBA9-D2C3-D377A8D3033E}"/>
              </a:ext>
            </a:extLst>
          </p:cNvPr>
          <p:cNvSpPr>
            <a:spLocks noGrp="1"/>
          </p:cNvSpPr>
          <p:nvPr>
            <p:ph type="body" idx="1"/>
          </p:nvPr>
        </p:nvSpPr>
        <p:spPr/>
        <p:txBody>
          <a:bodyPr/>
          <a:lstStyle/>
          <a:p>
            <a:r>
              <a:rPr lang="en-US" dirty="0"/>
              <a:t>We implemented and evaluated Spars on a range of modern commercial smartphones, specifically, the single-screen Mate 70, dual-fold Mate X5, and tri-fold Mate XT, as well as multi-screen configurations.</a:t>
            </a:r>
          </a:p>
          <a:p>
            <a:endParaRPr kumimoji="1" lang="en-US" altLang="zh-CN" dirty="0"/>
          </a:p>
          <a:p>
            <a:r>
              <a:rPr lang="en-US" dirty="0"/>
              <a:t>The charts show the frame rendering time across 42 representative scenarios under different setups. Compared to our sequential baseline, </a:t>
            </a:r>
            <a:r>
              <a:rPr lang="en-US" b="1" dirty="0"/>
              <a:t>Spars with 5 workers improves the frame rate by an average of one point seven six to one point nine one times</a:t>
            </a:r>
            <a:r>
              <a:rPr lang="en-US" dirty="0"/>
              <a:t>, achieving a stable 120Hz in many scenarios where the baselines could not.</a:t>
            </a:r>
            <a:endParaRPr kumimoji="1" lang="zh-CN" altLang="en-US" dirty="0"/>
          </a:p>
        </p:txBody>
      </p:sp>
      <p:sp>
        <p:nvSpPr>
          <p:cNvPr id="4" name="灯片编号占位符 3">
            <a:extLst>
              <a:ext uri="{FF2B5EF4-FFF2-40B4-BE49-F238E27FC236}">
                <a16:creationId xmlns:a16="http://schemas.microsoft.com/office/drawing/2014/main" id="{00D6487E-2680-9664-9CC5-928B756A54E7}"/>
              </a:ext>
            </a:extLst>
          </p:cNvPr>
          <p:cNvSpPr>
            <a:spLocks noGrp="1"/>
          </p:cNvSpPr>
          <p:nvPr>
            <p:ph type="sldNum" sz="quarter" idx="5"/>
          </p:nvPr>
        </p:nvSpPr>
        <p:spPr/>
        <p:txBody>
          <a:bodyPr/>
          <a:lstStyle/>
          <a:p>
            <a:fld id="{3A84A077-83E9-49A7-9F59-234D78BD6949}" type="slidenum">
              <a:rPr lang="zh-CN" altLang="en-US" smtClean="0"/>
              <a:t>34</a:t>
            </a:fld>
            <a:endParaRPr lang="zh-CN" altLang="en-US"/>
          </a:p>
        </p:txBody>
      </p:sp>
    </p:spTree>
    <p:extLst>
      <p:ext uri="{BB962C8B-B14F-4D97-AF65-F5344CB8AC3E}">
        <p14:creationId xmlns:p14="http://schemas.microsoft.com/office/powerpoint/2010/main" val="1124702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FED6B-D228-B43C-590B-2474D472661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791163A-287E-368E-B96E-9E94B3C6280D}"/>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B94B5361-427B-7F40-B125-8BDF7874954C}"/>
              </a:ext>
            </a:extLst>
          </p:cNvPr>
          <p:cNvSpPr>
            <a:spLocks noGrp="1"/>
          </p:cNvSpPr>
          <p:nvPr>
            <p:ph type="body" idx="1"/>
          </p:nvPr>
        </p:nvSpPr>
        <p:spPr/>
        <p:txBody>
          <a:bodyPr/>
          <a:lstStyle/>
          <a:p>
            <a:r>
              <a:rPr lang="en-US" dirty="0"/>
              <a:t>Spars achieves this by making much better use of the hardware. Here, you can see how the workload, which was bottlenecked on a single core in the baseline, is now much more </a:t>
            </a:r>
            <a:r>
              <a:rPr lang="en-US" b="1" dirty="0"/>
              <a:t>balanced across multiple cores</a:t>
            </a:r>
            <a:r>
              <a:rPr lang="en-US" dirty="0"/>
              <a:t> with Spars.</a:t>
            </a:r>
            <a:endParaRPr kumimoji="1" lang="zh-CN" altLang="en-US" dirty="0"/>
          </a:p>
        </p:txBody>
      </p:sp>
      <p:sp>
        <p:nvSpPr>
          <p:cNvPr id="4" name="灯片编号占位符 3">
            <a:extLst>
              <a:ext uri="{FF2B5EF4-FFF2-40B4-BE49-F238E27FC236}">
                <a16:creationId xmlns:a16="http://schemas.microsoft.com/office/drawing/2014/main" id="{632DB6F5-27B1-F13A-1A83-3D3B80C379C0}"/>
              </a:ext>
            </a:extLst>
          </p:cNvPr>
          <p:cNvSpPr>
            <a:spLocks noGrp="1"/>
          </p:cNvSpPr>
          <p:nvPr>
            <p:ph type="sldNum" sz="quarter" idx="5"/>
          </p:nvPr>
        </p:nvSpPr>
        <p:spPr/>
        <p:txBody>
          <a:bodyPr/>
          <a:lstStyle/>
          <a:p>
            <a:fld id="{3A84A077-83E9-49A7-9F59-234D78BD6949}" type="slidenum">
              <a:rPr lang="zh-CN" altLang="en-US" smtClean="0"/>
              <a:t>35</a:t>
            </a:fld>
            <a:endParaRPr lang="zh-CN" altLang="en-US"/>
          </a:p>
        </p:txBody>
      </p:sp>
    </p:spTree>
    <p:extLst>
      <p:ext uri="{BB962C8B-B14F-4D97-AF65-F5344CB8AC3E}">
        <p14:creationId xmlns:p14="http://schemas.microsoft.com/office/powerpoint/2010/main" val="14357591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51548-6F89-1159-DAA6-D65A47CCF4F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CCA0267-4353-756F-7EE1-56B04BD57954}"/>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4129EEBA-E224-DC7E-A8B8-1F1613374E27}"/>
              </a:ext>
            </a:extLst>
          </p:cNvPr>
          <p:cNvSpPr>
            <a:spLocks noGrp="1"/>
          </p:cNvSpPr>
          <p:nvPr>
            <p:ph type="body" idx="1"/>
          </p:nvPr>
        </p:nvSpPr>
        <p:spPr/>
        <p:txBody>
          <a:bodyPr/>
          <a:lstStyle/>
          <a:p>
            <a:r>
              <a:rPr lang="en-US" dirty="0"/>
              <a:t>This efficiency translates into two key benefits. </a:t>
            </a:r>
          </a:p>
          <a:p>
            <a:endParaRPr lang="en-US" dirty="0"/>
          </a:p>
          <a:p>
            <a:r>
              <a:rPr lang="en-US" dirty="0"/>
              <a:t>First, under the same frame rate, Spars can reduce the device's total </a:t>
            </a:r>
            <a:r>
              <a:rPr lang="en-US" b="1" dirty="0"/>
              <a:t>power consumption by 3.0%</a:t>
            </a:r>
            <a:r>
              <a:rPr lang="en-US" dirty="0"/>
              <a:t>. </a:t>
            </a:r>
            <a:r>
              <a:rPr lang="en-US" altLang="zh-CN" dirty="0"/>
              <a:t>This is because a balanced core utilization can make DVFS to apply a lower overall voltage and frequency, whereas </a:t>
            </a:r>
            <a:r>
              <a:rPr lang="en-US" dirty="0"/>
              <a:t>rendering on a single core in the sequential baseline often forces the CPU to raise its frequency for frames to meet their display deadlines.</a:t>
            </a:r>
          </a:p>
          <a:p>
            <a:endParaRPr lang="en-US" dirty="0"/>
          </a:p>
          <a:p>
            <a:r>
              <a:rPr lang="en-US" dirty="0"/>
              <a:t>Alternatively, within the same time budget, Spars allows us to render </a:t>
            </a:r>
            <a:r>
              <a:rPr lang="en-US" b="1" dirty="0"/>
              <a:t>2.31 times as</a:t>
            </a:r>
            <a:r>
              <a:rPr lang="zh-CN" altLang="en-US" b="1" dirty="0"/>
              <a:t> </a:t>
            </a:r>
            <a:r>
              <a:rPr lang="en-US" altLang="zh-CN" b="1" dirty="0"/>
              <a:t>many</a:t>
            </a:r>
            <a:r>
              <a:rPr lang="zh-CN" altLang="en-US" b="1" dirty="0"/>
              <a:t> </a:t>
            </a:r>
            <a:r>
              <a:rPr lang="en-US" b="1" dirty="0"/>
              <a:t>graphics primitives</a:t>
            </a:r>
            <a:r>
              <a:rPr lang="en-US" dirty="0"/>
              <a:t>, giving designers far more freedom to create richer and more appealing user interfaces.</a:t>
            </a:r>
            <a:endParaRPr kumimoji="1" lang="zh-CN" altLang="en-US" dirty="0"/>
          </a:p>
        </p:txBody>
      </p:sp>
      <p:sp>
        <p:nvSpPr>
          <p:cNvPr id="4" name="灯片编号占位符 3">
            <a:extLst>
              <a:ext uri="{FF2B5EF4-FFF2-40B4-BE49-F238E27FC236}">
                <a16:creationId xmlns:a16="http://schemas.microsoft.com/office/drawing/2014/main" id="{6679900E-904C-090D-C09B-681FFDAB7527}"/>
              </a:ext>
            </a:extLst>
          </p:cNvPr>
          <p:cNvSpPr>
            <a:spLocks noGrp="1"/>
          </p:cNvSpPr>
          <p:nvPr>
            <p:ph type="sldNum" sz="quarter" idx="5"/>
          </p:nvPr>
        </p:nvSpPr>
        <p:spPr/>
        <p:txBody>
          <a:bodyPr/>
          <a:lstStyle/>
          <a:p>
            <a:fld id="{3A84A077-83E9-49A7-9F59-234D78BD6949}" type="slidenum">
              <a:rPr lang="zh-CN" altLang="en-US" smtClean="0"/>
              <a:t>36</a:t>
            </a:fld>
            <a:endParaRPr lang="zh-CN" altLang="en-US"/>
          </a:p>
        </p:txBody>
      </p:sp>
    </p:spTree>
    <p:extLst>
      <p:ext uri="{BB962C8B-B14F-4D97-AF65-F5344CB8AC3E}">
        <p14:creationId xmlns:p14="http://schemas.microsoft.com/office/powerpoint/2010/main" val="15676629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C8C14-266D-A7D1-4AFF-232A56BD006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05D3492-27F7-1482-CE33-D0A29FE0BD16}"/>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3D1590B9-59F8-79DA-A977-4935842EDED5}"/>
              </a:ext>
            </a:extLst>
          </p:cNvPr>
          <p:cNvSpPr>
            <a:spLocks noGrp="1"/>
          </p:cNvSpPr>
          <p:nvPr>
            <p:ph type="body" idx="1"/>
          </p:nvPr>
        </p:nvSpPr>
        <p:spPr/>
        <p:txBody>
          <a:bodyPr/>
          <a:lstStyle/>
          <a:p>
            <a:r>
              <a:rPr lang="en-US" dirty="0"/>
              <a:t>To conclude, we present Spars, a next-generation scalable and parallel OS rendering service. By drawing inspiration from out-of-order execution and in-order commit in CPUs, Spars </a:t>
            </a:r>
            <a:r>
              <a:rPr lang="en-US" altLang="zh-CN" sz="1200" b="0" dirty="0">
                <a:latin typeface="+mn-lt"/>
              </a:rPr>
              <a:t>untangles </a:t>
            </a:r>
            <a:r>
              <a:rPr lang="en-US" altLang="zh-CN" sz="1200" dirty="0">
                <a:latin typeface="+mn-lt"/>
              </a:rPr>
              <a:t>state dependency</a:t>
            </a:r>
            <a:r>
              <a:rPr lang="en-US" altLang="zh-CN" sz="1200" b="0" dirty="0">
                <a:latin typeface="+mn-lt"/>
              </a:rPr>
              <a:t>, </a:t>
            </a:r>
            <a:r>
              <a:rPr lang="en-US" altLang="zh-CN" sz="1200" dirty="0">
                <a:latin typeface="+mn-lt"/>
              </a:rPr>
              <a:t>drawing order dependency</a:t>
            </a:r>
            <a:r>
              <a:rPr lang="en-US" altLang="zh-CN" sz="1200" b="0" dirty="0">
                <a:latin typeface="+mn-lt"/>
              </a:rPr>
              <a:t>, and </a:t>
            </a:r>
            <a:r>
              <a:rPr lang="en-US" altLang="zh-CN" sz="1200" dirty="0">
                <a:latin typeface="+mn-lt"/>
              </a:rPr>
              <a:t>interface dependency.</a:t>
            </a:r>
          </a:p>
          <a:p>
            <a:endParaRPr lang="en-US" sz="1200" dirty="0">
              <a:latin typeface="+mn-lt"/>
            </a:endParaRPr>
          </a:p>
          <a:p>
            <a:r>
              <a:rPr lang="en-US" dirty="0"/>
              <a:t>We believe this design offers a clear path toward building scalable rendering systems for the future of smart devices.</a:t>
            </a:r>
          </a:p>
          <a:p>
            <a:r>
              <a:rPr lang="en-US" dirty="0"/>
              <a:t>Thank you. I'm now happy to </a:t>
            </a:r>
            <a:r>
              <a:rPr lang="en-US"/>
              <a:t>take questions</a:t>
            </a:r>
            <a:r>
              <a:rPr lang="en-US"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sz="1200" dirty="0">
              <a:solidFill>
                <a:srgbClr val="FF0000"/>
              </a:solidFill>
              <a:latin typeface="+mn-ea"/>
            </a:endParaRPr>
          </a:p>
        </p:txBody>
      </p:sp>
      <p:sp>
        <p:nvSpPr>
          <p:cNvPr id="4" name="幻灯片编号占位符 3">
            <a:extLst>
              <a:ext uri="{FF2B5EF4-FFF2-40B4-BE49-F238E27FC236}">
                <a16:creationId xmlns:a16="http://schemas.microsoft.com/office/drawing/2014/main" id="{88C88B4E-79BF-0257-253F-9C2CC21CD8DE}"/>
              </a:ext>
            </a:extLst>
          </p:cNvPr>
          <p:cNvSpPr>
            <a:spLocks noGrp="1"/>
          </p:cNvSpPr>
          <p:nvPr>
            <p:ph type="sldNum" sz="quarter" idx="10"/>
          </p:nvPr>
        </p:nvSpPr>
        <p:spPr/>
        <p:txBody>
          <a:bodyPr/>
          <a:lstStyle/>
          <a:p>
            <a:fld id="{3A84A077-83E9-49A7-9F59-234D78BD6949}" type="slidenum">
              <a:rPr lang="zh-CN" altLang="en-US" smtClean="0"/>
              <a:t>37</a:t>
            </a:fld>
            <a:endParaRPr lang="zh-CN" altLang="en-US"/>
          </a:p>
        </p:txBody>
      </p:sp>
    </p:spTree>
    <p:extLst>
      <p:ext uri="{BB962C8B-B14F-4D97-AF65-F5344CB8AC3E}">
        <p14:creationId xmlns:p14="http://schemas.microsoft.com/office/powerpoint/2010/main" val="1124587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66BD8-B66F-AB34-8157-EA3EF98062D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E9FF52B-B6C6-A9B9-4E40-CDD2B510C983}"/>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9912198C-AEB1-51FB-B813-D1FCAB5DD5B7}"/>
              </a:ext>
            </a:extLst>
          </p:cNvPr>
          <p:cNvSpPr>
            <a:spLocks noGrp="1"/>
          </p:cNvSpPr>
          <p:nvPr>
            <p:ph type="body" idx="1"/>
          </p:nvPr>
        </p:nvSpPr>
        <p:spPr/>
        <p:txBody>
          <a:bodyPr/>
          <a:lstStyle/>
          <a:p>
            <a:r>
              <a:rPr lang="en-US" dirty="0"/>
              <a:t>And this demand is continuous. Displays are constantly evolving to become more immersive with larger screen areas, clearer with higher pixel densities, and smoother with higher frame rates. The figure on the left shows the number of pixels flagship smartphones need to render per second, since 2010.</a:t>
            </a:r>
          </a:p>
          <a:p>
            <a:r>
              <a:rPr lang="en-US" dirty="0"/>
              <a:t>However, the performance of the underlying rendering service often becomes a bottleneck. This compels manufacturers to make difficult trade-offs. As shown on the right, some manufacturers reduce pixel density on their foldables, sacrificing the definition, and some lower the frame rate from 120Hz to 90Hz, impacting the smoothness.</a:t>
            </a:r>
            <a:endParaRPr kumimoji="1" lang="zh-CN" altLang="en-US" dirty="0"/>
          </a:p>
        </p:txBody>
      </p:sp>
      <p:sp>
        <p:nvSpPr>
          <p:cNvPr id="4" name="灯片编号占位符 3">
            <a:extLst>
              <a:ext uri="{FF2B5EF4-FFF2-40B4-BE49-F238E27FC236}">
                <a16:creationId xmlns:a16="http://schemas.microsoft.com/office/drawing/2014/main" id="{A91BF538-F2AC-E580-CB43-0C1059A9DC8D}"/>
              </a:ext>
            </a:extLst>
          </p:cNvPr>
          <p:cNvSpPr>
            <a:spLocks noGrp="1"/>
          </p:cNvSpPr>
          <p:nvPr>
            <p:ph type="sldNum" sz="quarter" idx="5"/>
          </p:nvPr>
        </p:nvSpPr>
        <p:spPr/>
        <p:txBody>
          <a:bodyPr/>
          <a:lstStyle/>
          <a:p>
            <a:fld id="{3A84A077-83E9-49A7-9F59-234D78BD6949}" type="slidenum">
              <a:rPr lang="zh-CN" altLang="en-US" smtClean="0"/>
              <a:t>4</a:t>
            </a:fld>
            <a:endParaRPr lang="zh-CN" altLang="en-US"/>
          </a:p>
        </p:txBody>
      </p:sp>
    </p:spTree>
    <p:extLst>
      <p:ext uri="{BB962C8B-B14F-4D97-AF65-F5344CB8AC3E}">
        <p14:creationId xmlns:p14="http://schemas.microsoft.com/office/powerpoint/2010/main" val="303129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ECF5C-F318-0637-FF3E-D2139E5B795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77C6BDB-0FB1-53AA-760D-B4EE200C9B82}"/>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CEF9D76B-2B40-33DA-E6EA-94A72A01E8E5}"/>
              </a:ext>
            </a:extLst>
          </p:cNvPr>
          <p:cNvSpPr>
            <a:spLocks noGrp="1"/>
          </p:cNvSpPr>
          <p:nvPr>
            <p:ph type="body" idx="1"/>
          </p:nvPr>
        </p:nvSpPr>
        <p:spPr/>
        <p:txBody>
          <a:bodyPr/>
          <a:lstStyle/>
          <a:p>
            <a:r>
              <a:rPr lang="en-US" dirty="0"/>
              <a:t>So, what is the root cause of this bottleneck? We made two observations. First, </a:t>
            </a:r>
            <a:r>
              <a:rPr lang="en-US" b="0" dirty="0"/>
              <a:t>CPU bottlenecks OS 2D rendering.</a:t>
            </a:r>
          </a:p>
          <a:p>
            <a:r>
              <a:rPr lang="en-US" dirty="0"/>
              <a:t>We analyzed various common smartphone scenarios, on average, </a:t>
            </a:r>
            <a:r>
              <a:rPr kumimoji="1" lang="en-US" altLang="zh-CN" sz="1200" dirty="0">
                <a:latin typeface="+mn-lt"/>
              </a:rPr>
              <a:t>CPU</a:t>
            </a:r>
            <a:r>
              <a:rPr kumimoji="1" lang="en-US" altLang="zh-CN" sz="1200" b="0" dirty="0">
                <a:latin typeface="+mn-lt"/>
              </a:rPr>
              <a:t> </a:t>
            </a:r>
            <a:r>
              <a:rPr kumimoji="1" lang="en-US" altLang="zh-CN" sz="1200" dirty="0">
                <a:latin typeface="+mn-lt"/>
              </a:rPr>
              <a:t>accounts for 82% of the frame rendering time</a:t>
            </a:r>
            <a:r>
              <a:rPr lang="en-US" dirty="0"/>
              <a:t>. </a:t>
            </a:r>
          </a:p>
          <a:p>
            <a:r>
              <a:rPr lang="en-US" dirty="0"/>
              <a:t>The GPU's work is much shorter and can run asynchronously with CPU, so the overall frame rate is dictated by the CPU rendering time, that involves computationally intensive tessellation and triangulation, glyph rasterization, and other GPU object preparation.</a:t>
            </a:r>
            <a:endParaRPr kumimoji="1" lang="zh-CN" altLang="en-US" b="0" dirty="0"/>
          </a:p>
        </p:txBody>
      </p:sp>
      <p:sp>
        <p:nvSpPr>
          <p:cNvPr id="4" name="灯片编号占位符 3">
            <a:extLst>
              <a:ext uri="{FF2B5EF4-FFF2-40B4-BE49-F238E27FC236}">
                <a16:creationId xmlns:a16="http://schemas.microsoft.com/office/drawing/2014/main" id="{A3EAF9CD-B72C-91CD-6DD9-F2A0AE473631}"/>
              </a:ext>
            </a:extLst>
          </p:cNvPr>
          <p:cNvSpPr>
            <a:spLocks noGrp="1"/>
          </p:cNvSpPr>
          <p:nvPr>
            <p:ph type="sldNum" sz="quarter" idx="5"/>
          </p:nvPr>
        </p:nvSpPr>
        <p:spPr/>
        <p:txBody>
          <a:bodyPr/>
          <a:lstStyle/>
          <a:p>
            <a:fld id="{3A84A077-83E9-49A7-9F59-234D78BD6949}" type="slidenum">
              <a:rPr lang="zh-CN" altLang="en-US" smtClean="0"/>
              <a:t>5</a:t>
            </a:fld>
            <a:endParaRPr lang="zh-CN" altLang="en-US"/>
          </a:p>
        </p:txBody>
      </p:sp>
    </p:spTree>
    <p:extLst>
      <p:ext uri="{BB962C8B-B14F-4D97-AF65-F5344CB8AC3E}">
        <p14:creationId xmlns:p14="http://schemas.microsoft.com/office/powerpoint/2010/main" val="1247170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B5C7D-EB1C-F2DD-CCFE-8B7984C9046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43F4E6E-DED9-66B2-D378-54FB1E5E6A50}"/>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D732EACC-0786-86CC-CE22-0AD70386DAE2}"/>
              </a:ext>
            </a:extLst>
          </p:cNvPr>
          <p:cNvSpPr>
            <a:spLocks noGrp="1"/>
          </p:cNvSpPr>
          <p:nvPr>
            <p:ph type="body" idx="1"/>
          </p:nvPr>
        </p:nvSpPr>
        <p:spPr/>
        <p:txBody>
          <a:bodyPr/>
          <a:lstStyle/>
          <a:p>
            <a:r>
              <a:rPr lang="en-US" dirty="0"/>
              <a:t>Given that the CPU is the bottleneck, the obvious solution seems to be using more CPU cores. But this leads to our second observation: </a:t>
            </a:r>
            <a:r>
              <a:rPr lang="en-US" b="1" dirty="0"/>
              <a:t>multi-core utilization is severely limited</a:t>
            </a:r>
            <a:r>
              <a:rPr lang="en-US" dirty="0"/>
              <a:t> in the current rendering service.</a:t>
            </a:r>
          </a:p>
          <a:p>
            <a:r>
              <a:rPr lang="en-US" dirty="0"/>
              <a:t>This chart shows the CPU core utilization on a 12-core chipset during rendering. One core, running the render thread, is almost saturated. Meanwhile, most of the other cores are either idle or significantly underutilized. The current, predominantly sequential rendering model fundamentally prevents the system from taking advantage of the powerful multi-core processors available in modern chipsets.</a:t>
            </a:r>
          </a:p>
          <a:p>
            <a:endParaRPr kumimoji="1" lang="zh-CN" altLang="en-US" dirty="0"/>
          </a:p>
        </p:txBody>
      </p:sp>
      <p:sp>
        <p:nvSpPr>
          <p:cNvPr id="4" name="灯片编号占位符 3">
            <a:extLst>
              <a:ext uri="{FF2B5EF4-FFF2-40B4-BE49-F238E27FC236}">
                <a16:creationId xmlns:a16="http://schemas.microsoft.com/office/drawing/2014/main" id="{BCC0DB6C-773E-E0B7-390E-4D44430D31E6}"/>
              </a:ext>
            </a:extLst>
          </p:cNvPr>
          <p:cNvSpPr>
            <a:spLocks noGrp="1"/>
          </p:cNvSpPr>
          <p:nvPr>
            <p:ph type="sldNum" sz="quarter" idx="5"/>
          </p:nvPr>
        </p:nvSpPr>
        <p:spPr/>
        <p:txBody>
          <a:bodyPr/>
          <a:lstStyle/>
          <a:p>
            <a:fld id="{3A84A077-83E9-49A7-9F59-234D78BD6949}" type="slidenum">
              <a:rPr lang="zh-CN" altLang="en-US" smtClean="0"/>
              <a:t>6</a:t>
            </a:fld>
            <a:endParaRPr lang="zh-CN" altLang="en-US"/>
          </a:p>
        </p:txBody>
      </p:sp>
    </p:spTree>
    <p:extLst>
      <p:ext uri="{BB962C8B-B14F-4D97-AF65-F5344CB8AC3E}">
        <p14:creationId xmlns:p14="http://schemas.microsoft.com/office/powerpoint/2010/main" val="3782464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68F49-FEE5-3FB9-4110-278ECCC8709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615BBC0-940C-0454-6F65-F536271ECDDE}"/>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FB9B5321-9CC1-BA1F-BF88-8D3E83CC82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Based on the two observations, we </a:t>
            </a:r>
            <a:r>
              <a:rPr lang="en-US" b="0" dirty="0"/>
              <a:t>argue that the next-generation rendering service should adopt a parallel architecture </a:t>
            </a:r>
            <a:r>
              <a:rPr lang="en-US" b="0" i="0" dirty="0"/>
              <a:t>to </a:t>
            </a:r>
            <a:r>
              <a:rPr kumimoji="1" lang="en-US" sz="1200" b="0" i="0" dirty="0">
                <a:solidFill>
                  <a:srgbClr val="C00000"/>
                </a:solidFill>
                <a:ea typeface="微软雅黑" panose="020B0503020204020204" pitchFamily="34" charset="-122"/>
              </a:rPr>
              <a:t>address </a:t>
            </a:r>
            <a:r>
              <a:rPr kumimoji="1" lang="en-US" sz="1200" i="0" dirty="0">
                <a:solidFill>
                  <a:srgbClr val="C00000"/>
                </a:solidFill>
                <a:ea typeface="微软雅黑" panose="020B0503020204020204" pitchFamily="34" charset="-122"/>
              </a:rPr>
              <a:t>the scalable rendering demands, </a:t>
            </a:r>
            <a:r>
              <a:rPr lang="en-US" dirty="0"/>
              <a:t>particularly as Moore's Law slows down, which restricts single-core performance.</a:t>
            </a:r>
            <a:endParaRPr kumimoji="1" lang="zh-CN" altLang="en-US" dirty="0"/>
          </a:p>
          <a:p>
            <a:endParaRPr kumimoji="1" lang="zh-CN" altLang="en-US" dirty="0"/>
          </a:p>
        </p:txBody>
      </p:sp>
      <p:sp>
        <p:nvSpPr>
          <p:cNvPr id="4" name="幻灯片编号占位符 3">
            <a:extLst>
              <a:ext uri="{FF2B5EF4-FFF2-40B4-BE49-F238E27FC236}">
                <a16:creationId xmlns:a16="http://schemas.microsoft.com/office/drawing/2014/main" id="{513B67CC-E018-47E8-2BED-922E405B072B}"/>
              </a:ext>
            </a:extLst>
          </p:cNvPr>
          <p:cNvSpPr>
            <a:spLocks noGrp="1"/>
          </p:cNvSpPr>
          <p:nvPr>
            <p:ph type="sldNum" sz="quarter" idx="10"/>
          </p:nvPr>
        </p:nvSpPr>
        <p:spPr/>
        <p:txBody>
          <a:bodyPr/>
          <a:lstStyle/>
          <a:p>
            <a:fld id="{3A84A077-83E9-49A7-9F59-234D78BD6949}" type="slidenum">
              <a:rPr lang="zh-CN" altLang="en-US" smtClean="0"/>
              <a:t>7</a:t>
            </a:fld>
            <a:endParaRPr lang="zh-CN" altLang="en-US"/>
          </a:p>
        </p:txBody>
      </p:sp>
    </p:spTree>
    <p:extLst>
      <p:ext uri="{BB962C8B-B14F-4D97-AF65-F5344CB8AC3E}">
        <p14:creationId xmlns:p14="http://schemas.microsoft.com/office/powerpoint/2010/main" val="297310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0E902-4D17-B6CE-A3DE-A276ADC7E2D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65B345E-A56D-D620-1F00-1983E79E8010}"/>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A4ED5F07-B151-9591-EB2D-E523470D59A4}"/>
              </a:ext>
            </a:extLst>
          </p:cNvPr>
          <p:cNvSpPr>
            <a:spLocks noGrp="1"/>
          </p:cNvSpPr>
          <p:nvPr>
            <p:ph type="body" idx="1"/>
          </p:nvPr>
        </p:nvSpPr>
        <p:spPr/>
        <p:txBody>
          <a:bodyPr/>
          <a:lstStyle/>
          <a:p>
            <a:r>
              <a:rPr lang="en-US" dirty="0"/>
              <a:t>There have been some prior efforts at parallelization, such as </a:t>
            </a:r>
            <a:r>
              <a:rPr lang="en-US" b="1" dirty="0"/>
              <a:t>inter-frame parallelism</a:t>
            </a:r>
            <a:r>
              <a:rPr lang="en-US" dirty="0"/>
              <a:t> where different stages of consecutive frames are pipelined across a few threads, and </a:t>
            </a:r>
            <a:r>
              <a:rPr lang="en-US" b="1" dirty="0"/>
              <a:t>multi-window parallelism </a:t>
            </a:r>
            <a:r>
              <a:rPr lang="en-US" b="0" dirty="0"/>
              <a:t>where different windows are rendered in different threads for later window composition.</a:t>
            </a:r>
          </a:p>
          <a:p>
            <a:r>
              <a:rPr lang="en-US" dirty="0"/>
              <a:t>However, these coarse-grained methods do not scale.</a:t>
            </a:r>
          </a:p>
          <a:p>
            <a:r>
              <a:rPr lang="en-US" dirty="0"/>
              <a:t>Inter-frame parallelism can span at most 2 to 3 threads with load imbalance and introduce more latency,</a:t>
            </a:r>
          </a:p>
          <a:p>
            <a:r>
              <a:rPr lang="en-US" dirty="0"/>
              <a:t>While multi-window parallelism has applicability limitations, as usually a main app with a single window occupies the entire workload. It also has extra memory and composition costs.</a:t>
            </a:r>
          </a:p>
          <a:p>
            <a:endParaRPr lang="en-US" dirty="0"/>
          </a:p>
          <a:p>
            <a:r>
              <a:rPr lang="en-US" dirty="0"/>
              <a:t>We wish to enable much finer-grained </a:t>
            </a:r>
            <a:r>
              <a:rPr lang="en-US" b="0" i="0" dirty="0"/>
              <a:t>parallelism within a </a:t>
            </a:r>
            <a:r>
              <a:rPr lang="en-US" dirty="0"/>
              <a:t>single frame, utilize more CPU cores, and deliver high frame rates even under constant heavy loads.</a:t>
            </a:r>
          </a:p>
          <a:p>
            <a:endParaRPr kumimoji="1" lang="zh-CN" altLang="en-US" dirty="0"/>
          </a:p>
        </p:txBody>
      </p:sp>
      <p:sp>
        <p:nvSpPr>
          <p:cNvPr id="4" name="灯片编号占位符 3">
            <a:extLst>
              <a:ext uri="{FF2B5EF4-FFF2-40B4-BE49-F238E27FC236}">
                <a16:creationId xmlns:a16="http://schemas.microsoft.com/office/drawing/2014/main" id="{8227B87E-7A5D-35C4-2AD4-406F601A67D8}"/>
              </a:ext>
            </a:extLst>
          </p:cNvPr>
          <p:cNvSpPr>
            <a:spLocks noGrp="1"/>
          </p:cNvSpPr>
          <p:nvPr>
            <p:ph type="sldNum" sz="quarter" idx="5"/>
          </p:nvPr>
        </p:nvSpPr>
        <p:spPr/>
        <p:txBody>
          <a:bodyPr/>
          <a:lstStyle/>
          <a:p>
            <a:fld id="{3A84A077-83E9-49A7-9F59-234D78BD6949}" type="slidenum">
              <a:rPr lang="zh-CN" altLang="en-US" smtClean="0"/>
              <a:t>8</a:t>
            </a:fld>
            <a:endParaRPr lang="zh-CN" altLang="en-US"/>
          </a:p>
        </p:txBody>
      </p:sp>
    </p:spTree>
    <p:extLst>
      <p:ext uri="{BB962C8B-B14F-4D97-AF65-F5344CB8AC3E}">
        <p14:creationId xmlns:p14="http://schemas.microsoft.com/office/powerpoint/2010/main" val="570310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6EE4-8417-59AE-5C0D-931BD2653EB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DC311FF-7558-FB22-FCB3-34ED49B5A34D}"/>
              </a:ext>
            </a:extLst>
          </p:cNvPr>
          <p:cNvSpPr>
            <a:spLocks noGrp="1" noRot="1" noChangeAspect="1"/>
          </p:cNvSpPr>
          <p:nvPr>
            <p:ph type="sldImg"/>
          </p:nvPr>
        </p:nvSpPr>
        <p:spPr>
          <a:xfrm>
            <a:off x="381000" y="685800"/>
            <a:ext cx="6096000" cy="3429000"/>
          </a:xfrm>
        </p:spPr>
      </p:sp>
      <p:sp>
        <p:nvSpPr>
          <p:cNvPr id="3" name="备注占位符 2">
            <a:extLst>
              <a:ext uri="{FF2B5EF4-FFF2-40B4-BE49-F238E27FC236}">
                <a16:creationId xmlns:a16="http://schemas.microsoft.com/office/drawing/2014/main" id="{71FDC9A6-0D25-B43E-0339-0C0F3E012FA4}"/>
              </a:ext>
            </a:extLst>
          </p:cNvPr>
          <p:cNvSpPr>
            <a:spLocks noGrp="1"/>
          </p:cNvSpPr>
          <p:nvPr>
            <p:ph type="body" idx="1"/>
          </p:nvPr>
        </p:nvSpPr>
        <p:spPr/>
        <p:txBody>
          <a:bodyPr/>
          <a:lstStyle/>
          <a:p>
            <a:r>
              <a:rPr lang="en-US" dirty="0"/>
              <a:t>Before we dive into our solution, let's quickly review how a typical OS rendering service works in iOS or </a:t>
            </a:r>
            <a:r>
              <a:rPr lang="en-US" altLang="zh-CN" dirty="0" err="1"/>
              <a:t>Open</a:t>
            </a:r>
            <a:r>
              <a:rPr lang="en-US" dirty="0" err="1"/>
              <a:t>Harmony</a:t>
            </a:r>
            <a:r>
              <a:rPr lang="en-US" dirty="0"/>
              <a:t>. This will help clarify the specific challenges we need to solve.</a:t>
            </a:r>
            <a:endParaRPr kumimoji="1" lang="zh-CN" altLang="en-US" dirty="0"/>
          </a:p>
        </p:txBody>
      </p:sp>
      <p:sp>
        <p:nvSpPr>
          <p:cNvPr id="4" name="幻灯片编号占位符 3">
            <a:extLst>
              <a:ext uri="{FF2B5EF4-FFF2-40B4-BE49-F238E27FC236}">
                <a16:creationId xmlns:a16="http://schemas.microsoft.com/office/drawing/2014/main" id="{25505DED-81E3-4DE9-2FE2-5D8AEC57BA4C}"/>
              </a:ext>
            </a:extLst>
          </p:cNvPr>
          <p:cNvSpPr>
            <a:spLocks noGrp="1"/>
          </p:cNvSpPr>
          <p:nvPr>
            <p:ph type="sldNum" sz="quarter" idx="10"/>
          </p:nvPr>
        </p:nvSpPr>
        <p:spPr/>
        <p:txBody>
          <a:bodyPr/>
          <a:lstStyle/>
          <a:p>
            <a:fld id="{3A84A077-83E9-49A7-9F59-234D78BD6949}" type="slidenum">
              <a:rPr lang="zh-CN" altLang="en-US" smtClean="0"/>
              <a:t>9</a:t>
            </a:fld>
            <a:endParaRPr lang="zh-CN" altLang="en-US"/>
          </a:p>
        </p:txBody>
      </p:sp>
    </p:spTree>
    <p:extLst>
      <p:ext uri="{BB962C8B-B14F-4D97-AF65-F5344CB8AC3E}">
        <p14:creationId xmlns:p14="http://schemas.microsoft.com/office/powerpoint/2010/main" val="3982042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762000" y="1775357"/>
            <a:ext cx="8636000" cy="1225021"/>
          </a:xfrm>
        </p:spPr>
        <p:txBody>
          <a:bodyPr/>
          <a:lstStyle/>
          <a:p>
            <a:r>
              <a:rPr lang="zh-CN" altLang="en-US" dirty="0"/>
              <a:t>单击此处编辑母版标题样式</a:t>
            </a:r>
          </a:p>
        </p:txBody>
      </p:sp>
      <p:sp>
        <p:nvSpPr>
          <p:cNvPr id="3" name="副标题 2"/>
          <p:cNvSpPr>
            <a:spLocks noGrp="1"/>
          </p:cNvSpPr>
          <p:nvPr>
            <p:ph type="subTitle" idx="1"/>
          </p:nvPr>
        </p:nvSpPr>
        <p:spPr>
          <a:xfrm>
            <a:off x="1524000" y="3238500"/>
            <a:ext cx="71120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DE361C3-C043-4A6E-BDCE-8DA1E7D90A3B}" type="slidenum">
              <a:rPr lang="zh-CN" altLang="en-US" smtClean="0"/>
              <a:t>‹#›</a:t>
            </a:fld>
            <a:endParaRPr lang="zh-CN" altLang="en-US"/>
          </a:p>
        </p:txBody>
      </p:sp>
    </p:spTree>
    <p:extLst>
      <p:ext uri="{BB962C8B-B14F-4D97-AF65-F5344CB8AC3E}">
        <p14:creationId xmlns:p14="http://schemas.microsoft.com/office/powerpoint/2010/main" val="2146142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DE361C3-C043-4A6E-BDCE-8DA1E7D90A3B}" type="slidenum">
              <a:rPr lang="zh-CN" altLang="en-US" smtClean="0"/>
              <a:t>‹#›</a:t>
            </a:fld>
            <a:endParaRPr lang="zh-CN" altLang="en-US"/>
          </a:p>
        </p:txBody>
      </p:sp>
    </p:spTree>
    <p:extLst>
      <p:ext uri="{BB962C8B-B14F-4D97-AF65-F5344CB8AC3E}">
        <p14:creationId xmlns:p14="http://schemas.microsoft.com/office/powerpoint/2010/main" val="3050845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366000" y="228868"/>
            <a:ext cx="2286000" cy="4876271"/>
          </a:xfrm>
        </p:spPr>
        <p:txBody>
          <a:bodyPr vert="eaVert"/>
          <a:lstStyle/>
          <a:p>
            <a:r>
              <a:rPr lang="zh-CN" altLang="en-US" dirty="0"/>
              <a:t>单击此处编辑母版标题样式</a:t>
            </a:r>
          </a:p>
        </p:txBody>
      </p:sp>
      <p:sp>
        <p:nvSpPr>
          <p:cNvPr id="3" name="竖排文字占位符 2"/>
          <p:cNvSpPr>
            <a:spLocks noGrp="1"/>
          </p:cNvSpPr>
          <p:nvPr>
            <p:ph type="body" orient="vert" idx="1"/>
          </p:nvPr>
        </p:nvSpPr>
        <p:spPr>
          <a:xfrm>
            <a:off x="508000" y="228868"/>
            <a:ext cx="6688667" cy="4876271"/>
          </a:xfrm>
        </p:spPr>
        <p:txBody>
          <a:bodyPr vert="eaVert"/>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DE361C3-C043-4A6E-BDCE-8DA1E7D90A3B}" type="slidenum">
              <a:rPr lang="zh-CN" altLang="en-US" smtClean="0"/>
              <a:t>‹#›</a:t>
            </a:fld>
            <a:endParaRPr lang="zh-CN" altLang="en-US"/>
          </a:p>
        </p:txBody>
      </p:sp>
    </p:spTree>
    <p:extLst>
      <p:ext uri="{BB962C8B-B14F-4D97-AF65-F5344CB8AC3E}">
        <p14:creationId xmlns:p14="http://schemas.microsoft.com/office/powerpoint/2010/main" val="3469566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08000" y="228866"/>
            <a:ext cx="9144000" cy="900442"/>
          </a:xfrm>
        </p:spPr>
        <p:txBody>
          <a:bodyPr/>
          <a:lstStyle>
            <a:lvl1pPr>
              <a:defRPr b="1">
                <a:solidFill>
                  <a:schemeClr val="accent1"/>
                </a:solidFill>
                <a:latin typeface="+mj-ea"/>
                <a:ea typeface="+mj-ea"/>
                <a:cs typeface="微软雅黑 Light" panose="020B0502040204020203" pitchFamily="34" charset="-122"/>
              </a:defRPr>
            </a:lvl1pPr>
          </a:lstStyle>
          <a:p>
            <a:r>
              <a:rPr lang="zh-CN" altLang="en-US" dirty="0"/>
              <a:t>单击此处编辑母版标题样式</a:t>
            </a:r>
          </a:p>
        </p:txBody>
      </p:sp>
      <p:sp>
        <p:nvSpPr>
          <p:cNvPr id="3" name="内容占位符 2"/>
          <p:cNvSpPr>
            <a:spLocks noGrp="1"/>
          </p:cNvSpPr>
          <p:nvPr>
            <p:ph idx="1"/>
          </p:nvPr>
        </p:nvSpPr>
        <p:spPr/>
        <p:txBody>
          <a:bodyPr>
            <a:normAutofit/>
          </a:bodyPr>
          <a:lstStyle>
            <a:lvl1pPr>
              <a:lnSpc>
                <a:spcPct val="120000"/>
              </a:lnSpc>
              <a:defRPr sz="2600" b="1" i="0">
                <a:latin typeface="微软雅黑" panose="020B0503020204020204" pitchFamily="34" charset="-122"/>
                <a:ea typeface="微软雅黑" panose="020B0503020204020204" pitchFamily="34" charset="-122"/>
                <a:cs typeface="微软雅黑" panose="020B0503020204020204" pitchFamily="34" charset="-122"/>
              </a:defRPr>
            </a:lvl1pPr>
            <a:lvl2pPr>
              <a:lnSpc>
                <a:spcPct val="120000"/>
              </a:lnSpc>
              <a:defRPr sz="2400" b="0" i="0">
                <a:latin typeface="微软雅黑" panose="020B0503020204020204" pitchFamily="34" charset="-122"/>
                <a:ea typeface="微软雅黑" panose="020B0503020204020204" pitchFamily="34" charset="-122"/>
                <a:cs typeface="微软雅黑" panose="020B0503020204020204" pitchFamily="34" charset="-122"/>
              </a:defRPr>
            </a:lvl2pPr>
            <a:lvl3pPr>
              <a:lnSpc>
                <a:spcPct val="120000"/>
              </a:lnSpc>
              <a:defRPr sz="2000" b="0" i="0">
                <a:latin typeface="微软雅黑" panose="020B0503020204020204" pitchFamily="34" charset="-122"/>
                <a:ea typeface="微软雅黑" panose="020B0503020204020204" pitchFamily="34" charset="-122"/>
                <a:cs typeface="微软雅黑" panose="020B0503020204020204" pitchFamily="34" charset="-122"/>
              </a:defRPr>
            </a:lvl3pPr>
            <a:lvl4pPr>
              <a:lnSpc>
                <a:spcPct val="120000"/>
              </a:lnSpc>
              <a:defRPr sz="1800" b="0" i="0">
                <a:latin typeface="微软雅黑" panose="020B0503020204020204" pitchFamily="34" charset="-122"/>
                <a:ea typeface="微软雅黑" panose="020B0503020204020204" pitchFamily="34" charset="-122"/>
                <a:cs typeface="微软雅黑" panose="020B0503020204020204" pitchFamily="34" charset="-122"/>
              </a:defRPr>
            </a:lvl4pPr>
            <a:lvl5pPr>
              <a:lnSpc>
                <a:spcPct val="120000"/>
              </a:lnSpc>
              <a:defRPr sz="1800" b="0" i="0">
                <a:latin typeface="微软雅黑" panose="020B0503020204020204" pitchFamily="34" charset="-122"/>
                <a:ea typeface="微软雅黑" panose="020B0503020204020204" pitchFamily="34" charset="-122"/>
                <a:cs typeface="微软雅黑" panose="020B0503020204020204" pitchFamily="34"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DE361C3-C043-4A6E-BDCE-8DA1E7D90A3B}" type="slidenum">
              <a:rPr lang="zh-CN" altLang="en-US" smtClean="0"/>
              <a:t>‹#›</a:t>
            </a:fld>
            <a:endParaRPr lang="zh-CN" altLang="en-US"/>
          </a:p>
        </p:txBody>
      </p:sp>
      <p:sp>
        <p:nvSpPr>
          <p:cNvPr id="7" name="矩形 6"/>
          <p:cNvSpPr/>
          <p:nvPr userDrawn="1"/>
        </p:nvSpPr>
        <p:spPr>
          <a:xfrm>
            <a:off x="-200586" y="439061"/>
            <a:ext cx="182868" cy="4800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8" name="三角形 7">
            <a:extLst>
              <a:ext uri="{FF2B5EF4-FFF2-40B4-BE49-F238E27FC236}">
                <a16:creationId xmlns:a16="http://schemas.microsoft.com/office/drawing/2014/main" id="{066DE83E-C489-9340-8A6C-F2C63F8574DC}"/>
              </a:ext>
            </a:extLst>
          </p:cNvPr>
          <p:cNvSpPr/>
          <p:nvPr userDrawn="1"/>
        </p:nvSpPr>
        <p:spPr>
          <a:xfrm rot="5400000">
            <a:off x="-151876" y="590709"/>
            <a:ext cx="480280" cy="17652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1800"/>
          </a:p>
        </p:txBody>
      </p:sp>
    </p:spTree>
    <p:extLst>
      <p:ext uri="{BB962C8B-B14F-4D97-AF65-F5344CB8AC3E}">
        <p14:creationId xmlns:p14="http://schemas.microsoft.com/office/powerpoint/2010/main" val="3949560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02570" y="3672418"/>
            <a:ext cx="8636000" cy="1135062"/>
          </a:xfrm>
        </p:spPr>
        <p:txBody>
          <a:bodyPr anchor="t"/>
          <a:lstStyle>
            <a:lvl1pPr algn="l">
              <a:defRPr sz="4000" b="0" cap="all"/>
            </a:lvl1pPr>
          </a:lstStyle>
          <a:p>
            <a:r>
              <a:rPr lang="zh-CN" altLang="en-US" dirty="0"/>
              <a:t>单击此处编辑母版标题样式</a:t>
            </a:r>
          </a:p>
        </p:txBody>
      </p:sp>
      <p:sp>
        <p:nvSpPr>
          <p:cNvPr id="3" name="文本占位符 2"/>
          <p:cNvSpPr>
            <a:spLocks noGrp="1"/>
          </p:cNvSpPr>
          <p:nvPr>
            <p:ph type="body" idx="1"/>
          </p:nvPr>
        </p:nvSpPr>
        <p:spPr>
          <a:xfrm>
            <a:off x="802570" y="2422261"/>
            <a:ext cx="86360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DE361C3-C043-4A6E-BDCE-8DA1E7D90A3B}" type="slidenum">
              <a:rPr lang="zh-CN" altLang="en-US" smtClean="0"/>
              <a:t>‹#›</a:t>
            </a:fld>
            <a:endParaRPr lang="zh-CN" altLang="en-US"/>
          </a:p>
        </p:txBody>
      </p:sp>
      <p:sp>
        <p:nvSpPr>
          <p:cNvPr id="8" name="三角形 7">
            <a:extLst>
              <a:ext uri="{FF2B5EF4-FFF2-40B4-BE49-F238E27FC236}">
                <a16:creationId xmlns:a16="http://schemas.microsoft.com/office/drawing/2014/main" id="{A8EE614D-B549-154F-943F-0F3919AB5939}"/>
              </a:ext>
            </a:extLst>
          </p:cNvPr>
          <p:cNvSpPr/>
          <p:nvPr userDrawn="1"/>
        </p:nvSpPr>
        <p:spPr>
          <a:xfrm rot="5400000">
            <a:off x="-151877" y="3911546"/>
            <a:ext cx="480280" cy="17652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1800"/>
          </a:p>
        </p:txBody>
      </p:sp>
    </p:spTree>
    <p:extLst>
      <p:ext uri="{BB962C8B-B14F-4D97-AF65-F5344CB8AC3E}">
        <p14:creationId xmlns:p14="http://schemas.microsoft.com/office/powerpoint/2010/main" val="614694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sz="half" idx="1"/>
          </p:nvPr>
        </p:nvSpPr>
        <p:spPr>
          <a:xfrm>
            <a:off x="508000" y="1333501"/>
            <a:ext cx="4487333"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内容占位符 3"/>
          <p:cNvSpPr>
            <a:spLocks noGrp="1"/>
          </p:cNvSpPr>
          <p:nvPr>
            <p:ph sz="half" idx="2"/>
          </p:nvPr>
        </p:nvSpPr>
        <p:spPr>
          <a:xfrm>
            <a:off x="5164667" y="1333501"/>
            <a:ext cx="4487333"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DE361C3-C043-4A6E-BDCE-8DA1E7D90A3B}" type="slidenum">
              <a:rPr lang="zh-CN" altLang="en-US" smtClean="0"/>
              <a:t>‹#›</a:t>
            </a:fld>
            <a:endParaRPr lang="zh-CN" altLang="en-US"/>
          </a:p>
        </p:txBody>
      </p:sp>
    </p:spTree>
    <p:extLst>
      <p:ext uri="{BB962C8B-B14F-4D97-AF65-F5344CB8AC3E}">
        <p14:creationId xmlns:p14="http://schemas.microsoft.com/office/powerpoint/2010/main" val="983714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文本占位符 2"/>
          <p:cNvSpPr>
            <a:spLocks noGrp="1"/>
          </p:cNvSpPr>
          <p:nvPr>
            <p:ph type="body" idx="1"/>
          </p:nvPr>
        </p:nvSpPr>
        <p:spPr>
          <a:xfrm>
            <a:off x="508000" y="1279261"/>
            <a:ext cx="4489098"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508000" y="1812396"/>
            <a:ext cx="448909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文本占位符 4"/>
          <p:cNvSpPr>
            <a:spLocks noGrp="1"/>
          </p:cNvSpPr>
          <p:nvPr>
            <p:ph type="body" sz="quarter" idx="3"/>
          </p:nvPr>
        </p:nvSpPr>
        <p:spPr>
          <a:xfrm>
            <a:off x="5161144" y="1279261"/>
            <a:ext cx="4490861"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5161144" y="1812396"/>
            <a:ext cx="4490861"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DE361C3-C043-4A6E-BDCE-8DA1E7D90A3B}" type="slidenum">
              <a:rPr lang="zh-CN" altLang="en-US" smtClean="0"/>
              <a:t>‹#›</a:t>
            </a:fld>
            <a:endParaRPr lang="zh-CN" altLang="en-US"/>
          </a:p>
        </p:txBody>
      </p:sp>
    </p:spTree>
    <p:extLst>
      <p:ext uri="{BB962C8B-B14F-4D97-AF65-F5344CB8AC3E}">
        <p14:creationId xmlns:p14="http://schemas.microsoft.com/office/powerpoint/2010/main" val="74194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DE361C3-C043-4A6E-BDCE-8DA1E7D90A3B}" type="slidenum">
              <a:rPr lang="zh-CN" altLang="en-US" smtClean="0"/>
              <a:t>‹#›</a:t>
            </a:fld>
            <a:endParaRPr lang="zh-CN" altLang="en-US"/>
          </a:p>
        </p:txBody>
      </p:sp>
    </p:spTree>
    <p:extLst>
      <p:ext uri="{BB962C8B-B14F-4D97-AF65-F5344CB8AC3E}">
        <p14:creationId xmlns:p14="http://schemas.microsoft.com/office/powerpoint/2010/main" val="1720825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DE361C3-C043-4A6E-BDCE-8DA1E7D90A3B}" type="slidenum">
              <a:rPr lang="zh-CN" altLang="en-US" smtClean="0"/>
              <a:t>‹#›</a:t>
            </a:fld>
            <a:endParaRPr lang="zh-CN" altLang="en-US"/>
          </a:p>
        </p:txBody>
      </p:sp>
    </p:spTree>
    <p:extLst>
      <p:ext uri="{BB962C8B-B14F-4D97-AF65-F5344CB8AC3E}">
        <p14:creationId xmlns:p14="http://schemas.microsoft.com/office/powerpoint/2010/main" val="2253422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08005" y="227541"/>
            <a:ext cx="3342570" cy="968376"/>
          </a:xfrm>
        </p:spPr>
        <p:txBody>
          <a:bodyPr anchor="b"/>
          <a:lstStyle>
            <a:lvl1pPr algn="l">
              <a:defRPr sz="2000" b="1"/>
            </a:lvl1pPr>
          </a:lstStyle>
          <a:p>
            <a:r>
              <a:rPr lang="zh-CN" altLang="en-US" dirty="0"/>
              <a:t>单击此处编辑母版标题样式</a:t>
            </a:r>
          </a:p>
        </p:txBody>
      </p:sp>
      <p:sp>
        <p:nvSpPr>
          <p:cNvPr id="3" name="内容占位符 2"/>
          <p:cNvSpPr>
            <a:spLocks noGrp="1"/>
          </p:cNvSpPr>
          <p:nvPr>
            <p:ph idx="1"/>
          </p:nvPr>
        </p:nvSpPr>
        <p:spPr>
          <a:xfrm>
            <a:off x="3972278" y="227544"/>
            <a:ext cx="5679722"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文本占位符 3"/>
          <p:cNvSpPr>
            <a:spLocks noGrp="1"/>
          </p:cNvSpPr>
          <p:nvPr>
            <p:ph type="body" sz="half" idx="2"/>
          </p:nvPr>
        </p:nvSpPr>
        <p:spPr>
          <a:xfrm>
            <a:off x="508005" y="1195920"/>
            <a:ext cx="3342570"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DE361C3-C043-4A6E-BDCE-8DA1E7D90A3B}" type="slidenum">
              <a:rPr lang="zh-CN" altLang="en-US" smtClean="0"/>
              <a:t>‹#›</a:t>
            </a:fld>
            <a:endParaRPr lang="zh-CN" altLang="en-US"/>
          </a:p>
        </p:txBody>
      </p:sp>
    </p:spTree>
    <p:extLst>
      <p:ext uri="{BB962C8B-B14F-4D97-AF65-F5344CB8AC3E}">
        <p14:creationId xmlns:p14="http://schemas.microsoft.com/office/powerpoint/2010/main" val="1966853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991431" y="4000500"/>
            <a:ext cx="6096000" cy="472282"/>
          </a:xfrm>
        </p:spPr>
        <p:txBody>
          <a:bodyPr anchor="b"/>
          <a:lstStyle>
            <a:lvl1pPr algn="l">
              <a:defRPr sz="2000" b="1"/>
            </a:lvl1pPr>
          </a:lstStyle>
          <a:p>
            <a:r>
              <a:rPr lang="zh-CN" altLang="en-US" dirty="0"/>
              <a:t>单击此处编辑母版标题样式</a:t>
            </a:r>
          </a:p>
        </p:txBody>
      </p:sp>
      <p:sp>
        <p:nvSpPr>
          <p:cNvPr id="3" name="图片占位符 2"/>
          <p:cNvSpPr>
            <a:spLocks noGrp="1"/>
          </p:cNvSpPr>
          <p:nvPr>
            <p:ph type="pic" idx="1"/>
          </p:nvPr>
        </p:nvSpPr>
        <p:spPr>
          <a:xfrm>
            <a:off x="1991431" y="510646"/>
            <a:ext cx="6096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dirty="0"/>
              <a:t>将图片拖动到占位符，或单击添加图标</a:t>
            </a:r>
          </a:p>
        </p:txBody>
      </p:sp>
      <p:sp>
        <p:nvSpPr>
          <p:cNvPr id="4" name="文本占位符 3"/>
          <p:cNvSpPr>
            <a:spLocks noGrp="1"/>
          </p:cNvSpPr>
          <p:nvPr>
            <p:ph type="body" sz="half" idx="2"/>
          </p:nvPr>
        </p:nvSpPr>
        <p:spPr>
          <a:xfrm>
            <a:off x="1991431" y="4472784"/>
            <a:ext cx="6096000" cy="6707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DE361C3-C043-4A6E-BDCE-8DA1E7D90A3B}" type="slidenum">
              <a:rPr lang="zh-CN" altLang="en-US" smtClean="0"/>
              <a:t>‹#›</a:t>
            </a:fld>
            <a:endParaRPr lang="zh-CN" altLang="en-US"/>
          </a:p>
        </p:txBody>
      </p:sp>
    </p:spTree>
    <p:extLst>
      <p:ext uri="{BB962C8B-B14F-4D97-AF65-F5344CB8AC3E}">
        <p14:creationId xmlns:p14="http://schemas.microsoft.com/office/powerpoint/2010/main" val="3460217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08000" y="228866"/>
            <a:ext cx="9144000" cy="9525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508000" y="1333501"/>
            <a:ext cx="9144000" cy="3771636"/>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508000" y="5296961"/>
            <a:ext cx="2370667" cy="304271"/>
          </a:xfrm>
          <a:prstGeom prst="rect">
            <a:avLst/>
          </a:prstGeom>
        </p:spPr>
        <p:txBody>
          <a:bodyPr vert="horz" lIns="91440" tIns="45720" rIns="91440" bIns="45720" rtlCol="0" anchor="ctr"/>
          <a:lstStyle>
            <a:lvl1pPr algn="l">
              <a:defRPr sz="1200">
                <a:solidFill>
                  <a:schemeClr val="tx1">
                    <a:tint val="75000"/>
                  </a:schemeClr>
                </a:solidFill>
                <a:latin typeface="DengXian" charset="0"/>
                <a:ea typeface="DengXian" charset="0"/>
                <a:cs typeface="DengXian" charset="0"/>
              </a:defRPr>
            </a:lvl1pPr>
          </a:lstStyle>
          <a:p>
            <a:endParaRPr lang="zh-CN" altLang="en-US" dirty="0"/>
          </a:p>
        </p:txBody>
      </p:sp>
      <p:sp>
        <p:nvSpPr>
          <p:cNvPr id="5" name="页脚占位符 4"/>
          <p:cNvSpPr>
            <a:spLocks noGrp="1"/>
          </p:cNvSpPr>
          <p:nvPr>
            <p:ph type="ftr" sz="quarter" idx="3"/>
          </p:nvPr>
        </p:nvSpPr>
        <p:spPr>
          <a:xfrm>
            <a:off x="3471334" y="5296961"/>
            <a:ext cx="3217333" cy="304271"/>
          </a:xfrm>
          <a:prstGeom prst="rect">
            <a:avLst/>
          </a:prstGeom>
        </p:spPr>
        <p:txBody>
          <a:bodyPr vert="horz" lIns="91440" tIns="45720" rIns="91440" bIns="45720" rtlCol="0" anchor="ctr"/>
          <a:lstStyle>
            <a:lvl1pPr algn="ctr">
              <a:defRPr sz="1200">
                <a:solidFill>
                  <a:schemeClr val="tx1">
                    <a:tint val="75000"/>
                  </a:schemeClr>
                </a:solidFill>
                <a:latin typeface="DengXian" charset="0"/>
                <a:ea typeface="DengXian" charset="0"/>
                <a:cs typeface="DengXian" charset="0"/>
              </a:defRPr>
            </a:lvl1pPr>
          </a:lstStyle>
          <a:p>
            <a:endParaRPr lang="zh-CN" altLang="en-US"/>
          </a:p>
        </p:txBody>
      </p:sp>
      <p:sp>
        <p:nvSpPr>
          <p:cNvPr id="6" name="灯片编号占位符 5"/>
          <p:cNvSpPr>
            <a:spLocks noGrp="1"/>
          </p:cNvSpPr>
          <p:nvPr>
            <p:ph type="sldNum" sz="quarter" idx="4"/>
          </p:nvPr>
        </p:nvSpPr>
        <p:spPr>
          <a:xfrm>
            <a:off x="7281333" y="5296961"/>
            <a:ext cx="2370667" cy="304271"/>
          </a:xfrm>
          <a:prstGeom prst="rect">
            <a:avLst/>
          </a:prstGeom>
        </p:spPr>
        <p:txBody>
          <a:bodyPr vert="horz" lIns="91440" tIns="45720" rIns="91440" bIns="45720" rtlCol="0" anchor="ctr"/>
          <a:lstStyle>
            <a:lvl1pPr algn="r">
              <a:defRPr sz="1200">
                <a:solidFill>
                  <a:schemeClr val="tx1">
                    <a:tint val="75000"/>
                  </a:schemeClr>
                </a:solidFill>
                <a:latin typeface="DengXian" charset="0"/>
                <a:ea typeface="DengXian" charset="0"/>
                <a:cs typeface="DengXian" charset="0"/>
              </a:defRPr>
            </a:lvl1pPr>
          </a:lstStyle>
          <a:p>
            <a:fld id="{ADE361C3-C043-4A6E-BDCE-8DA1E7D90A3B}" type="slidenum">
              <a:rPr lang="zh-CN" altLang="en-US" smtClean="0"/>
              <a:pPr/>
              <a:t>‹#›</a:t>
            </a:fld>
            <a:endParaRPr lang="zh-CN" altLang="en-US"/>
          </a:p>
        </p:txBody>
      </p:sp>
    </p:spTree>
    <p:extLst>
      <p:ext uri="{BB962C8B-B14F-4D97-AF65-F5344CB8AC3E}">
        <p14:creationId xmlns:p14="http://schemas.microsoft.com/office/powerpoint/2010/main" val="3890905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sz="3600" b="1" kern="1200">
          <a:solidFill>
            <a:schemeClr val="accent1"/>
          </a:solidFill>
          <a:latin typeface="+mj-ea"/>
          <a:ea typeface="+mj-ea"/>
          <a:cs typeface="微软雅黑 Light" panose="020B0502040204020203" pitchFamily="34" charset="-122"/>
        </a:defRPr>
      </a:lvl1pPr>
    </p:titleStyle>
    <p:bodyStyle>
      <a:lvl1pPr marL="342900" indent="-342900" algn="l" defTabSz="914400" rtl="0" eaLnBrk="1" latinLnBrk="0" hangingPunct="1">
        <a:lnSpc>
          <a:spcPct val="120000"/>
        </a:lnSpc>
        <a:spcBef>
          <a:spcPts val="1200"/>
        </a:spcBef>
        <a:buFont typeface="Arial" pitchFamily="34" charset="0"/>
        <a:buChar char="•"/>
        <a:defRPr sz="2600" b="0" kern="1200">
          <a:solidFill>
            <a:schemeClr val="tx1">
              <a:lumMod val="75000"/>
              <a:lumOff val="25000"/>
            </a:schemeClr>
          </a:solidFill>
          <a:latin typeface="+mn-ea"/>
          <a:ea typeface="+mn-ea"/>
          <a:cs typeface="DengXian" charset="0"/>
        </a:defRPr>
      </a:lvl1pPr>
      <a:lvl2pPr marL="742950" indent="-285750" algn="l" defTabSz="914400" rtl="0" eaLnBrk="1" latinLnBrk="0" hangingPunct="1">
        <a:lnSpc>
          <a:spcPct val="120000"/>
        </a:lnSpc>
        <a:spcBef>
          <a:spcPct val="20000"/>
        </a:spcBef>
        <a:buFont typeface="Arial" pitchFamily="34" charset="0"/>
        <a:buChar char="–"/>
        <a:defRPr sz="2400" kern="1200">
          <a:solidFill>
            <a:schemeClr val="tx1">
              <a:lumMod val="75000"/>
              <a:lumOff val="25000"/>
            </a:schemeClr>
          </a:solidFill>
          <a:latin typeface="+mn-ea"/>
          <a:ea typeface="+mn-ea"/>
          <a:cs typeface="DengXian" charset="0"/>
        </a:defRPr>
      </a:lvl2pPr>
      <a:lvl3pPr marL="1143000" indent="-228600" algn="l" defTabSz="914400" rtl="0" eaLnBrk="1" latinLnBrk="0" hangingPunct="1">
        <a:lnSpc>
          <a:spcPct val="120000"/>
        </a:lnSpc>
        <a:spcBef>
          <a:spcPct val="20000"/>
        </a:spcBef>
        <a:buFont typeface="Arial" pitchFamily="34" charset="0"/>
        <a:buChar char="•"/>
        <a:defRPr sz="2000" kern="1200">
          <a:solidFill>
            <a:schemeClr val="tx1">
              <a:lumMod val="75000"/>
              <a:lumOff val="25000"/>
            </a:schemeClr>
          </a:solidFill>
          <a:latin typeface="+mn-ea"/>
          <a:ea typeface="+mn-ea"/>
          <a:cs typeface="DengXian" charset="0"/>
        </a:defRPr>
      </a:lvl3pPr>
      <a:lvl4pPr marL="1600200" indent="-228600" algn="l" defTabSz="914400" rtl="0" eaLnBrk="1" latinLnBrk="0" hangingPunct="1">
        <a:lnSpc>
          <a:spcPct val="120000"/>
        </a:lnSpc>
        <a:spcBef>
          <a:spcPct val="20000"/>
        </a:spcBef>
        <a:buFont typeface="Arial" pitchFamily="34" charset="0"/>
        <a:buChar char="–"/>
        <a:defRPr sz="1800" kern="1200">
          <a:solidFill>
            <a:schemeClr val="tx1">
              <a:lumMod val="75000"/>
              <a:lumOff val="25000"/>
            </a:schemeClr>
          </a:solidFill>
          <a:latin typeface="+mn-ea"/>
          <a:ea typeface="+mn-ea"/>
          <a:cs typeface="DengXian" charset="0"/>
        </a:defRPr>
      </a:lvl4pPr>
      <a:lvl5pPr marL="2057400" indent="-228600" algn="l" defTabSz="914400" rtl="0" eaLnBrk="1" latinLnBrk="0" hangingPunct="1">
        <a:lnSpc>
          <a:spcPct val="120000"/>
        </a:lnSpc>
        <a:spcBef>
          <a:spcPct val="20000"/>
        </a:spcBef>
        <a:buFont typeface="Arial" pitchFamily="34" charset="0"/>
        <a:buChar char="»"/>
        <a:defRPr sz="1800" kern="1200">
          <a:solidFill>
            <a:schemeClr val="tx1">
              <a:lumMod val="75000"/>
              <a:lumOff val="25000"/>
            </a:schemeClr>
          </a:solidFill>
          <a:latin typeface="+mn-ea"/>
          <a:ea typeface="+mn-ea"/>
          <a:cs typeface="DengXian"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tif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png"/><Relationship Id="rId9"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7.sv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svg"/><Relationship Id="rId11" Type="http://schemas.openxmlformats.org/officeDocument/2006/relationships/image" Target="../media/image35.svg"/><Relationship Id="rId5" Type="http://schemas.openxmlformats.org/officeDocument/2006/relationships/image" Target="../media/image26.png"/><Relationship Id="rId10" Type="http://schemas.openxmlformats.org/officeDocument/2006/relationships/image" Target="../media/image34.png"/><Relationship Id="rId4" Type="http://schemas.openxmlformats.org/officeDocument/2006/relationships/image" Target="../media/image25.png"/><Relationship Id="rId9" Type="http://schemas.openxmlformats.org/officeDocument/2006/relationships/image" Target="../media/image33.png"/><Relationship Id="rId1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8.png"/><Relationship Id="rId7" Type="http://schemas.openxmlformats.org/officeDocument/2006/relationships/image" Target="../media/image35.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44.svg"/><Relationship Id="rId5" Type="http://schemas.openxmlformats.org/officeDocument/2006/relationships/image" Target="../media/image40.png"/><Relationship Id="rId10" Type="http://schemas.openxmlformats.org/officeDocument/2006/relationships/image" Target="../media/image43.png"/><Relationship Id="rId4" Type="http://schemas.openxmlformats.org/officeDocument/2006/relationships/image" Target="../media/image39.png"/><Relationship Id="rId9" Type="http://schemas.openxmlformats.org/officeDocument/2006/relationships/image" Target="../media/image42.svg"/></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8.png"/><Relationship Id="rId7" Type="http://schemas.openxmlformats.org/officeDocument/2006/relationships/image" Target="../media/image35.sv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44.svg"/><Relationship Id="rId5" Type="http://schemas.openxmlformats.org/officeDocument/2006/relationships/image" Target="../media/image40.png"/><Relationship Id="rId10" Type="http://schemas.openxmlformats.org/officeDocument/2006/relationships/image" Target="../media/image43.png"/><Relationship Id="rId4" Type="http://schemas.openxmlformats.org/officeDocument/2006/relationships/image" Target="../media/image39.png"/><Relationship Id="rId9" Type="http://schemas.openxmlformats.org/officeDocument/2006/relationships/image" Target="../media/image42.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3.tiff"/></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50C7B-B46B-8FBB-A710-D70469FF6AE0}"/>
            </a:ext>
          </a:extLst>
        </p:cNvPr>
        <p:cNvGrpSpPr/>
        <p:nvPr/>
      </p:nvGrpSpPr>
      <p:grpSpPr>
        <a:xfrm>
          <a:off x="0" y="0"/>
          <a:ext cx="0" cy="0"/>
          <a:chOff x="0" y="0"/>
          <a:chExt cx="0" cy="0"/>
        </a:xfrm>
      </p:grpSpPr>
      <p:sp>
        <p:nvSpPr>
          <p:cNvPr id="5" name="标题 4">
            <a:extLst>
              <a:ext uri="{FF2B5EF4-FFF2-40B4-BE49-F238E27FC236}">
                <a16:creationId xmlns:a16="http://schemas.microsoft.com/office/drawing/2014/main" id="{40ABCA0B-B19C-BBFE-4210-7826CCBE19BA}"/>
              </a:ext>
            </a:extLst>
          </p:cNvPr>
          <p:cNvSpPr>
            <a:spLocks noGrp="1"/>
          </p:cNvSpPr>
          <p:nvPr>
            <p:ph type="ctrTitle"/>
          </p:nvPr>
        </p:nvSpPr>
        <p:spPr>
          <a:xfrm>
            <a:off x="759520" y="1705373"/>
            <a:ext cx="8640960" cy="1225021"/>
          </a:xfrm>
        </p:spPr>
        <p:txBody>
          <a:bodyPr>
            <a:noAutofit/>
          </a:bodyPr>
          <a:lstStyle/>
          <a:p>
            <a:pPr algn="ctr">
              <a:lnSpc>
                <a:spcPct val="110000"/>
              </a:lnSpc>
            </a:pPr>
            <a:r>
              <a:rPr lang="en-US" altLang="zh-CN" sz="2800" dirty="0">
                <a:latin typeface="Arial" charset="0"/>
                <a:ea typeface="Arial" charset="0"/>
                <a:cs typeface="Arial" charset="0"/>
                <a:sym typeface="Arial"/>
              </a:rPr>
              <a:t>OS Rendering Service Made </a:t>
            </a:r>
            <a:r>
              <a:rPr lang="en-US" altLang="zh-CN" sz="2800" u="sng" dirty="0">
                <a:latin typeface="Arial" charset="0"/>
                <a:ea typeface="Arial" charset="0"/>
                <a:cs typeface="Arial" charset="0"/>
                <a:sym typeface="Arial"/>
              </a:rPr>
              <a:t>Parallel</a:t>
            </a:r>
            <a:r>
              <a:rPr lang="en-US" altLang="zh-CN" sz="2800" dirty="0">
                <a:latin typeface="Arial" charset="0"/>
                <a:ea typeface="Arial" charset="0"/>
                <a:cs typeface="Arial" charset="0"/>
                <a:sym typeface="Arial"/>
              </a:rPr>
              <a:t> with </a:t>
            </a:r>
            <a:br>
              <a:rPr lang="en-US" altLang="zh-CN" sz="2800" dirty="0">
                <a:latin typeface="Arial" charset="0"/>
                <a:ea typeface="Arial" charset="0"/>
                <a:cs typeface="Arial" charset="0"/>
                <a:sym typeface="Arial"/>
              </a:rPr>
            </a:br>
            <a:r>
              <a:rPr lang="en-US" altLang="zh-CN" sz="2800" dirty="0">
                <a:latin typeface="Arial" charset="0"/>
                <a:ea typeface="Arial" charset="0"/>
                <a:cs typeface="Arial" charset="0"/>
                <a:sym typeface="Arial"/>
              </a:rPr>
              <a:t>Out-of-Order Execution and In-Order Commit</a:t>
            </a:r>
          </a:p>
        </p:txBody>
      </p:sp>
      <p:sp>
        <p:nvSpPr>
          <p:cNvPr id="6" name="副标题 5">
            <a:extLst>
              <a:ext uri="{FF2B5EF4-FFF2-40B4-BE49-F238E27FC236}">
                <a16:creationId xmlns:a16="http://schemas.microsoft.com/office/drawing/2014/main" id="{5A310DE8-F5DC-222C-8599-E8348C8BCF2D}"/>
              </a:ext>
            </a:extLst>
          </p:cNvPr>
          <p:cNvSpPr>
            <a:spLocks noGrp="1"/>
          </p:cNvSpPr>
          <p:nvPr>
            <p:ph type="subTitle" idx="1"/>
          </p:nvPr>
        </p:nvSpPr>
        <p:spPr>
          <a:xfrm>
            <a:off x="1193800" y="3041007"/>
            <a:ext cx="7772400" cy="1152128"/>
          </a:xfrm>
        </p:spPr>
        <p:txBody>
          <a:bodyPr>
            <a:normAutofit/>
          </a:bodyPr>
          <a:lstStyle/>
          <a:p>
            <a:pPr>
              <a:lnSpc>
                <a:spcPct val="125000"/>
              </a:lnSpc>
              <a:spcBef>
                <a:spcPts val="0"/>
              </a:spcBef>
            </a:pPr>
            <a:r>
              <a:rPr kumimoji="1" lang="en" altLang="zh-CN" sz="1400" u="sng" dirty="0">
                <a:solidFill>
                  <a:schemeClr val="tx1">
                    <a:lumMod val="75000"/>
                    <a:lumOff val="25000"/>
                  </a:schemeClr>
                </a:solidFill>
                <a:latin typeface="+mn-lt"/>
              </a:rPr>
              <a:t>Yuanpei Wu</a:t>
            </a:r>
            <a:r>
              <a:rPr kumimoji="1" lang="en" altLang="zh-CN" sz="1400" dirty="0">
                <a:solidFill>
                  <a:schemeClr val="tx1">
                    <a:lumMod val="75000"/>
                    <a:lumOff val="25000"/>
                  </a:schemeClr>
                </a:solidFill>
                <a:latin typeface="+mn-lt"/>
              </a:rPr>
              <a:t>, </a:t>
            </a:r>
            <a:r>
              <a:rPr kumimoji="1" lang="en-US" altLang="zh-CN" sz="1400" dirty="0">
                <a:solidFill>
                  <a:schemeClr val="tx1">
                    <a:lumMod val="75000"/>
                    <a:lumOff val="25000"/>
                  </a:schemeClr>
                </a:solidFill>
                <a:latin typeface="+mn-lt"/>
              </a:rPr>
              <a:t>Dong Du</a:t>
            </a:r>
            <a:r>
              <a:rPr kumimoji="1" lang="en" altLang="zh-CN" sz="1400" dirty="0">
                <a:solidFill>
                  <a:schemeClr val="tx1">
                    <a:lumMod val="75000"/>
                    <a:lumOff val="25000"/>
                  </a:schemeClr>
                </a:solidFill>
                <a:latin typeface="+mn-lt"/>
              </a:rPr>
              <a:t>, Chao Xu, Yubin Xia, </a:t>
            </a:r>
            <a:r>
              <a:rPr kumimoji="1" lang="en" altLang="zh-CN" sz="1400" dirty="0">
                <a:solidFill>
                  <a:schemeClr val="tx1">
                    <a:lumMod val="75000"/>
                    <a:lumOff val="25000"/>
                  </a:schemeClr>
                </a:solidFill>
              </a:rPr>
              <a:t>Yang Yu, </a:t>
            </a:r>
            <a:r>
              <a:rPr kumimoji="1" lang="en" altLang="zh-CN" sz="1400" dirty="0">
                <a:solidFill>
                  <a:schemeClr val="tx1">
                    <a:lumMod val="75000"/>
                    <a:lumOff val="25000"/>
                  </a:schemeClr>
                </a:solidFill>
                <a:latin typeface="+mn-lt"/>
              </a:rPr>
              <a:t>Ming Fu, Binyu Zang, Haibo Chen </a:t>
            </a:r>
          </a:p>
          <a:p>
            <a:pPr>
              <a:lnSpc>
                <a:spcPct val="125000"/>
              </a:lnSpc>
              <a:spcBef>
                <a:spcPts val="0"/>
              </a:spcBef>
            </a:pPr>
            <a:endParaRPr kumimoji="1" lang="en" altLang="zh-CN" sz="1400" dirty="0">
              <a:solidFill>
                <a:schemeClr val="tx1">
                  <a:lumMod val="75000"/>
                  <a:lumOff val="25000"/>
                </a:schemeClr>
              </a:solidFill>
              <a:latin typeface="+mn-lt"/>
            </a:endParaRPr>
          </a:p>
          <a:p>
            <a:pPr>
              <a:lnSpc>
                <a:spcPct val="125000"/>
              </a:lnSpc>
              <a:spcBef>
                <a:spcPts val="0"/>
              </a:spcBef>
            </a:pPr>
            <a:r>
              <a:rPr kumimoji="1" lang="en-US" altLang="zh-CN" sz="1400" i="1" dirty="0">
                <a:solidFill>
                  <a:schemeClr val="tx1">
                    <a:lumMod val="75000"/>
                    <a:lumOff val="25000"/>
                  </a:schemeClr>
                </a:solidFill>
                <a:latin typeface="+mn-lt"/>
              </a:rPr>
              <a:t>IPADS,</a:t>
            </a:r>
            <a:r>
              <a:rPr kumimoji="1" lang="zh-CN" altLang="en-US" sz="1400" i="1" dirty="0">
                <a:solidFill>
                  <a:schemeClr val="tx1">
                    <a:lumMod val="75000"/>
                    <a:lumOff val="25000"/>
                  </a:schemeClr>
                </a:solidFill>
                <a:latin typeface="+mn-lt"/>
              </a:rPr>
              <a:t> </a:t>
            </a:r>
            <a:r>
              <a:rPr kumimoji="1" lang="en-US" altLang="zh-CN" sz="1400" i="1" dirty="0">
                <a:solidFill>
                  <a:schemeClr val="tx1">
                    <a:lumMod val="75000"/>
                    <a:lumOff val="25000"/>
                  </a:schemeClr>
                </a:solidFill>
                <a:latin typeface="+mn-lt"/>
              </a:rPr>
              <a:t>Shanghai</a:t>
            </a:r>
            <a:r>
              <a:rPr kumimoji="1" lang="zh-CN" altLang="en-US" sz="1400" i="1" dirty="0">
                <a:solidFill>
                  <a:schemeClr val="tx1">
                    <a:lumMod val="75000"/>
                    <a:lumOff val="25000"/>
                  </a:schemeClr>
                </a:solidFill>
                <a:latin typeface="+mn-lt"/>
              </a:rPr>
              <a:t> </a:t>
            </a:r>
            <a:r>
              <a:rPr kumimoji="1" lang="en-US" altLang="zh-CN" sz="1400" i="1" dirty="0">
                <a:solidFill>
                  <a:schemeClr val="tx1">
                    <a:lumMod val="75000"/>
                    <a:lumOff val="25000"/>
                  </a:schemeClr>
                </a:solidFill>
                <a:latin typeface="+mn-lt"/>
              </a:rPr>
              <a:t>Jiao</a:t>
            </a:r>
            <a:r>
              <a:rPr kumimoji="1" lang="zh-CN" altLang="en-US" sz="1400" i="1" dirty="0">
                <a:solidFill>
                  <a:schemeClr val="tx1">
                    <a:lumMod val="75000"/>
                    <a:lumOff val="25000"/>
                  </a:schemeClr>
                </a:solidFill>
                <a:latin typeface="+mn-lt"/>
              </a:rPr>
              <a:t> </a:t>
            </a:r>
            <a:r>
              <a:rPr kumimoji="1" lang="en-US" altLang="zh-CN" sz="1400" i="1" dirty="0">
                <a:solidFill>
                  <a:schemeClr val="tx1">
                    <a:lumMod val="75000"/>
                    <a:lumOff val="25000"/>
                  </a:schemeClr>
                </a:solidFill>
                <a:latin typeface="+mn-lt"/>
              </a:rPr>
              <a:t>Tong</a:t>
            </a:r>
            <a:r>
              <a:rPr kumimoji="1" lang="zh-CN" altLang="en-US" sz="1400" i="1" dirty="0">
                <a:solidFill>
                  <a:schemeClr val="tx1">
                    <a:lumMod val="75000"/>
                    <a:lumOff val="25000"/>
                  </a:schemeClr>
                </a:solidFill>
                <a:latin typeface="+mn-lt"/>
              </a:rPr>
              <a:t> </a:t>
            </a:r>
            <a:r>
              <a:rPr kumimoji="1" lang="en-US" altLang="zh-CN" sz="1400" i="1" dirty="0">
                <a:solidFill>
                  <a:schemeClr val="tx1">
                    <a:lumMod val="75000"/>
                    <a:lumOff val="25000"/>
                  </a:schemeClr>
                </a:solidFill>
                <a:latin typeface="+mn-lt"/>
              </a:rPr>
              <a:t>University</a:t>
            </a:r>
          </a:p>
          <a:p>
            <a:pPr>
              <a:lnSpc>
                <a:spcPct val="125000"/>
              </a:lnSpc>
              <a:spcBef>
                <a:spcPts val="0"/>
              </a:spcBef>
            </a:pPr>
            <a:r>
              <a:rPr kumimoji="1" lang="en" altLang="zh-CN" sz="1400" i="1" dirty="0">
                <a:solidFill>
                  <a:schemeClr val="tx1">
                    <a:lumMod val="75000"/>
                    <a:lumOff val="25000"/>
                  </a:schemeClr>
                </a:solidFill>
                <a:latin typeface="+mn-lt"/>
              </a:rPr>
              <a:t>Fields Lab, Huawei Central Software Institute</a:t>
            </a:r>
          </a:p>
        </p:txBody>
      </p:sp>
      <p:pic>
        <p:nvPicPr>
          <p:cNvPr id="9" name="图片 8">
            <a:extLst>
              <a:ext uri="{FF2B5EF4-FFF2-40B4-BE49-F238E27FC236}">
                <a16:creationId xmlns:a16="http://schemas.microsoft.com/office/drawing/2014/main" id="{7B0049EA-139D-650D-CDA5-4FFF6BAFBF0B}"/>
              </a:ext>
            </a:extLst>
          </p:cNvPr>
          <p:cNvPicPr>
            <a:picLocks noChangeAspect="1"/>
          </p:cNvPicPr>
          <p:nvPr/>
        </p:nvPicPr>
        <p:blipFill>
          <a:blip r:embed="rId3">
            <a:duotone>
              <a:schemeClr val="accent1">
                <a:shade val="45000"/>
                <a:satMod val="135000"/>
              </a:schemeClr>
              <a:prstClr val="white"/>
            </a:duotone>
          </a:blip>
          <a:stretch>
            <a:fillRect/>
          </a:stretch>
        </p:blipFill>
        <p:spPr>
          <a:xfrm>
            <a:off x="2703736" y="4708219"/>
            <a:ext cx="1584176" cy="572231"/>
          </a:xfrm>
          <a:prstGeom prst="rect">
            <a:avLst/>
          </a:prstGeom>
        </p:spPr>
      </p:pic>
      <p:pic>
        <p:nvPicPr>
          <p:cNvPr id="3" name="图片 2">
            <a:extLst>
              <a:ext uri="{FF2B5EF4-FFF2-40B4-BE49-F238E27FC236}">
                <a16:creationId xmlns:a16="http://schemas.microsoft.com/office/drawing/2014/main" id="{2FB281BA-BF71-931E-AA05-7DC927D9EE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4136" y="4441676"/>
            <a:ext cx="936104" cy="936104"/>
          </a:xfrm>
          <a:prstGeom prst="rect">
            <a:avLst/>
          </a:prstGeom>
        </p:spPr>
      </p:pic>
      <p:pic>
        <p:nvPicPr>
          <p:cNvPr id="4" name="图片 3">
            <a:extLst>
              <a:ext uri="{FF2B5EF4-FFF2-40B4-BE49-F238E27FC236}">
                <a16:creationId xmlns:a16="http://schemas.microsoft.com/office/drawing/2014/main" id="{E0E6F758-0C79-F7AA-4AE8-1B00F078661B}"/>
              </a:ext>
            </a:extLst>
          </p:cNvPr>
          <p:cNvPicPr>
            <a:picLocks noChangeAspect="1"/>
          </p:cNvPicPr>
          <p:nvPr/>
        </p:nvPicPr>
        <p:blipFill rotWithShape="1">
          <a:blip r:embed="rId5"/>
          <a:srcRect/>
          <a:stretch/>
        </p:blipFill>
        <p:spPr>
          <a:xfrm>
            <a:off x="4920326" y="4539007"/>
            <a:ext cx="741443" cy="741443"/>
          </a:xfrm>
          <a:prstGeom prst="rect">
            <a:avLst/>
          </a:prstGeom>
        </p:spPr>
      </p:pic>
      <p:pic>
        <p:nvPicPr>
          <p:cNvPr id="8" name="图片 7">
            <a:extLst>
              <a:ext uri="{FF2B5EF4-FFF2-40B4-BE49-F238E27FC236}">
                <a16:creationId xmlns:a16="http://schemas.microsoft.com/office/drawing/2014/main" id="{F234D97A-9E23-991B-0E2B-0DF5DD109A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736" y="46255"/>
            <a:ext cx="3142256" cy="1083053"/>
          </a:xfrm>
          <a:prstGeom prst="rect">
            <a:avLst/>
          </a:prstGeom>
        </p:spPr>
      </p:pic>
      <p:pic>
        <p:nvPicPr>
          <p:cNvPr id="7" name="图片 6">
            <a:extLst>
              <a:ext uri="{FF2B5EF4-FFF2-40B4-BE49-F238E27FC236}">
                <a16:creationId xmlns:a16="http://schemas.microsoft.com/office/drawing/2014/main" id="{BA376AEE-9889-E289-2A19-A4409CD74590}"/>
              </a:ext>
            </a:extLst>
          </p:cNvPr>
          <p:cNvPicPr>
            <a:picLocks noChangeAspect="1"/>
          </p:cNvPicPr>
          <p:nvPr/>
        </p:nvPicPr>
        <p:blipFill>
          <a:blip r:embed="rId7"/>
          <a:stretch>
            <a:fillRect/>
          </a:stretch>
        </p:blipFill>
        <p:spPr>
          <a:xfrm>
            <a:off x="7133135" y="46255"/>
            <a:ext cx="2950918" cy="919603"/>
          </a:xfrm>
          <a:prstGeom prst="rect">
            <a:avLst/>
          </a:prstGeom>
        </p:spPr>
      </p:pic>
    </p:spTree>
    <p:extLst>
      <p:ext uri="{BB962C8B-B14F-4D97-AF65-F5344CB8AC3E}">
        <p14:creationId xmlns:p14="http://schemas.microsoft.com/office/powerpoint/2010/main" val="630222432"/>
      </p:ext>
    </p:extLst>
  </p:cSld>
  <p:clrMapOvr>
    <a:masterClrMapping/>
  </p:clrMapOvr>
  <mc:AlternateContent xmlns:mc="http://schemas.openxmlformats.org/markup-compatibility/2006" xmlns:p14="http://schemas.microsoft.com/office/powerpoint/2010/main">
    <mc:Choice Requires="p14">
      <p:transition spd="med" p14:dur="700" advTm="11626">
        <p:fade/>
      </p:transition>
    </mc:Choice>
    <mc:Fallback xmlns="">
      <p:transition spd="med" advTm="11626">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7BE79-52FF-EBC7-FEEB-3EFA17D96E85}"/>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075C022D-E472-9881-8279-B9B0B9011385}"/>
              </a:ext>
            </a:extLst>
          </p:cNvPr>
          <p:cNvSpPr>
            <a:spLocks noGrp="1"/>
          </p:cNvSpPr>
          <p:nvPr>
            <p:ph type="title"/>
          </p:nvPr>
        </p:nvSpPr>
        <p:spPr/>
        <p:txBody>
          <a:bodyPr>
            <a:normAutofit/>
          </a:bodyPr>
          <a:lstStyle/>
          <a:p>
            <a:r>
              <a:rPr lang="en-US" altLang="zh-CN" sz="2800" dirty="0">
                <a:latin typeface="+mj-lt"/>
                <a:sym typeface="+mn-lt"/>
              </a:rPr>
              <a:t>Background:</a:t>
            </a:r>
            <a:r>
              <a:rPr lang="zh-CN" altLang="en-US" sz="2800" dirty="0">
                <a:latin typeface="+mj-lt"/>
                <a:sym typeface="+mn-lt"/>
              </a:rPr>
              <a:t> </a:t>
            </a:r>
            <a:r>
              <a:rPr lang="en-US" altLang="zh-CN" sz="2800" dirty="0">
                <a:latin typeface="+mj-lt"/>
                <a:sym typeface="+mn-lt"/>
              </a:rPr>
              <a:t>OS</a:t>
            </a:r>
            <a:r>
              <a:rPr lang="zh-CN" altLang="en-US" sz="2800" dirty="0">
                <a:latin typeface="+mj-lt"/>
                <a:sym typeface="+mn-lt"/>
              </a:rPr>
              <a:t> </a:t>
            </a:r>
            <a:r>
              <a:rPr lang="en-US" altLang="zh-CN" sz="2800" dirty="0">
                <a:latin typeface="+mj-lt"/>
                <a:sym typeface="+mn-lt"/>
              </a:rPr>
              <a:t>Rendering Service</a:t>
            </a:r>
          </a:p>
        </p:txBody>
      </p:sp>
      <p:sp>
        <p:nvSpPr>
          <p:cNvPr id="37" name="灯片编号占位符 36">
            <a:extLst>
              <a:ext uri="{FF2B5EF4-FFF2-40B4-BE49-F238E27FC236}">
                <a16:creationId xmlns:a16="http://schemas.microsoft.com/office/drawing/2014/main" id="{C7A37B3B-06C6-3AEA-FC36-F476F03A7381}"/>
              </a:ext>
            </a:extLst>
          </p:cNvPr>
          <p:cNvSpPr>
            <a:spLocks noGrp="1"/>
          </p:cNvSpPr>
          <p:nvPr>
            <p:ph type="sldNum" sz="quarter" idx="12"/>
          </p:nvPr>
        </p:nvSpPr>
        <p:spPr/>
        <p:txBody>
          <a:bodyPr/>
          <a:lstStyle/>
          <a:p>
            <a:fld id="{ADE361C3-C043-4A6E-BDCE-8DA1E7D90A3B}" type="slidenum">
              <a:rPr lang="zh-CN" altLang="en-US" smtClean="0">
                <a:latin typeface="+mn-lt"/>
                <a:sym typeface="+mn-lt"/>
              </a:rPr>
              <a:t>10</a:t>
            </a:fld>
            <a:endParaRPr lang="zh-CN" altLang="en-US" dirty="0">
              <a:latin typeface="+mn-lt"/>
              <a:sym typeface="+mn-lt"/>
            </a:endParaRPr>
          </a:p>
        </p:txBody>
      </p:sp>
      <p:sp>
        <p:nvSpPr>
          <p:cNvPr id="8" name="内容占位符 2">
            <a:extLst>
              <a:ext uri="{FF2B5EF4-FFF2-40B4-BE49-F238E27FC236}">
                <a16:creationId xmlns:a16="http://schemas.microsoft.com/office/drawing/2014/main" id="{306EE27A-351E-208B-4008-80FB552BA1AC}"/>
              </a:ext>
            </a:extLst>
          </p:cNvPr>
          <p:cNvSpPr>
            <a:spLocks noGrp="1"/>
          </p:cNvSpPr>
          <p:nvPr>
            <p:ph idx="1"/>
          </p:nvPr>
        </p:nvSpPr>
        <p:spPr>
          <a:xfrm>
            <a:off x="543495" y="1119932"/>
            <a:ext cx="9144000" cy="851710"/>
          </a:xfrm>
        </p:spPr>
        <p:txBody>
          <a:bodyPr>
            <a:noAutofit/>
          </a:bodyPr>
          <a:lstStyle/>
          <a:p>
            <a:pPr marL="0" indent="0">
              <a:lnSpc>
                <a:spcPct val="110000"/>
              </a:lnSpc>
              <a:spcBef>
                <a:spcPts val="600"/>
              </a:spcBef>
              <a:buNone/>
            </a:pPr>
            <a:r>
              <a:rPr kumimoji="1" lang="en-US" altLang="zh-CN" sz="1800" b="0" dirty="0">
                <a:latin typeface="+mn-lt"/>
              </a:rPr>
              <a:t>Rendering service, as an OS service, renders the screen content </a:t>
            </a:r>
            <a:r>
              <a:rPr kumimoji="1" lang="en-US" altLang="zh-CN" sz="1800" dirty="0">
                <a:latin typeface="+mn-lt"/>
              </a:rPr>
              <a:t>in a unified manner</a:t>
            </a:r>
            <a:r>
              <a:rPr kumimoji="1" lang="en-US" altLang="zh-CN" sz="1800" b="0" dirty="0">
                <a:latin typeface="+mn-lt"/>
              </a:rPr>
              <a:t>.</a:t>
            </a:r>
          </a:p>
        </p:txBody>
      </p:sp>
      <p:pic>
        <p:nvPicPr>
          <p:cNvPr id="1040" name="Picture 1">
            <a:extLst>
              <a:ext uri="{FF2B5EF4-FFF2-40B4-BE49-F238E27FC236}">
                <a16:creationId xmlns:a16="http://schemas.microsoft.com/office/drawing/2014/main" id="{FB0834AA-4BBF-AD62-10A2-32FF9C38816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937" r="38848" b="67028"/>
          <a:stretch>
            <a:fillRect/>
          </a:stretch>
        </p:blipFill>
        <p:spPr bwMode="auto">
          <a:xfrm>
            <a:off x="8094678" y="2687005"/>
            <a:ext cx="1233794" cy="1296144"/>
          </a:xfrm>
          <a:prstGeom prst="rect">
            <a:avLst/>
          </a:prstGeom>
          <a:noFill/>
          <a:extLst>
            <a:ext uri="{909E8E84-426E-40DD-AFC4-6F175D3DCCD1}">
              <a14:hiddenFill xmlns:a14="http://schemas.microsoft.com/office/drawing/2010/main">
                <a:solidFill>
                  <a:srgbClr val="FFFFFF"/>
                </a:solidFill>
              </a14:hiddenFill>
            </a:ext>
          </a:extLst>
        </p:spPr>
      </p:pic>
      <p:sp>
        <p:nvSpPr>
          <p:cNvPr id="1041" name="矩形: 圆角 1040">
            <a:extLst>
              <a:ext uri="{FF2B5EF4-FFF2-40B4-BE49-F238E27FC236}">
                <a16:creationId xmlns:a16="http://schemas.microsoft.com/office/drawing/2014/main" id="{97E736EF-7818-D786-1F1D-4553AD671FB2}"/>
              </a:ext>
            </a:extLst>
          </p:cNvPr>
          <p:cNvSpPr/>
          <p:nvPr/>
        </p:nvSpPr>
        <p:spPr>
          <a:xfrm>
            <a:off x="3747852" y="2218953"/>
            <a:ext cx="2952328" cy="223224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1042" name="内容占位符 2">
            <a:extLst>
              <a:ext uri="{FF2B5EF4-FFF2-40B4-BE49-F238E27FC236}">
                <a16:creationId xmlns:a16="http://schemas.microsoft.com/office/drawing/2014/main" id="{ADED1F01-4705-BEEF-5A09-E09E3AEDE021}"/>
              </a:ext>
            </a:extLst>
          </p:cNvPr>
          <p:cNvSpPr txBox="1">
            <a:spLocks/>
          </p:cNvSpPr>
          <p:nvPr/>
        </p:nvSpPr>
        <p:spPr>
          <a:xfrm>
            <a:off x="4143896" y="2899697"/>
            <a:ext cx="2160240" cy="85171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400" dirty="0">
                <a:solidFill>
                  <a:schemeClr val="tx1"/>
                </a:solidFill>
                <a:latin typeface="+mn-lt"/>
              </a:rPr>
              <a:t>Rendering</a:t>
            </a:r>
          </a:p>
          <a:p>
            <a:pPr marL="0" indent="0" algn="ctr">
              <a:lnSpc>
                <a:spcPct val="100000"/>
              </a:lnSpc>
              <a:spcBef>
                <a:spcPts val="0"/>
              </a:spcBef>
              <a:buFont typeface="Arial" pitchFamily="34" charset="0"/>
              <a:buNone/>
            </a:pPr>
            <a:r>
              <a:rPr kumimoji="1" lang="en-US" altLang="zh-CN" sz="2400" dirty="0">
                <a:solidFill>
                  <a:schemeClr val="tx1"/>
                </a:solidFill>
                <a:latin typeface="+mn-lt"/>
              </a:rPr>
              <a:t>Service</a:t>
            </a:r>
          </a:p>
        </p:txBody>
      </p:sp>
      <p:sp>
        <p:nvSpPr>
          <p:cNvPr id="1043" name="矩形: 圆角 1042">
            <a:extLst>
              <a:ext uri="{FF2B5EF4-FFF2-40B4-BE49-F238E27FC236}">
                <a16:creationId xmlns:a16="http://schemas.microsoft.com/office/drawing/2014/main" id="{44AD0AFF-B2A2-A37D-D893-97CF15E2036B}"/>
              </a:ext>
            </a:extLst>
          </p:cNvPr>
          <p:cNvSpPr/>
          <p:nvPr/>
        </p:nvSpPr>
        <p:spPr>
          <a:xfrm>
            <a:off x="543495" y="2209428"/>
            <a:ext cx="2232249" cy="50405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solidFill>
                  <a:schemeClr val="tx1"/>
                </a:solidFill>
              </a:rPr>
              <a:t>Native Application</a:t>
            </a:r>
          </a:p>
        </p:txBody>
      </p:sp>
      <p:sp>
        <p:nvSpPr>
          <p:cNvPr id="1044" name="矩形: 圆角 1043">
            <a:extLst>
              <a:ext uri="{FF2B5EF4-FFF2-40B4-BE49-F238E27FC236}">
                <a16:creationId xmlns:a16="http://schemas.microsoft.com/office/drawing/2014/main" id="{DA8763A8-DD87-9ED1-2667-C242D1AA570C}"/>
              </a:ext>
            </a:extLst>
          </p:cNvPr>
          <p:cNvSpPr/>
          <p:nvPr/>
        </p:nvSpPr>
        <p:spPr>
          <a:xfrm>
            <a:off x="538801" y="3073524"/>
            <a:ext cx="2232249" cy="50405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Native Application</a:t>
            </a:r>
          </a:p>
        </p:txBody>
      </p:sp>
      <p:sp>
        <p:nvSpPr>
          <p:cNvPr id="1045" name="矩形: 圆角 1044">
            <a:extLst>
              <a:ext uri="{FF2B5EF4-FFF2-40B4-BE49-F238E27FC236}">
                <a16:creationId xmlns:a16="http://schemas.microsoft.com/office/drawing/2014/main" id="{3DFFFA95-4EC0-B0F3-EC75-5AE223E28030}"/>
              </a:ext>
            </a:extLst>
          </p:cNvPr>
          <p:cNvSpPr/>
          <p:nvPr/>
        </p:nvSpPr>
        <p:spPr>
          <a:xfrm>
            <a:off x="538800" y="3937620"/>
            <a:ext cx="2232249" cy="50405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Native Application</a:t>
            </a:r>
          </a:p>
        </p:txBody>
      </p:sp>
      <p:cxnSp>
        <p:nvCxnSpPr>
          <p:cNvPr id="1047" name="直接箭头连接符 1046">
            <a:extLst>
              <a:ext uri="{FF2B5EF4-FFF2-40B4-BE49-F238E27FC236}">
                <a16:creationId xmlns:a16="http://schemas.microsoft.com/office/drawing/2014/main" id="{87D27E71-3E84-94F6-B378-22642CEC9747}"/>
              </a:ext>
            </a:extLst>
          </p:cNvPr>
          <p:cNvCxnSpPr>
            <a:stCxn id="1043" idx="3"/>
          </p:cNvCxnSpPr>
          <p:nvPr/>
        </p:nvCxnSpPr>
        <p:spPr>
          <a:xfrm>
            <a:off x="2775744" y="2461456"/>
            <a:ext cx="972108" cy="333561"/>
          </a:xfrm>
          <a:prstGeom prst="straightConnector1">
            <a:avLst/>
          </a:prstGeom>
          <a:ln w="76200">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1048" name="直接箭头连接符 1047">
            <a:extLst>
              <a:ext uri="{FF2B5EF4-FFF2-40B4-BE49-F238E27FC236}">
                <a16:creationId xmlns:a16="http://schemas.microsoft.com/office/drawing/2014/main" id="{0D8D40A1-1826-25FC-ADDA-BD639E63558F}"/>
              </a:ext>
            </a:extLst>
          </p:cNvPr>
          <p:cNvCxnSpPr>
            <a:cxnSpLocks/>
          </p:cNvCxnSpPr>
          <p:nvPr/>
        </p:nvCxnSpPr>
        <p:spPr>
          <a:xfrm flipV="1">
            <a:off x="2771049" y="3872516"/>
            <a:ext cx="972108" cy="333561"/>
          </a:xfrm>
          <a:prstGeom prst="straightConnector1">
            <a:avLst/>
          </a:prstGeom>
          <a:ln w="76200">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1049" name="直接箭头连接符 1048">
            <a:extLst>
              <a:ext uri="{FF2B5EF4-FFF2-40B4-BE49-F238E27FC236}">
                <a16:creationId xmlns:a16="http://schemas.microsoft.com/office/drawing/2014/main" id="{C05F26DD-20DC-CE80-843F-77A183A6155F}"/>
              </a:ext>
            </a:extLst>
          </p:cNvPr>
          <p:cNvCxnSpPr>
            <a:cxnSpLocks/>
            <a:stCxn id="1044" idx="3"/>
            <a:endCxn id="1041" idx="1"/>
          </p:cNvCxnSpPr>
          <p:nvPr/>
        </p:nvCxnSpPr>
        <p:spPr>
          <a:xfrm>
            <a:off x="2771050" y="3325552"/>
            <a:ext cx="976802" cy="9525"/>
          </a:xfrm>
          <a:prstGeom prst="straightConnector1">
            <a:avLst/>
          </a:prstGeom>
          <a:ln w="76200">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1052" name="直接箭头连接符 1051">
            <a:extLst>
              <a:ext uri="{FF2B5EF4-FFF2-40B4-BE49-F238E27FC236}">
                <a16:creationId xmlns:a16="http://schemas.microsoft.com/office/drawing/2014/main" id="{2D7E4360-4C49-2B5D-7236-317032DFA9FD}"/>
              </a:ext>
            </a:extLst>
          </p:cNvPr>
          <p:cNvCxnSpPr>
            <a:cxnSpLocks/>
            <a:stCxn id="1041" idx="3"/>
            <a:endCxn id="1040" idx="1"/>
          </p:cNvCxnSpPr>
          <p:nvPr/>
        </p:nvCxnSpPr>
        <p:spPr>
          <a:xfrm>
            <a:off x="6700180" y="3335077"/>
            <a:ext cx="1394498" cy="0"/>
          </a:xfrm>
          <a:prstGeom prst="straightConnector1">
            <a:avLst/>
          </a:prstGeom>
          <a:ln w="76200">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sp>
        <p:nvSpPr>
          <p:cNvPr id="1057" name="内容占位符 2">
            <a:extLst>
              <a:ext uri="{FF2B5EF4-FFF2-40B4-BE49-F238E27FC236}">
                <a16:creationId xmlns:a16="http://schemas.microsoft.com/office/drawing/2014/main" id="{86719138-4B6F-8221-00BD-69EA5F492B9C}"/>
              </a:ext>
            </a:extLst>
          </p:cNvPr>
          <p:cNvSpPr txBox="1">
            <a:spLocks/>
          </p:cNvSpPr>
          <p:nvPr/>
        </p:nvSpPr>
        <p:spPr>
          <a:xfrm>
            <a:off x="2883375" y="2117519"/>
            <a:ext cx="792088" cy="436872"/>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latin typeface="+mn-lt"/>
              </a:rPr>
              <a:t>IPC</a:t>
            </a:r>
          </a:p>
        </p:txBody>
      </p:sp>
      <p:sp>
        <p:nvSpPr>
          <p:cNvPr id="1058" name="内容占位符 2">
            <a:extLst>
              <a:ext uri="{FF2B5EF4-FFF2-40B4-BE49-F238E27FC236}">
                <a16:creationId xmlns:a16="http://schemas.microsoft.com/office/drawing/2014/main" id="{2EE23CAF-23B6-9B73-B0F7-470F8112233A}"/>
              </a:ext>
            </a:extLst>
          </p:cNvPr>
          <p:cNvSpPr txBox="1">
            <a:spLocks/>
          </p:cNvSpPr>
          <p:nvPr/>
        </p:nvSpPr>
        <p:spPr>
          <a:xfrm>
            <a:off x="6664176" y="2848582"/>
            <a:ext cx="1415330" cy="436872"/>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dirty="0">
                <a:latin typeface="+mn-lt"/>
              </a:rPr>
              <a:t>Display</a:t>
            </a:r>
          </a:p>
        </p:txBody>
      </p:sp>
    </p:spTree>
    <p:extLst>
      <p:ext uri="{BB962C8B-B14F-4D97-AF65-F5344CB8AC3E}">
        <p14:creationId xmlns:p14="http://schemas.microsoft.com/office/powerpoint/2010/main" val="112348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44344-F3FD-E3B5-B02B-1A07D90AAC3A}"/>
            </a:ext>
          </a:extLst>
        </p:cNvPr>
        <p:cNvGrpSpPr/>
        <p:nvPr/>
      </p:nvGrpSpPr>
      <p:grpSpPr>
        <a:xfrm>
          <a:off x="0" y="0"/>
          <a:ext cx="0" cy="0"/>
          <a:chOff x="0" y="0"/>
          <a:chExt cx="0" cy="0"/>
        </a:xfrm>
      </p:grpSpPr>
      <p:pic>
        <p:nvPicPr>
          <p:cNvPr id="14" name="图片 13">
            <a:extLst>
              <a:ext uri="{FF2B5EF4-FFF2-40B4-BE49-F238E27FC236}">
                <a16:creationId xmlns:a16="http://schemas.microsoft.com/office/drawing/2014/main" id="{0EE01F28-91F3-D175-0BAC-F8676D9DFEAA}"/>
              </a:ext>
            </a:extLst>
          </p:cNvPr>
          <p:cNvPicPr>
            <a:picLocks noChangeAspect="1"/>
          </p:cNvPicPr>
          <p:nvPr/>
        </p:nvPicPr>
        <p:blipFill>
          <a:blip r:embed="rId3"/>
          <a:stretch>
            <a:fillRect/>
          </a:stretch>
        </p:blipFill>
        <p:spPr>
          <a:xfrm>
            <a:off x="2756415" y="2020374"/>
            <a:ext cx="4500630" cy="2630056"/>
          </a:xfrm>
          <a:prstGeom prst="rect">
            <a:avLst/>
          </a:prstGeom>
        </p:spPr>
      </p:pic>
      <p:sp>
        <p:nvSpPr>
          <p:cNvPr id="2" name="标题 1">
            <a:extLst>
              <a:ext uri="{FF2B5EF4-FFF2-40B4-BE49-F238E27FC236}">
                <a16:creationId xmlns:a16="http://schemas.microsoft.com/office/drawing/2014/main" id="{0E24D583-D718-DE5F-7C0E-CD96CD7A69FF}"/>
              </a:ext>
            </a:extLst>
          </p:cNvPr>
          <p:cNvSpPr>
            <a:spLocks noGrp="1"/>
          </p:cNvSpPr>
          <p:nvPr>
            <p:ph type="title"/>
          </p:nvPr>
        </p:nvSpPr>
        <p:spPr/>
        <p:txBody>
          <a:bodyPr>
            <a:normAutofit/>
          </a:bodyPr>
          <a:lstStyle/>
          <a:p>
            <a:r>
              <a:rPr lang="en-US" altLang="zh-CN" sz="2800" dirty="0">
                <a:latin typeface="+mj-lt"/>
                <a:sym typeface="+mn-lt"/>
              </a:rPr>
              <a:t>Background:</a:t>
            </a:r>
            <a:r>
              <a:rPr lang="zh-CN" altLang="en-US" sz="2800" dirty="0">
                <a:latin typeface="+mj-lt"/>
                <a:sym typeface="+mn-lt"/>
              </a:rPr>
              <a:t> </a:t>
            </a:r>
            <a:r>
              <a:rPr lang="en-US" altLang="zh-CN" sz="2800" dirty="0">
                <a:latin typeface="+mj-lt"/>
                <a:sym typeface="+mn-lt"/>
              </a:rPr>
              <a:t>Unified Render Tree</a:t>
            </a:r>
          </a:p>
        </p:txBody>
      </p:sp>
      <p:sp>
        <p:nvSpPr>
          <p:cNvPr id="37" name="灯片编号占位符 36">
            <a:extLst>
              <a:ext uri="{FF2B5EF4-FFF2-40B4-BE49-F238E27FC236}">
                <a16:creationId xmlns:a16="http://schemas.microsoft.com/office/drawing/2014/main" id="{FC6E2CAA-8E4E-74B5-D4F5-72BCE96AA027}"/>
              </a:ext>
            </a:extLst>
          </p:cNvPr>
          <p:cNvSpPr>
            <a:spLocks noGrp="1"/>
          </p:cNvSpPr>
          <p:nvPr>
            <p:ph type="sldNum" sz="quarter" idx="12"/>
          </p:nvPr>
        </p:nvSpPr>
        <p:spPr/>
        <p:txBody>
          <a:bodyPr/>
          <a:lstStyle/>
          <a:p>
            <a:fld id="{ADE361C3-C043-4A6E-BDCE-8DA1E7D90A3B}" type="slidenum">
              <a:rPr lang="zh-CN" altLang="en-US" smtClean="0">
                <a:latin typeface="+mn-lt"/>
                <a:sym typeface="+mn-lt"/>
              </a:rPr>
              <a:t>11</a:t>
            </a:fld>
            <a:endParaRPr lang="zh-CN" altLang="en-US" dirty="0">
              <a:latin typeface="+mn-lt"/>
              <a:sym typeface="+mn-lt"/>
            </a:endParaRPr>
          </a:p>
        </p:txBody>
      </p:sp>
      <p:sp>
        <p:nvSpPr>
          <p:cNvPr id="8" name="内容占位符 2">
            <a:extLst>
              <a:ext uri="{FF2B5EF4-FFF2-40B4-BE49-F238E27FC236}">
                <a16:creationId xmlns:a16="http://schemas.microsoft.com/office/drawing/2014/main" id="{F2C6DFD7-FBE4-0837-3D4D-D57EC5761D23}"/>
              </a:ext>
            </a:extLst>
          </p:cNvPr>
          <p:cNvSpPr>
            <a:spLocks noGrp="1"/>
          </p:cNvSpPr>
          <p:nvPr>
            <p:ph idx="1"/>
          </p:nvPr>
        </p:nvSpPr>
        <p:spPr>
          <a:xfrm>
            <a:off x="543495" y="1119932"/>
            <a:ext cx="9144000" cy="851710"/>
          </a:xfrm>
        </p:spPr>
        <p:txBody>
          <a:bodyPr>
            <a:noAutofit/>
          </a:bodyPr>
          <a:lstStyle/>
          <a:p>
            <a:pPr marL="0" indent="0">
              <a:lnSpc>
                <a:spcPct val="110000"/>
              </a:lnSpc>
              <a:spcBef>
                <a:spcPts val="600"/>
              </a:spcBef>
              <a:buNone/>
            </a:pPr>
            <a:r>
              <a:rPr kumimoji="1" lang="en-US" altLang="zh-CN" sz="1800" b="0" dirty="0">
                <a:latin typeface="+mn-lt"/>
              </a:rPr>
              <a:t>The </a:t>
            </a:r>
            <a:r>
              <a:rPr kumimoji="1" lang="en-US" altLang="zh-CN" sz="1800" dirty="0">
                <a:latin typeface="+mn-lt"/>
              </a:rPr>
              <a:t>render tree </a:t>
            </a:r>
            <a:r>
              <a:rPr kumimoji="1" lang="en-US" altLang="zh-CN" sz="1800" b="0" dirty="0">
                <a:latin typeface="+mn-lt"/>
              </a:rPr>
              <a:t>in the rendering service manages all the drawing information on the screen. Specifically, each render node contains the draw commands of a component.</a:t>
            </a:r>
          </a:p>
        </p:txBody>
      </p:sp>
      <p:cxnSp>
        <p:nvCxnSpPr>
          <p:cNvPr id="6" name="连接符: 曲线 5">
            <a:extLst>
              <a:ext uri="{FF2B5EF4-FFF2-40B4-BE49-F238E27FC236}">
                <a16:creationId xmlns:a16="http://schemas.microsoft.com/office/drawing/2014/main" id="{EFB85BB9-9AFB-3623-C68A-D3A88DEF8EA3}"/>
              </a:ext>
            </a:extLst>
          </p:cNvPr>
          <p:cNvCxnSpPr>
            <a:cxnSpLocks/>
          </p:cNvCxnSpPr>
          <p:nvPr/>
        </p:nvCxnSpPr>
        <p:spPr>
          <a:xfrm rot="16200000" flipH="1">
            <a:off x="3243796" y="4477680"/>
            <a:ext cx="504056" cy="288032"/>
          </a:xfrm>
          <a:prstGeom prst="curvedConnector3">
            <a:avLst>
              <a:gd name="adj1" fmla="val 46977"/>
            </a:avLst>
          </a:prstGeom>
          <a:ln w="38100"/>
        </p:spPr>
        <p:style>
          <a:lnRef idx="1">
            <a:schemeClr val="accent1"/>
          </a:lnRef>
          <a:fillRef idx="0">
            <a:schemeClr val="accent1"/>
          </a:fillRef>
          <a:effectRef idx="0">
            <a:schemeClr val="accent1"/>
          </a:effectRef>
          <a:fontRef idx="minor">
            <a:schemeClr val="tx1"/>
          </a:fontRef>
        </p:style>
      </p:cxnSp>
      <p:sp>
        <p:nvSpPr>
          <p:cNvPr id="10" name="内容占位符 2">
            <a:extLst>
              <a:ext uri="{FF2B5EF4-FFF2-40B4-BE49-F238E27FC236}">
                <a16:creationId xmlns:a16="http://schemas.microsoft.com/office/drawing/2014/main" id="{FBEDFFB3-0D78-EFB3-0D4A-24083283B1FA}"/>
              </a:ext>
            </a:extLst>
          </p:cNvPr>
          <p:cNvSpPr txBox="1">
            <a:spLocks/>
          </p:cNvSpPr>
          <p:nvPr/>
        </p:nvSpPr>
        <p:spPr>
          <a:xfrm>
            <a:off x="2380010" y="2156363"/>
            <a:ext cx="2160240" cy="379678"/>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Render Tree</a:t>
            </a:r>
          </a:p>
        </p:txBody>
      </p:sp>
      <p:sp>
        <p:nvSpPr>
          <p:cNvPr id="12" name="内容占位符 2">
            <a:extLst>
              <a:ext uri="{FF2B5EF4-FFF2-40B4-BE49-F238E27FC236}">
                <a16:creationId xmlns:a16="http://schemas.microsoft.com/office/drawing/2014/main" id="{F6F82505-2919-E099-7604-26E23BDEA8B1}"/>
              </a:ext>
            </a:extLst>
          </p:cNvPr>
          <p:cNvSpPr txBox="1">
            <a:spLocks/>
          </p:cNvSpPr>
          <p:nvPr/>
        </p:nvSpPr>
        <p:spPr>
          <a:xfrm>
            <a:off x="2559720" y="4849440"/>
            <a:ext cx="2160240" cy="379678"/>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b="0" dirty="0">
                <a:solidFill>
                  <a:srgbClr val="C00000"/>
                </a:solidFill>
                <a:latin typeface="+mn-lt"/>
              </a:rPr>
              <a:t>Render Node</a:t>
            </a:r>
          </a:p>
        </p:txBody>
      </p:sp>
      <p:sp>
        <p:nvSpPr>
          <p:cNvPr id="15" name="内容占位符 2">
            <a:extLst>
              <a:ext uri="{FF2B5EF4-FFF2-40B4-BE49-F238E27FC236}">
                <a16:creationId xmlns:a16="http://schemas.microsoft.com/office/drawing/2014/main" id="{31AF42F9-BE41-49D9-E9B4-E0C10DAB7D71}"/>
              </a:ext>
            </a:extLst>
          </p:cNvPr>
          <p:cNvSpPr txBox="1">
            <a:spLocks/>
          </p:cNvSpPr>
          <p:nvPr/>
        </p:nvSpPr>
        <p:spPr>
          <a:xfrm>
            <a:off x="5584056" y="1869053"/>
            <a:ext cx="2160240" cy="85171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400" dirty="0">
                <a:solidFill>
                  <a:schemeClr val="tx1"/>
                </a:solidFill>
                <a:latin typeface="+mn-lt"/>
              </a:rPr>
              <a:t>Rendering</a:t>
            </a:r>
          </a:p>
          <a:p>
            <a:pPr marL="0" indent="0" algn="ctr">
              <a:lnSpc>
                <a:spcPct val="100000"/>
              </a:lnSpc>
              <a:spcBef>
                <a:spcPts val="0"/>
              </a:spcBef>
              <a:buFont typeface="Arial" pitchFamily="34" charset="0"/>
              <a:buNone/>
            </a:pPr>
            <a:r>
              <a:rPr kumimoji="1" lang="en-US" altLang="zh-CN" sz="2400" dirty="0">
                <a:solidFill>
                  <a:schemeClr val="tx1"/>
                </a:solidFill>
                <a:latin typeface="+mn-lt"/>
              </a:rPr>
              <a:t>Service</a:t>
            </a:r>
          </a:p>
        </p:txBody>
      </p:sp>
    </p:spTree>
    <p:extLst>
      <p:ext uri="{BB962C8B-B14F-4D97-AF65-F5344CB8AC3E}">
        <p14:creationId xmlns:p14="http://schemas.microsoft.com/office/powerpoint/2010/main" val="36597903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500C6-076B-F14A-C44F-C511424C3713}"/>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CFC7C27-5A10-27C1-9800-8A791D1F3893}"/>
              </a:ext>
            </a:extLst>
          </p:cNvPr>
          <p:cNvSpPr>
            <a:spLocks noGrp="1"/>
          </p:cNvSpPr>
          <p:nvPr>
            <p:ph type="title"/>
          </p:nvPr>
        </p:nvSpPr>
        <p:spPr/>
        <p:txBody>
          <a:bodyPr>
            <a:normAutofit/>
          </a:bodyPr>
          <a:lstStyle/>
          <a:p>
            <a:r>
              <a:rPr lang="en-US" altLang="zh-CN" sz="2800" dirty="0">
                <a:latin typeface="+mj-lt"/>
                <a:sym typeface="+mn-lt"/>
              </a:rPr>
              <a:t>Background:</a:t>
            </a:r>
            <a:r>
              <a:rPr lang="zh-CN" altLang="en-US" sz="2800" dirty="0">
                <a:latin typeface="+mj-lt"/>
                <a:sym typeface="+mn-lt"/>
              </a:rPr>
              <a:t> </a:t>
            </a:r>
            <a:r>
              <a:rPr lang="en-US" altLang="zh-CN" sz="2800" dirty="0">
                <a:latin typeface="+mj-lt"/>
                <a:sym typeface="+mn-lt"/>
              </a:rPr>
              <a:t>Draw Command</a:t>
            </a:r>
          </a:p>
        </p:txBody>
      </p:sp>
      <p:sp>
        <p:nvSpPr>
          <p:cNvPr id="37" name="灯片编号占位符 36">
            <a:extLst>
              <a:ext uri="{FF2B5EF4-FFF2-40B4-BE49-F238E27FC236}">
                <a16:creationId xmlns:a16="http://schemas.microsoft.com/office/drawing/2014/main" id="{762E19DD-D1FC-9F8C-8F8D-1F4604A78360}"/>
              </a:ext>
            </a:extLst>
          </p:cNvPr>
          <p:cNvSpPr>
            <a:spLocks noGrp="1"/>
          </p:cNvSpPr>
          <p:nvPr>
            <p:ph type="sldNum" sz="quarter" idx="12"/>
          </p:nvPr>
        </p:nvSpPr>
        <p:spPr/>
        <p:txBody>
          <a:bodyPr/>
          <a:lstStyle/>
          <a:p>
            <a:fld id="{ADE361C3-C043-4A6E-BDCE-8DA1E7D90A3B}" type="slidenum">
              <a:rPr lang="zh-CN" altLang="en-US" smtClean="0">
                <a:latin typeface="+mn-lt"/>
                <a:sym typeface="+mn-lt"/>
              </a:rPr>
              <a:t>12</a:t>
            </a:fld>
            <a:endParaRPr lang="zh-CN" altLang="en-US" dirty="0">
              <a:latin typeface="+mn-lt"/>
              <a:sym typeface="+mn-lt"/>
            </a:endParaRPr>
          </a:p>
        </p:txBody>
      </p:sp>
      <p:sp>
        <p:nvSpPr>
          <p:cNvPr id="8" name="内容占位符 2">
            <a:extLst>
              <a:ext uri="{FF2B5EF4-FFF2-40B4-BE49-F238E27FC236}">
                <a16:creationId xmlns:a16="http://schemas.microsoft.com/office/drawing/2014/main" id="{28A73796-06B8-DD95-4C47-4B2C2B15A190}"/>
              </a:ext>
            </a:extLst>
          </p:cNvPr>
          <p:cNvSpPr>
            <a:spLocks noGrp="1"/>
          </p:cNvSpPr>
          <p:nvPr>
            <p:ph idx="1"/>
          </p:nvPr>
        </p:nvSpPr>
        <p:spPr>
          <a:xfrm>
            <a:off x="543495" y="1119932"/>
            <a:ext cx="9144000" cy="851710"/>
          </a:xfrm>
        </p:spPr>
        <p:txBody>
          <a:bodyPr>
            <a:noAutofit/>
          </a:bodyPr>
          <a:lstStyle/>
          <a:p>
            <a:pPr marL="0" indent="0">
              <a:lnSpc>
                <a:spcPct val="110000"/>
              </a:lnSpc>
              <a:spcBef>
                <a:spcPts val="600"/>
              </a:spcBef>
              <a:buNone/>
            </a:pPr>
            <a:r>
              <a:rPr kumimoji="1" lang="en-US" altLang="zh-CN" sz="1800" b="0" dirty="0">
                <a:latin typeface="+mn-lt"/>
              </a:rPr>
              <a:t>Native applications synchronize </a:t>
            </a:r>
            <a:r>
              <a:rPr kumimoji="1" lang="en-US" altLang="zh-CN" sz="1800" dirty="0">
                <a:latin typeface="+mn-lt"/>
              </a:rPr>
              <a:t>draw commands</a:t>
            </a:r>
            <a:r>
              <a:rPr kumimoji="1" lang="en-US" altLang="zh-CN" sz="1800" b="0" dirty="0">
                <a:latin typeface="+mn-lt"/>
              </a:rPr>
              <a:t> to the rendering service for rendering.</a:t>
            </a:r>
          </a:p>
        </p:txBody>
      </p:sp>
      <p:pic>
        <p:nvPicPr>
          <p:cNvPr id="4" name="图片 3">
            <a:extLst>
              <a:ext uri="{FF2B5EF4-FFF2-40B4-BE49-F238E27FC236}">
                <a16:creationId xmlns:a16="http://schemas.microsoft.com/office/drawing/2014/main" id="{D5FBC664-AF28-B4D5-B2A0-0FD7279E74D8}"/>
              </a:ext>
            </a:extLst>
          </p:cNvPr>
          <p:cNvPicPr>
            <a:picLocks noChangeAspect="1"/>
          </p:cNvPicPr>
          <p:nvPr/>
        </p:nvPicPr>
        <p:blipFill>
          <a:blip r:embed="rId3"/>
          <a:stretch>
            <a:fillRect/>
          </a:stretch>
        </p:blipFill>
        <p:spPr>
          <a:xfrm>
            <a:off x="4453692" y="2020374"/>
            <a:ext cx="4500630" cy="2630056"/>
          </a:xfrm>
          <a:prstGeom prst="rect">
            <a:avLst/>
          </a:prstGeom>
        </p:spPr>
      </p:pic>
      <p:sp>
        <p:nvSpPr>
          <p:cNvPr id="3" name="矩形 2">
            <a:extLst>
              <a:ext uri="{FF2B5EF4-FFF2-40B4-BE49-F238E27FC236}">
                <a16:creationId xmlns:a16="http://schemas.microsoft.com/office/drawing/2014/main" id="{44D7296E-26B6-97B4-5393-A06B40DBDA37}"/>
              </a:ext>
            </a:extLst>
          </p:cNvPr>
          <p:cNvSpPr/>
          <p:nvPr/>
        </p:nvSpPr>
        <p:spPr>
          <a:xfrm>
            <a:off x="5101764" y="4379068"/>
            <a:ext cx="216024" cy="216000"/>
          </a:xfrm>
          <a:prstGeom prst="rect">
            <a:avLst/>
          </a:prstGeom>
          <a:solidFill>
            <a:srgbClr val="E2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矩形 4">
            <a:extLst>
              <a:ext uri="{FF2B5EF4-FFF2-40B4-BE49-F238E27FC236}">
                <a16:creationId xmlns:a16="http://schemas.microsoft.com/office/drawing/2014/main" id="{C3F40F73-66D7-48D9-E6D8-A150ACC23DE6}"/>
              </a:ext>
            </a:extLst>
          </p:cNvPr>
          <p:cNvSpPr/>
          <p:nvPr/>
        </p:nvSpPr>
        <p:spPr>
          <a:xfrm>
            <a:off x="5173772" y="4323706"/>
            <a:ext cx="216024" cy="216000"/>
          </a:xfrm>
          <a:prstGeom prst="rect">
            <a:avLst/>
          </a:prstGeom>
          <a:solidFill>
            <a:srgbClr val="FFE67D"/>
          </a:solidFill>
          <a:ln>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 name="矩形 5">
            <a:extLst>
              <a:ext uri="{FF2B5EF4-FFF2-40B4-BE49-F238E27FC236}">
                <a16:creationId xmlns:a16="http://schemas.microsoft.com/office/drawing/2014/main" id="{2FF91869-46FD-1380-CBD3-B11E589B0A63}"/>
              </a:ext>
            </a:extLst>
          </p:cNvPr>
          <p:cNvSpPr/>
          <p:nvPr/>
        </p:nvSpPr>
        <p:spPr>
          <a:xfrm>
            <a:off x="6253892" y="4379068"/>
            <a:ext cx="216024" cy="216000"/>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矩形 6">
            <a:extLst>
              <a:ext uri="{FF2B5EF4-FFF2-40B4-BE49-F238E27FC236}">
                <a16:creationId xmlns:a16="http://schemas.microsoft.com/office/drawing/2014/main" id="{BDE7161C-8361-81BD-3C0B-0CE118C31D63}"/>
              </a:ext>
            </a:extLst>
          </p:cNvPr>
          <p:cNvSpPr/>
          <p:nvPr/>
        </p:nvSpPr>
        <p:spPr>
          <a:xfrm>
            <a:off x="5677828" y="3254746"/>
            <a:ext cx="216024" cy="216000"/>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1" name="图片 10">
            <a:extLst>
              <a:ext uri="{FF2B5EF4-FFF2-40B4-BE49-F238E27FC236}">
                <a16:creationId xmlns:a16="http://schemas.microsoft.com/office/drawing/2014/main" id="{BDB02668-5547-5A21-C15B-F5743C279C45}"/>
              </a:ext>
            </a:extLst>
          </p:cNvPr>
          <p:cNvPicPr>
            <a:picLocks noChangeAspect="1"/>
          </p:cNvPicPr>
          <p:nvPr/>
        </p:nvPicPr>
        <p:blipFill>
          <a:blip r:embed="rId4"/>
          <a:stretch>
            <a:fillRect/>
          </a:stretch>
        </p:blipFill>
        <p:spPr>
          <a:xfrm>
            <a:off x="4419747" y="4323706"/>
            <a:ext cx="321977" cy="328374"/>
          </a:xfrm>
          <a:prstGeom prst="rect">
            <a:avLst/>
          </a:prstGeom>
        </p:spPr>
      </p:pic>
      <p:sp>
        <p:nvSpPr>
          <p:cNvPr id="13" name="内容占位符 2">
            <a:extLst>
              <a:ext uri="{FF2B5EF4-FFF2-40B4-BE49-F238E27FC236}">
                <a16:creationId xmlns:a16="http://schemas.microsoft.com/office/drawing/2014/main" id="{4B6EF221-2EB8-2760-5693-535F1B2CAAD4}"/>
              </a:ext>
            </a:extLst>
          </p:cNvPr>
          <p:cNvSpPr txBox="1">
            <a:spLocks/>
          </p:cNvSpPr>
          <p:nvPr/>
        </p:nvSpPr>
        <p:spPr>
          <a:xfrm>
            <a:off x="4580735" y="4796420"/>
            <a:ext cx="2160240" cy="379678"/>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b="0" dirty="0">
                <a:solidFill>
                  <a:srgbClr val="C00000"/>
                </a:solidFill>
                <a:latin typeface="+mn-lt"/>
              </a:rPr>
              <a:t>Draw Command</a:t>
            </a:r>
          </a:p>
        </p:txBody>
      </p:sp>
      <p:pic>
        <p:nvPicPr>
          <p:cNvPr id="17" name="图形 16">
            <a:extLst>
              <a:ext uri="{FF2B5EF4-FFF2-40B4-BE49-F238E27FC236}">
                <a16:creationId xmlns:a16="http://schemas.microsoft.com/office/drawing/2014/main" id="{F73EC08A-DDA4-5CDC-422D-1D76A70DEBD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32748" y="2998613"/>
            <a:ext cx="863176" cy="253875"/>
          </a:xfrm>
          <a:prstGeom prst="rect">
            <a:avLst/>
          </a:prstGeom>
        </p:spPr>
      </p:pic>
      <p:pic>
        <p:nvPicPr>
          <p:cNvPr id="19" name="图形 18">
            <a:extLst>
              <a:ext uri="{FF2B5EF4-FFF2-40B4-BE49-F238E27FC236}">
                <a16:creationId xmlns:a16="http://schemas.microsoft.com/office/drawing/2014/main" id="{DEE4F106-FF37-8CFE-6DE0-C828D5B644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18965" y="4143554"/>
            <a:ext cx="646486" cy="131936"/>
          </a:xfrm>
          <a:prstGeom prst="rect">
            <a:avLst/>
          </a:prstGeom>
        </p:spPr>
      </p:pic>
      <p:cxnSp>
        <p:nvCxnSpPr>
          <p:cNvPr id="21" name="连接符: 肘形 20">
            <a:extLst>
              <a:ext uri="{FF2B5EF4-FFF2-40B4-BE49-F238E27FC236}">
                <a16:creationId xmlns:a16="http://schemas.microsoft.com/office/drawing/2014/main" id="{98E2DF3E-B044-57A2-B6C5-B6AC783C722C}"/>
              </a:ext>
            </a:extLst>
          </p:cNvPr>
          <p:cNvCxnSpPr>
            <a:cxnSpLocks/>
          </p:cNvCxnSpPr>
          <p:nvPr/>
        </p:nvCxnSpPr>
        <p:spPr>
          <a:xfrm>
            <a:off x="3229556" y="2569468"/>
            <a:ext cx="2114860" cy="684308"/>
          </a:xfrm>
          <a:prstGeom prst="bentConnector3">
            <a:avLst/>
          </a:prstGeom>
          <a:ln w="76200">
            <a:tailEnd type="triangle"/>
          </a:ln>
        </p:spPr>
        <p:style>
          <a:lnRef idx="1">
            <a:schemeClr val="accent6"/>
          </a:lnRef>
          <a:fillRef idx="0">
            <a:schemeClr val="accent6"/>
          </a:fillRef>
          <a:effectRef idx="0">
            <a:schemeClr val="accent6"/>
          </a:effectRef>
          <a:fontRef idx="minor">
            <a:schemeClr val="tx1"/>
          </a:fontRef>
        </p:style>
      </p:cxnSp>
      <p:pic>
        <p:nvPicPr>
          <p:cNvPr id="23" name="图形 22">
            <a:extLst>
              <a:ext uri="{FF2B5EF4-FFF2-40B4-BE49-F238E27FC236}">
                <a16:creationId xmlns:a16="http://schemas.microsoft.com/office/drawing/2014/main" id="{9E4E0307-1F3E-620C-EE09-0FB1F9B6CC0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641224" y="2419772"/>
            <a:ext cx="949910" cy="887180"/>
          </a:xfrm>
          <a:prstGeom prst="rect">
            <a:avLst/>
          </a:prstGeom>
        </p:spPr>
      </p:pic>
      <p:sp>
        <p:nvSpPr>
          <p:cNvPr id="26" name="矩形: 圆角 25">
            <a:extLst>
              <a:ext uri="{FF2B5EF4-FFF2-40B4-BE49-F238E27FC236}">
                <a16:creationId xmlns:a16="http://schemas.microsoft.com/office/drawing/2014/main" id="{8EF375DE-3DD8-DFD9-BFED-1A2C530DB672}"/>
              </a:ext>
            </a:extLst>
          </p:cNvPr>
          <p:cNvSpPr/>
          <p:nvPr/>
        </p:nvSpPr>
        <p:spPr>
          <a:xfrm>
            <a:off x="975544" y="1849388"/>
            <a:ext cx="2794202" cy="1584176"/>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7" name="内容占位符 2">
            <a:extLst>
              <a:ext uri="{FF2B5EF4-FFF2-40B4-BE49-F238E27FC236}">
                <a16:creationId xmlns:a16="http://schemas.microsoft.com/office/drawing/2014/main" id="{A98205EA-27C9-F897-8BAB-E5B0C89CC31D}"/>
              </a:ext>
            </a:extLst>
          </p:cNvPr>
          <p:cNvSpPr txBox="1">
            <a:spLocks/>
          </p:cNvSpPr>
          <p:nvPr/>
        </p:nvSpPr>
        <p:spPr>
          <a:xfrm>
            <a:off x="998971" y="1940945"/>
            <a:ext cx="2747348" cy="379678"/>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Native Application</a:t>
            </a:r>
          </a:p>
        </p:txBody>
      </p:sp>
      <p:pic>
        <p:nvPicPr>
          <p:cNvPr id="29" name="图片 28">
            <a:extLst>
              <a:ext uri="{FF2B5EF4-FFF2-40B4-BE49-F238E27FC236}">
                <a16:creationId xmlns:a16="http://schemas.microsoft.com/office/drawing/2014/main" id="{89410CE5-B70A-EF15-A076-638B4DF036DB}"/>
              </a:ext>
            </a:extLst>
          </p:cNvPr>
          <p:cNvPicPr>
            <a:picLocks noChangeAspect="1"/>
          </p:cNvPicPr>
          <p:nvPr/>
        </p:nvPicPr>
        <p:blipFill>
          <a:blip r:embed="rId11"/>
          <a:stretch>
            <a:fillRect/>
          </a:stretch>
        </p:blipFill>
        <p:spPr>
          <a:xfrm>
            <a:off x="1071158" y="2551225"/>
            <a:ext cx="1570066" cy="464280"/>
          </a:xfrm>
          <a:prstGeom prst="rect">
            <a:avLst/>
          </a:prstGeom>
        </p:spPr>
      </p:pic>
      <p:sp>
        <p:nvSpPr>
          <p:cNvPr id="30" name="内容占位符 2">
            <a:extLst>
              <a:ext uri="{FF2B5EF4-FFF2-40B4-BE49-F238E27FC236}">
                <a16:creationId xmlns:a16="http://schemas.microsoft.com/office/drawing/2014/main" id="{771687AF-B620-2506-FBD3-2DD8DB0A0F80}"/>
              </a:ext>
            </a:extLst>
          </p:cNvPr>
          <p:cNvSpPr txBox="1">
            <a:spLocks/>
          </p:cNvSpPr>
          <p:nvPr/>
        </p:nvSpPr>
        <p:spPr>
          <a:xfrm>
            <a:off x="7281333" y="1869053"/>
            <a:ext cx="2160240" cy="85171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400" dirty="0">
                <a:solidFill>
                  <a:schemeClr val="tx1"/>
                </a:solidFill>
                <a:latin typeface="+mn-lt"/>
              </a:rPr>
              <a:t>Rendering</a:t>
            </a:r>
          </a:p>
          <a:p>
            <a:pPr marL="0" indent="0" algn="ctr">
              <a:lnSpc>
                <a:spcPct val="100000"/>
              </a:lnSpc>
              <a:spcBef>
                <a:spcPts val="0"/>
              </a:spcBef>
              <a:buFont typeface="Arial" pitchFamily="34" charset="0"/>
              <a:buNone/>
            </a:pPr>
            <a:r>
              <a:rPr kumimoji="1" lang="en-US" altLang="zh-CN" sz="2400" dirty="0">
                <a:solidFill>
                  <a:schemeClr val="tx1"/>
                </a:solidFill>
                <a:latin typeface="+mn-lt"/>
              </a:rPr>
              <a:t>Service</a:t>
            </a:r>
          </a:p>
        </p:txBody>
      </p:sp>
      <p:sp>
        <p:nvSpPr>
          <p:cNvPr id="31" name="内容占位符 2">
            <a:extLst>
              <a:ext uri="{FF2B5EF4-FFF2-40B4-BE49-F238E27FC236}">
                <a16:creationId xmlns:a16="http://schemas.microsoft.com/office/drawing/2014/main" id="{D871003C-26D2-9374-75FB-F2DB661D3BD6}"/>
              </a:ext>
            </a:extLst>
          </p:cNvPr>
          <p:cNvSpPr txBox="1">
            <a:spLocks/>
          </p:cNvSpPr>
          <p:nvPr/>
        </p:nvSpPr>
        <p:spPr>
          <a:xfrm>
            <a:off x="4260098" y="2502327"/>
            <a:ext cx="792088" cy="436872"/>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latin typeface="+mn-lt"/>
              </a:rPr>
              <a:t>IPC</a:t>
            </a:r>
          </a:p>
        </p:txBody>
      </p:sp>
      <p:cxnSp>
        <p:nvCxnSpPr>
          <p:cNvPr id="34" name="连接符: 曲线 33">
            <a:extLst>
              <a:ext uri="{FF2B5EF4-FFF2-40B4-BE49-F238E27FC236}">
                <a16:creationId xmlns:a16="http://schemas.microsoft.com/office/drawing/2014/main" id="{F22F8E87-0B75-4200-9143-48249564E463}"/>
              </a:ext>
            </a:extLst>
          </p:cNvPr>
          <p:cNvCxnSpPr>
            <a:cxnSpLocks/>
          </p:cNvCxnSpPr>
          <p:nvPr/>
        </p:nvCxnSpPr>
        <p:spPr>
          <a:xfrm rot="16200000" flipH="1">
            <a:off x="5251082" y="4491558"/>
            <a:ext cx="333913" cy="272509"/>
          </a:xfrm>
          <a:prstGeom prst="curvedConnector3">
            <a:avLst>
              <a:gd name="adj1" fmla="val 50000"/>
            </a:avLst>
          </a:prstGeom>
          <a:ln w="38100">
            <a:solidFill>
              <a:srgbClr val="BE33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1245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8FED5-378F-9D1F-1C02-70E92BDECA1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21087CD2-FA80-89FD-B3F0-942BB3707BE7}"/>
              </a:ext>
            </a:extLst>
          </p:cNvPr>
          <p:cNvSpPr>
            <a:spLocks noGrp="1"/>
          </p:cNvSpPr>
          <p:nvPr>
            <p:ph type="title"/>
          </p:nvPr>
        </p:nvSpPr>
        <p:spPr/>
        <p:txBody>
          <a:bodyPr>
            <a:normAutofit/>
          </a:bodyPr>
          <a:lstStyle/>
          <a:p>
            <a:r>
              <a:rPr lang="en-US" altLang="zh-CN" sz="2800" dirty="0">
                <a:latin typeface="+mj-lt"/>
                <a:sym typeface="+mn-lt"/>
              </a:rPr>
              <a:t>Background:</a:t>
            </a:r>
            <a:r>
              <a:rPr lang="zh-CN" altLang="en-US" sz="2800" dirty="0">
                <a:latin typeface="+mj-lt"/>
                <a:sym typeface="+mn-lt"/>
              </a:rPr>
              <a:t> </a:t>
            </a:r>
            <a:r>
              <a:rPr lang="en-US" altLang="zh-CN" sz="2800" dirty="0">
                <a:latin typeface="+mj-lt"/>
                <a:sym typeface="+mn-lt"/>
              </a:rPr>
              <a:t>Relative Information</a:t>
            </a:r>
          </a:p>
        </p:txBody>
      </p:sp>
      <p:sp>
        <p:nvSpPr>
          <p:cNvPr id="37" name="灯片编号占位符 36">
            <a:extLst>
              <a:ext uri="{FF2B5EF4-FFF2-40B4-BE49-F238E27FC236}">
                <a16:creationId xmlns:a16="http://schemas.microsoft.com/office/drawing/2014/main" id="{53A372B2-89AE-F39F-29A0-A0DA6DA10847}"/>
              </a:ext>
            </a:extLst>
          </p:cNvPr>
          <p:cNvSpPr>
            <a:spLocks noGrp="1"/>
          </p:cNvSpPr>
          <p:nvPr>
            <p:ph type="sldNum" sz="quarter" idx="12"/>
          </p:nvPr>
        </p:nvSpPr>
        <p:spPr/>
        <p:txBody>
          <a:bodyPr/>
          <a:lstStyle/>
          <a:p>
            <a:fld id="{ADE361C3-C043-4A6E-BDCE-8DA1E7D90A3B}" type="slidenum">
              <a:rPr lang="zh-CN" altLang="en-US" smtClean="0">
                <a:latin typeface="+mn-lt"/>
                <a:sym typeface="+mn-lt"/>
              </a:rPr>
              <a:t>13</a:t>
            </a:fld>
            <a:endParaRPr lang="zh-CN" altLang="en-US" dirty="0">
              <a:latin typeface="+mn-lt"/>
              <a:sym typeface="+mn-lt"/>
            </a:endParaRPr>
          </a:p>
        </p:txBody>
      </p:sp>
      <p:sp>
        <p:nvSpPr>
          <p:cNvPr id="8" name="内容占位符 2">
            <a:extLst>
              <a:ext uri="{FF2B5EF4-FFF2-40B4-BE49-F238E27FC236}">
                <a16:creationId xmlns:a16="http://schemas.microsoft.com/office/drawing/2014/main" id="{D1113E7C-C97E-1521-C4F7-B9B40BED8CA8}"/>
              </a:ext>
            </a:extLst>
          </p:cNvPr>
          <p:cNvSpPr>
            <a:spLocks noGrp="1"/>
          </p:cNvSpPr>
          <p:nvPr>
            <p:ph idx="1"/>
          </p:nvPr>
        </p:nvSpPr>
        <p:spPr>
          <a:xfrm>
            <a:off x="543495" y="1119931"/>
            <a:ext cx="9144000" cy="1268227"/>
          </a:xfrm>
        </p:spPr>
        <p:txBody>
          <a:bodyPr>
            <a:noAutofit/>
          </a:bodyPr>
          <a:lstStyle/>
          <a:p>
            <a:pPr marL="0" indent="0">
              <a:lnSpc>
                <a:spcPct val="110000"/>
              </a:lnSpc>
              <a:spcBef>
                <a:spcPts val="600"/>
              </a:spcBef>
              <a:buNone/>
            </a:pPr>
            <a:r>
              <a:rPr kumimoji="1" lang="en-US" altLang="zh-CN" sz="1800" b="0" dirty="0">
                <a:latin typeface="+mn-lt"/>
              </a:rPr>
              <a:t>Each render node only contains the </a:t>
            </a:r>
            <a:r>
              <a:rPr kumimoji="1" lang="en-US" altLang="zh-CN" sz="1800" dirty="0">
                <a:latin typeface="+mn-lt"/>
              </a:rPr>
              <a:t>relative information (</a:t>
            </a:r>
            <a:r>
              <a:rPr kumimoji="1" lang="en-US" altLang="zh-CN" sz="1800" i="1" dirty="0">
                <a:latin typeface="+mn-lt"/>
              </a:rPr>
              <a:t>R</a:t>
            </a:r>
            <a:r>
              <a:rPr kumimoji="1" lang="en-US" altLang="zh-CN" sz="1800" dirty="0">
                <a:latin typeface="+mn-lt"/>
              </a:rPr>
              <a:t>)</a:t>
            </a:r>
            <a:r>
              <a:rPr kumimoji="1" lang="en-US" altLang="zh-CN" sz="1800" b="0" dirty="0">
                <a:latin typeface="+mn-lt"/>
              </a:rPr>
              <a:t> with respect to its parent, such as the relative transform matrix (encoding translation, scaling, and rotation).</a:t>
            </a:r>
          </a:p>
        </p:txBody>
      </p:sp>
      <p:pic>
        <p:nvPicPr>
          <p:cNvPr id="4" name="图片 3">
            <a:extLst>
              <a:ext uri="{FF2B5EF4-FFF2-40B4-BE49-F238E27FC236}">
                <a16:creationId xmlns:a16="http://schemas.microsoft.com/office/drawing/2014/main" id="{2395E09E-C498-5D18-364D-B8B804A998EC}"/>
              </a:ext>
            </a:extLst>
          </p:cNvPr>
          <p:cNvPicPr>
            <a:picLocks noChangeAspect="1"/>
          </p:cNvPicPr>
          <p:nvPr/>
        </p:nvPicPr>
        <p:blipFill>
          <a:blip r:embed="rId3"/>
          <a:stretch>
            <a:fillRect/>
          </a:stretch>
        </p:blipFill>
        <p:spPr>
          <a:xfrm>
            <a:off x="2756415" y="2020374"/>
            <a:ext cx="4500630" cy="2630056"/>
          </a:xfrm>
          <a:prstGeom prst="rect">
            <a:avLst/>
          </a:prstGeom>
        </p:spPr>
      </p:pic>
      <p:sp>
        <p:nvSpPr>
          <p:cNvPr id="3" name="矩形 2">
            <a:extLst>
              <a:ext uri="{FF2B5EF4-FFF2-40B4-BE49-F238E27FC236}">
                <a16:creationId xmlns:a16="http://schemas.microsoft.com/office/drawing/2014/main" id="{B766E53A-E8F3-B74D-BA90-5B024BD36902}"/>
              </a:ext>
            </a:extLst>
          </p:cNvPr>
          <p:cNvSpPr/>
          <p:nvPr/>
        </p:nvSpPr>
        <p:spPr>
          <a:xfrm>
            <a:off x="3404487" y="4379068"/>
            <a:ext cx="216024" cy="216000"/>
          </a:xfrm>
          <a:prstGeom prst="rect">
            <a:avLst/>
          </a:prstGeom>
          <a:solidFill>
            <a:srgbClr val="E2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矩形 4">
            <a:extLst>
              <a:ext uri="{FF2B5EF4-FFF2-40B4-BE49-F238E27FC236}">
                <a16:creationId xmlns:a16="http://schemas.microsoft.com/office/drawing/2014/main" id="{990A2D36-5691-080A-CF6F-BE95D8C35FE3}"/>
              </a:ext>
            </a:extLst>
          </p:cNvPr>
          <p:cNvSpPr/>
          <p:nvPr/>
        </p:nvSpPr>
        <p:spPr>
          <a:xfrm>
            <a:off x="3476495" y="4323706"/>
            <a:ext cx="216024" cy="216000"/>
          </a:xfrm>
          <a:prstGeom prst="rect">
            <a:avLst/>
          </a:prstGeom>
          <a:solidFill>
            <a:srgbClr val="FFE67D"/>
          </a:solidFill>
          <a:ln>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 name="矩形 5">
            <a:extLst>
              <a:ext uri="{FF2B5EF4-FFF2-40B4-BE49-F238E27FC236}">
                <a16:creationId xmlns:a16="http://schemas.microsoft.com/office/drawing/2014/main" id="{2FE97122-9982-5A02-52ED-D1882BF25A07}"/>
              </a:ext>
            </a:extLst>
          </p:cNvPr>
          <p:cNvSpPr/>
          <p:nvPr/>
        </p:nvSpPr>
        <p:spPr>
          <a:xfrm>
            <a:off x="4556615" y="4379068"/>
            <a:ext cx="216024" cy="216000"/>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矩形 6">
            <a:extLst>
              <a:ext uri="{FF2B5EF4-FFF2-40B4-BE49-F238E27FC236}">
                <a16:creationId xmlns:a16="http://schemas.microsoft.com/office/drawing/2014/main" id="{1E933725-DF12-8254-7084-5E90250015C9}"/>
              </a:ext>
            </a:extLst>
          </p:cNvPr>
          <p:cNvSpPr/>
          <p:nvPr/>
        </p:nvSpPr>
        <p:spPr>
          <a:xfrm>
            <a:off x="3980551" y="3254746"/>
            <a:ext cx="216024" cy="216000"/>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1" name="图片 10">
            <a:extLst>
              <a:ext uri="{FF2B5EF4-FFF2-40B4-BE49-F238E27FC236}">
                <a16:creationId xmlns:a16="http://schemas.microsoft.com/office/drawing/2014/main" id="{40E25887-3EEA-7313-683E-B10075B0739C}"/>
              </a:ext>
            </a:extLst>
          </p:cNvPr>
          <p:cNvPicPr>
            <a:picLocks noChangeAspect="1"/>
          </p:cNvPicPr>
          <p:nvPr/>
        </p:nvPicPr>
        <p:blipFill>
          <a:blip r:embed="rId4"/>
          <a:stretch>
            <a:fillRect/>
          </a:stretch>
        </p:blipFill>
        <p:spPr>
          <a:xfrm>
            <a:off x="2722470" y="4323706"/>
            <a:ext cx="321977" cy="328374"/>
          </a:xfrm>
          <a:prstGeom prst="rect">
            <a:avLst/>
          </a:prstGeom>
        </p:spPr>
      </p:pic>
      <p:pic>
        <p:nvPicPr>
          <p:cNvPr id="17" name="图形 16">
            <a:extLst>
              <a:ext uri="{FF2B5EF4-FFF2-40B4-BE49-F238E27FC236}">
                <a16:creationId xmlns:a16="http://schemas.microsoft.com/office/drawing/2014/main" id="{E8327B20-797B-C40C-87F7-A7974E5B2C5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35471" y="2998613"/>
            <a:ext cx="863176" cy="253875"/>
          </a:xfrm>
          <a:prstGeom prst="rect">
            <a:avLst/>
          </a:prstGeom>
        </p:spPr>
      </p:pic>
      <p:pic>
        <p:nvPicPr>
          <p:cNvPr id="19" name="图形 18">
            <a:extLst>
              <a:ext uri="{FF2B5EF4-FFF2-40B4-BE49-F238E27FC236}">
                <a16:creationId xmlns:a16="http://schemas.microsoft.com/office/drawing/2014/main" id="{929352EC-A0D5-E5AF-F93D-097ACF3E1C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21688" y="4143554"/>
            <a:ext cx="646486" cy="131936"/>
          </a:xfrm>
          <a:prstGeom prst="rect">
            <a:avLst/>
          </a:prstGeom>
        </p:spPr>
      </p:pic>
      <p:sp>
        <p:nvSpPr>
          <p:cNvPr id="36" name="任意多边形: 形状 35">
            <a:extLst>
              <a:ext uri="{FF2B5EF4-FFF2-40B4-BE49-F238E27FC236}">
                <a16:creationId xmlns:a16="http://schemas.microsoft.com/office/drawing/2014/main" id="{419B5CC5-5C19-BACE-102A-BB306364CB96}"/>
              </a:ext>
            </a:extLst>
          </p:cNvPr>
          <p:cNvSpPr/>
          <p:nvPr/>
        </p:nvSpPr>
        <p:spPr>
          <a:xfrm>
            <a:off x="3980551" y="2460254"/>
            <a:ext cx="811417" cy="486146"/>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40" name="任意多边形: 形状 39">
            <a:extLst>
              <a:ext uri="{FF2B5EF4-FFF2-40B4-BE49-F238E27FC236}">
                <a16:creationId xmlns:a16="http://schemas.microsoft.com/office/drawing/2014/main" id="{4DC5EEBA-F070-13A9-E003-4EF6D96E961B}"/>
              </a:ext>
            </a:extLst>
          </p:cNvPr>
          <p:cNvSpPr/>
          <p:nvPr/>
        </p:nvSpPr>
        <p:spPr>
          <a:xfrm>
            <a:off x="3279800" y="3416832"/>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41" name="任意多边形: 形状 40">
            <a:extLst>
              <a:ext uri="{FF2B5EF4-FFF2-40B4-BE49-F238E27FC236}">
                <a16:creationId xmlns:a16="http://schemas.microsoft.com/office/drawing/2014/main" id="{C5DFF982-7250-B076-B2D9-C36FA84A97BA}"/>
              </a:ext>
            </a:extLst>
          </p:cNvPr>
          <p:cNvSpPr/>
          <p:nvPr/>
        </p:nvSpPr>
        <p:spPr>
          <a:xfrm flipH="1">
            <a:off x="4230520" y="3447181"/>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43" name="文本框 42">
            <a:extLst>
              <a:ext uri="{FF2B5EF4-FFF2-40B4-BE49-F238E27FC236}">
                <a16:creationId xmlns:a16="http://schemas.microsoft.com/office/drawing/2014/main" id="{F4AD375A-CCBA-B9A2-A4D3-CDABC80E52BB}"/>
              </a:ext>
            </a:extLst>
          </p:cNvPr>
          <p:cNvSpPr txBox="1"/>
          <p:nvPr/>
        </p:nvSpPr>
        <p:spPr>
          <a:xfrm>
            <a:off x="3012891" y="3460290"/>
            <a:ext cx="351378" cy="369332"/>
          </a:xfrm>
          <a:prstGeom prst="rect">
            <a:avLst/>
          </a:prstGeom>
          <a:noFill/>
        </p:spPr>
        <p:txBody>
          <a:bodyPr wrap="none" rtlCol="0">
            <a:spAutoFit/>
          </a:bodyPr>
          <a:lstStyle/>
          <a:p>
            <a:r>
              <a:rPr lang="en-US" b="1" i="1" dirty="0">
                <a:solidFill>
                  <a:srgbClr val="4F121A"/>
                </a:solidFill>
              </a:rPr>
              <a:t>R</a:t>
            </a:r>
          </a:p>
        </p:txBody>
      </p:sp>
      <p:sp>
        <p:nvSpPr>
          <p:cNvPr id="44" name="文本框 43">
            <a:extLst>
              <a:ext uri="{FF2B5EF4-FFF2-40B4-BE49-F238E27FC236}">
                <a16:creationId xmlns:a16="http://schemas.microsoft.com/office/drawing/2014/main" id="{A3C4DE7B-3684-4BDD-8178-EF5C993B3742}"/>
              </a:ext>
            </a:extLst>
          </p:cNvPr>
          <p:cNvSpPr txBox="1"/>
          <p:nvPr/>
        </p:nvSpPr>
        <p:spPr>
          <a:xfrm>
            <a:off x="4521688" y="3430956"/>
            <a:ext cx="351378" cy="369332"/>
          </a:xfrm>
          <a:prstGeom prst="rect">
            <a:avLst/>
          </a:prstGeom>
          <a:noFill/>
        </p:spPr>
        <p:txBody>
          <a:bodyPr wrap="none" rtlCol="0">
            <a:spAutoFit/>
          </a:bodyPr>
          <a:lstStyle/>
          <a:p>
            <a:r>
              <a:rPr lang="en-US" b="1" i="1" dirty="0">
                <a:solidFill>
                  <a:srgbClr val="4F121A"/>
                </a:solidFill>
              </a:rPr>
              <a:t>R</a:t>
            </a:r>
          </a:p>
        </p:txBody>
      </p:sp>
      <p:sp>
        <p:nvSpPr>
          <p:cNvPr id="12" name="文本框 11">
            <a:extLst>
              <a:ext uri="{FF2B5EF4-FFF2-40B4-BE49-F238E27FC236}">
                <a16:creationId xmlns:a16="http://schemas.microsoft.com/office/drawing/2014/main" id="{F239321D-4875-A7C3-1323-86F55627F201}"/>
              </a:ext>
            </a:extLst>
          </p:cNvPr>
          <p:cNvSpPr txBox="1"/>
          <p:nvPr/>
        </p:nvSpPr>
        <p:spPr>
          <a:xfrm>
            <a:off x="3875707" y="2357675"/>
            <a:ext cx="351378" cy="369332"/>
          </a:xfrm>
          <a:prstGeom prst="rect">
            <a:avLst/>
          </a:prstGeom>
          <a:noFill/>
        </p:spPr>
        <p:txBody>
          <a:bodyPr wrap="none" rtlCol="0">
            <a:spAutoFit/>
          </a:bodyPr>
          <a:lstStyle/>
          <a:p>
            <a:pPr algn="r"/>
            <a:r>
              <a:rPr lang="en-US" b="1" i="1" dirty="0">
                <a:solidFill>
                  <a:srgbClr val="4F121A"/>
                </a:solidFill>
              </a:rPr>
              <a:t>R</a:t>
            </a:r>
          </a:p>
        </p:txBody>
      </p:sp>
      <p:sp>
        <p:nvSpPr>
          <p:cNvPr id="13" name="内容占位符 2">
            <a:extLst>
              <a:ext uri="{FF2B5EF4-FFF2-40B4-BE49-F238E27FC236}">
                <a16:creationId xmlns:a16="http://schemas.microsoft.com/office/drawing/2014/main" id="{4D9D53AE-1DCC-A978-A011-6D94F829B445}"/>
              </a:ext>
            </a:extLst>
          </p:cNvPr>
          <p:cNvSpPr txBox="1">
            <a:spLocks/>
          </p:cNvSpPr>
          <p:nvPr/>
        </p:nvSpPr>
        <p:spPr>
          <a:xfrm>
            <a:off x="1767632" y="2358884"/>
            <a:ext cx="2448274" cy="39926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buFont typeface="Arial" pitchFamily="34" charset="0"/>
              <a:buNone/>
            </a:pPr>
            <a:r>
              <a:rPr kumimoji="1" lang="en-US" altLang="zh-CN" sz="1800" b="0" i="1" dirty="0">
                <a:solidFill>
                  <a:srgbClr val="4F121A"/>
                </a:solidFill>
                <a:latin typeface="+mn-lt"/>
              </a:rPr>
              <a:t>Relative Information</a:t>
            </a:r>
          </a:p>
          <a:p>
            <a:pPr marL="0" indent="0">
              <a:lnSpc>
                <a:spcPct val="100000"/>
              </a:lnSpc>
              <a:spcBef>
                <a:spcPts val="0"/>
              </a:spcBef>
              <a:buFont typeface="Arial" pitchFamily="34" charset="0"/>
              <a:buNone/>
            </a:pPr>
            <a:endParaRPr kumimoji="1" lang="en-US" altLang="zh-CN" sz="1800" b="0" i="1" dirty="0">
              <a:solidFill>
                <a:srgbClr val="4F121A"/>
              </a:solidFill>
              <a:latin typeface="+mn-lt"/>
            </a:endParaRPr>
          </a:p>
        </p:txBody>
      </p:sp>
    </p:spTree>
    <p:extLst>
      <p:ext uri="{BB962C8B-B14F-4D97-AF65-F5344CB8AC3E}">
        <p14:creationId xmlns:p14="http://schemas.microsoft.com/office/powerpoint/2010/main" val="36615872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02812-4C50-C660-92B9-83B191ABD99F}"/>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FAAB69B4-F002-3790-DF9C-41A476C13235}"/>
              </a:ext>
            </a:extLst>
          </p:cNvPr>
          <p:cNvSpPr>
            <a:spLocks noGrp="1"/>
          </p:cNvSpPr>
          <p:nvPr>
            <p:ph type="title"/>
          </p:nvPr>
        </p:nvSpPr>
        <p:spPr/>
        <p:txBody>
          <a:bodyPr>
            <a:normAutofit/>
          </a:bodyPr>
          <a:lstStyle/>
          <a:p>
            <a:r>
              <a:rPr lang="en-US" altLang="zh-CN" sz="2800" dirty="0">
                <a:latin typeface="+mj-lt"/>
                <a:sym typeface="+mn-lt"/>
              </a:rPr>
              <a:t>Background:</a:t>
            </a:r>
            <a:r>
              <a:rPr lang="zh-CN" altLang="en-US" sz="2800" dirty="0">
                <a:latin typeface="+mj-lt"/>
                <a:sym typeface="+mn-lt"/>
              </a:rPr>
              <a:t> </a:t>
            </a:r>
            <a:r>
              <a:rPr lang="en-US" altLang="zh-CN" sz="2800" dirty="0">
                <a:latin typeface="+mj-lt"/>
                <a:sym typeface="+mn-lt"/>
              </a:rPr>
              <a:t>Drawing Order</a:t>
            </a:r>
          </a:p>
        </p:txBody>
      </p:sp>
      <p:sp>
        <p:nvSpPr>
          <p:cNvPr id="37" name="灯片编号占位符 36">
            <a:extLst>
              <a:ext uri="{FF2B5EF4-FFF2-40B4-BE49-F238E27FC236}">
                <a16:creationId xmlns:a16="http://schemas.microsoft.com/office/drawing/2014/main" id="{DDD5CCE9-F6E8-6381-812A-A8E192D7FAA0}"/>
              </a:ext>
            </a:extLst>
          </p:cNvPr>
          <p:cNvSpPr>
            <a:spLocks noGrp="1"/>
          </p:cNvSpPr>
          <p:nvPr>
            <p:ph type="sldNum" sz="quarter" idx="12"/>
          </p:nvPr>
        </p:nvSpPr>
        <p:spPr/>
        <p:txBody>
          <a:bodyPr/>
          <a:lstStyle/>
          <a:p>
            <a:fld id="{ADE361C3-C043-4A6E-BDCE-8DA1E7D90A3B}" type="slidenum">
              <a:rPr lang="zh-CN" altLang="en-US" smtClean="0">
                <a:latin typeface="+mn-lt"/>
                <a:sym typeface="+mn-lt"/>
              </a:rPr>
              <a:t>14</a:t>
            </a:fld>
            <a:endParaRPr lang="zh-CN" altLang="en-US" dirty="0">
              <a:latin typeface="+mn-lt"/>
              <a:sym typeface="+mn-lt"/>
            </a:endParaRPr>
          </a:p>
        </p:txBody>
      </p:sp>
      <p:sp>
        <p:nvSpPr>
          <p:cNvPr id="8" name="内容占位符 2">
            <a:extLst>
              <a:ext uri="{FF2B5EF4-FFF2-40B4-BE49-F238E27FC236}">
                <a16:creationId xmlns:a16="http://schemas.microsoft.com/office/drawing/2014/main" id="{3FE13885-558B-F674-2A30-1F5FEF14777F}"/>
              </a:ext>
            </a:extLst>
          </p:cNvPr>
          <p:cNvSpPr>
            <a:spLocks noGrp="1"/>
          </p:cNvSpPr>
          <p:nvPr>
            <p:ph idx="1"/>
          </p:nvPr>
        </p:nvSpPr>
        <p:spPr>
          <a:xfrm>
            <a:off x="543495" y="1119931"/>
            <a:ext cx="9144000" cy="1268227"/>
          </a:xfrm>
        </p:spPr>
        <p:txBody>
          <a:bodyPr>
            <a:noAutofit/>
          </a:bodyPr>
          <a:lstStyle/>
          <a:p>
            <a:pPr marL="0" indent="0">
              <a:lnSpc>
                <a:spcPct val="110000"/>
              </a:lnSpc>
              <a:spcBef>
                <a:spcPts val="600"/>
              </a:spcBef>
              <a:buNone/>
            </a:pPr>
            <a:r>
              <a:rPr kumimoji="1" lang="en-US" altLang="zh-CN" sz="1800" b="0" dirty="0">
                <a:latin typeface="+mn-lt"/>
              </a:rPr>
              <a:t>Each render node has its children sorted based on the </a:t>
            </a:r>
            <a:r>
              <a:rPr kumimoji="1" lang="en-US" altLang="zh-CN" sz="1800" dirty="0">
                <a:latin typeface="+mn-lt"/>
              </a:rPr>
              <a:t>drawing order</a:t>
            </a:r>
            <a:r>
              <a:rPr kumimoji="1" lang="en-US" altLang="zh-CN" sz="1800" b="0" dirty="0">
                <a:latin typeface="+mn-lt"/>
              </a:rPr>
              <a:t>, from back to front. Note that node drawing is not always commutative due to possible overlapping.</a:t>
            </a:r>
          </a:p>
        </p:txBody>
      </p:sp>
      <p:pic>
        <p:nvPicPr>
          <p:cNvPr id="4" name="图片 3">
            <a:extLst>
              <a:ext uri="{FF2B5EF4-FFF2-40B4-BE49-F238E27FC236}">
                <a16:creationId xmlns:a16="http://schemas.microsoft.com/office/drawing/2014/main" id="{33AB3C16-9C24-C638-8174-D872B7237F1A}"/>
              </a:ext>
            </a:extLst>
          </p:cNvPr>
          <p:cNvPicPr>
            <a:picLocks noChangeAspect="1"/>
          </p:cNvPicPr>
          <p:nvPr/>
        </p:nvPicPr>
        <p:blipFill>
          <a:blip r:embed="rId3"/>
          <a:stretch>
            <a:fillRect/>
          </a:stretch>
        </p:blipFill>
        <p:spPr>
          <a:xfrm>
            <a:off x="1225513" y="2020374"/>
            <a:ext cx="4500630" cy="2630056"/>
          </a:xfrm>
          <a:prstGeom prst="rect">
            <a:avLst/>
          </a:prstGeom>
        </p:spPr>
      </p:pic>
      <p:sp>
        <p:nvSpPr>
          <p:cNvPr id="3" name="矩形 2">
            <a:extLst>
              <a:ext uri="{FF2B5EF4-FFF2-40B4-BE49-F238E27FC236}">
                <a16:creationId xmlns:a16="http://schemas.microsoft.com/office/drawing/2014/main" id="{E1308D78-D164-A677-F68C-1462B89C9B81}"/>
              </a:ext>
            </a:extLst>
          </p:cNvPr>
          <p:cNvSpPr/>
          <p:nvPr/>
        </p:nvSpPr>
        <p:spPr>
          <a:xfrm>
            <a:off x="1873585" y="4379068"/>
            <a:ext cx="216024" cy="216000"/>
          </a:xfrm>
          <a:prstGeom prst="rect">
            <a:avLst/>
          </a:prstGeom>
          <a:solidFill>
            <a:srgbClr val="E2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矩形 4">
            <a:extLst>
              <a:ext uri="{FF2B5EF4-FFF2-40B4-BE49-F238E27FC236}">
                <a16:creationId xmlns:a16="http://schemas.microsoft.com/office/drawing/2014/main" id="{FEE53B79-8605-81EB-76B5-5F9E3EDA0FB7}"/>
              </a:ext>
            </a:extLst>
          </p:cNvPr>
          <p:cNvSpPr/>
          <p:nvPr/>
        </p:nvSpPr>
        <p:spPr>
          <a:xfrm>
            <a:off x="1945593" y="4323706"/>
            <a:ext cx="216024" cy="216000"/>
          </a:xfrm>
          <a:prstGeom prst="rect">
            <a:avLst/>
          </a:prstGeom>
          <a:solidFill>
            <a:srgbClr val="FFE67D"/>
          </a:solidFill>
          <a:ln>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 name="矩形 5">
            <a:extLst>
              <a:ext uri="{FF2B5EF4-FFF2-40B4-BE49-F238E27FC236}">
                <a16:creationId xmlns:a16="http://schemas.microsoft.com/office/drawing/2014/main" id="{124BFAD7-6249-B686-D7DD-B2F23C26E4B1}"/>
              </a:ext>
            </a:extLst>
          </p:cNvPr>
          <p:cNvSpPr/>
          <p:nvPr/>
        </p:nvSpPr>
        <p:spPr>
          <a:xfrm>
            <a:off x="3025713" y="4379068"/>
            <a:ext cx="216024" cy="216000"/>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矩形 6">
            <a:extLst>
              <a:ext uri="{FF2B5EF4-FFF2-40B4-BE49-F238E27FC236}">
                <a16:creationId xmlns:a16="http://schemas.microsoft.com/office/drawing/2014/main" id="{D9A35510-DCAD-1744-FEA4-62232315E9BE}"/>
              </a:ext>
            </a:extLst>
          </p:cNvPr>
          <p:cNvSpPr/>
          <p:nvPr/>
        </p:nvSpPr>
        <p:spPr>
          <a:xfrm>
            <a:off x="2449649" y="3254746"/>
            <a:ext cx="216024" cy="216000"/>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1" name="图片 10">
            <a:extLst>
              <a:ext uri="{FF2B5EF4-FFF2-40B4-BE49-F238E27FC236}">
                <a16:creationId xmlns:a16="http://schemas.microsoft.com/office/drawing/2014/main" id="{B1BDD387-43AB-5404-3DE3-A039597FB957}"/>
              </a:ext>
            </a:extLst>
          </p:cNvPr>
          <p:cNvPicPr>
            <a:picLocks noChangeAspect="1"/>
          </p:cNvPicPr>
          <p:nvPr/>
        </p:nvPicPr>
        <p:blipFill>
          <a:blip r:embed="rId4"/>
          <a:stretch>
            <a:fillRect/>
          </a:stretch>
        </p:blipFill>
        <p:spPr>
          <a:xfrm>
            <a:off x="1191568" y="4323706"/>
            <a:ext cx="321977" cy="328374"/>
          </a:xfrm>
          <a:prstGeom prst="rect">
            <a:avLst/>
          </a:prstGeom>
        </p:spPr>
      </p:pic>
      <p:pic>
        <p:nvPicPr>
          <p:cNvPr id="17" name="图形 16">
            <a:extLst>
              <a:ext uri="{FF2B5EF4-FFF2-40B4-BE49-F238E27FC236}">
                <a16:creationId xmlns:a16="http://schemas.microsoft.com/office/drawing/2014/main" id="{08DF516C-3AA6-85AE-599C-8C7F1E57A72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04569" y="2998613"/>
            <a:ext cx="863176" cy="253875"/>
          </a:xfrm>
          <a:prstGeom prst="rect">
            <a:avLst/>
          </a:prstGeom>
        </p:spPr>
      </p:pic>
      <p:pic>
        <p:nvPicPr>
          <p:cNvPr id="19" name="图形 18">
            <a:extLst>
              <a:ext uri="{FF2B5EF4-FFF2-40B4-BE49-F238E27FC236}">
                <a16:creationId xmlns:a16="http://schemas.microsoft.com/office/drawing/2014/main" id="{4C70979C-D667-CB6C-C40A-87BDF14CE24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90786" y="4143554"/>
            <a:ext cx="646486" cy="131936"/>
          </a:xfrm>
          <a:prstGeom prst="rect">
            <a:avLst/>
          </a:prstGeom>
        </p:spPr>
      </p:pic>
      <p:sp>
        <p:nvSpPr>
          <p:cNvPr id="36" name="任意多边形: 形状 35">
            <a:extLst>
              <a:ext uri="{FF2B5EF4-FFF2-40B4-BE49-F238E27FC236}">
                <a16:creationId xmlns:a16="http://schemas.microsoft.com/office/drawing/2014/main" id="{5F230451-5788-E4AC-789D-14290DC799F6}"/>
              </a:ext>
            </a:extLst>
          </p:cNvPr>
          <p:cNvSpPr/>
          <p:nvPr/>
        </p:nvSpPr>
        <p:spPr>
          <a:xfrm>
            <a:off x="2449649" y="2460254"/>
            <a:ext cx="811417" cy="486146"/>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40" name="任意多边形: 形状 39">
            <a:extLst>
              <a:ext uri="{FF2B5EF4-FFF2-40B4-BE49-F238E27FC236}">
                <a16:creationId xmlns:a16="http://schemas.microsoft.com/office/drawing/2014/main" id="{7DA5D58D-8352-8BC4-F4F4-27B8A30D7893}"/>
              </a:ext>
            </a:extLst>
          </p:cNvPr>
          <p:cNvSpPr/>
          <p:nvPr/>
        </p:nvSpPr>
        <p:spPr>
          <a:xfrm>
            <a:off x="1748898" y="3416832"/>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41" name="任意多边形: 形状 40">
            <a:extLst>
              <a:ext uri="{FF2B5EF4-FFF2-40B4-BE49-F238E27FC236}">
                <a16:creationId xmlns:a16="http://schemas.microsoft.com/office/drawing/2014/main" id="{7AB10926-61AE-A195-A189-774BC6681B61}"/>
              </a:ext>
            </a:extLst>
          </p:cNvPr>
          <p:cNvSpPr/>
          <p:nvPr/>
        </p:nvSpPr>
        <p:spPr>
          <a:xfrm flipH="1">
            <a:off x="2699618" y="3447181"/>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43" name="文本框 42">
            <a:extLst>
              <a:ext uri="{FF2B5EF4-FFF2-40B4-BE49-F238E27FC236}">
                <a16:creationId xmlns:a16="http://schemas.microsoft.com/office/drawing/2014/main" id="{6CEA68F5-546C-0B47-3D23-B3399677DE33}"/>
              </a:ext>
            </a:extLst>
          </p:cNvPr>
          <p:cNvSpPr txBox="1"/>
          <p:nvPr/>
        </p:nvSpPr>
        <p:spPr>
          <a:xfrm>
            <a:off x="1481989" y="3460290"/>
            <a:ext cx="351378" cy="369332"/>
          </a:xfrm>
          <a:prstGeom prst="rect">
            <a:avLst/>
          </a:prstGeom>
          <a:noFill/>
        </p:spPr>
        <p:txBody>
          <a:bodyPr wrap="none" rtlCol="0">
            <a:spAutoFit/>
          </a:bodyPr>
          <a:lstStyle/>
          <a:p>
            <a:r>
              <a:rPr lang="en-US" b="1" i="1" dirty="0">
                <a:solidFill>
                  <a:srgbClr val="4F121A"/>
                </a:solidFill>
              </a:rPr>
              <a:t>R</a:t>
            </a:r>
          </a:p>
        </p:txBody>
      </p:sp>
      <p:sp>
        <p:nvSpPr>
          <p:cNvPr id="44" name="文本框 43">
            <a:extLst>
              <a:ext uri="{FF2B5EF4-FFF2-40B4-BE49-F238E27FC236}">
                <a16:creationId xmlns:a16="http://schemas.microsoft.com/office/drawing/2014/main" id="{6C6D3B41-D254-3434-3301-0609547F81B5}"/>
              </a:ext>
            </a:extLst>
          </p:cNvPr>
          <p:cNvSpPr txBox="1"/>
          <p:nvPr/>
        </p:nvSpPr>
        <p:spPr>
          <a:xfrm>
            <a:off x="2990786" y="3430956"/>
            <a:ext cx="351378" cy="369332"/>
          </a:xfrm>
          <a:prstGeom prst="rect">
            <a:avLst/>
          </a:prstGeom>
          <a:noFill/>
        </p:spPr>
        <p:txBody>
          <a:bodyPr wrap="none" rtlCol="0">
            <a:spAutoFit/>
          </a:bodyPr>
          <a:lstStyle/>
          <a:p>
            <a:r>
              <a:rPr lang="en-US" b="1" i="1" dirty="0">
                <a:solidFill>
                  <a:srgbClr val="4F121A"/>
                </a:solidFill>
              </a:rPr>
              <a:t>R</a:t>
            </a:r>
          </a:p>
        </p:txBody>
      </p:sp>
      <p:sp>
        <p:nvSpPr>
          <p:cNvPr id="45" name="文本框 44">
            <a:extLst>
              <a:ext uri="{FF2B5EF4-FFF2-40B4-BE49-F238E27FC236}">
                <a16:creationId xmlns:a16="http://schemas.microsoft.com/office/drawing/2014/main" id="{9DC69B1F-EE2D-8D1D-180B-7A157796DEF9}"/>
              </a:ext>
            </a:extLst>
          </p:cNvPr>
          <p:cNvSpPr txBox="1"/>
          <p:nvPr/>
        </p:nvSpPr>
        <p:spPr>
          <a:xfrm>
            <a:off x="2361610" y="2357675"/>
            <a:ext cx="351378" cy="369332"/>
          </a:xfrm>
          <a:prstGeom prst="rect">
            <a:avLst/>
          </a:prstGeom>
          <a:noFill/>
        </p:spPr>
        <p:txBody>
          <a:bodyPr wrap="none" rtlCol="0">
            <a:spAutoFit/>
          </a:bodyPr>
          <a:lstStyle/>
          <a:p>
            <a:pPr algn="r"/>
            <a:r>
              <a:rPr lang="en-US" b="1" i="1" dirty="0">
                <a:solidFill>
                  <a:srgbClr val="4F121A"/>
                </a:solidFill>
              </a:rPr>
              <a:t>R</a:t>
            </a:r>
          </a:p>
        </p:txBody>
      </p:sp>
      <p:pic>
        <p:nvPicPr>
          <p:cNvPr id="47" name="图片 46">
            <a:extLst>
              <a:ext uri="{FF2B5EF4-FFF2-40B4-BE49-F238E27FC236}">
                <a16:creationId xmlns:a16="http://schemas.microsoft.com/office/drawing/2014/main" id="{F7954C5E-CB54-69D0-9EE0-764494E1F5EB}"/>
              </a:ext>
            </a:extLst>
          </p:cNvPr>
          <p:cNvPicPr>
            <a:picLocks noChangeAspect="1"/>
          </p:cNvPicPr>
          <p:nvPr/>
        </p:nvPicPr>
        <p:blipFill>
          <a:blip r:embed="rId9"/>
          <a:stretch>
            <a:fillRect/>
          </a:stretch>
        </p:blipFill>
        <p:spPr>
          <a:xfrm>
            <a:off x="7486354" y="2052588"/>
            <a:ext cx="1752967" cy="874842"/>
          </a:xfrm>
          <a:prstGeom prst="rect">
            <a:avLst/>
          </a:prstGeom>
        </p:spPr>
      </p:pic>
      <p:pic>
        <p:nvPicPr>
          <p:cNvPr id="51" name="图形 50">
            <a:extLst>
              <a:ext uri="{FF2B5EF4-FFF2-40B4-BE49-F238E27FC236}">
                <a16:creationId xmlns:a16="http://schemas.microsoft.com/office/drawing/2014/main" id="{800C1B42-72D8-C295-7AD7-DE9387122F9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724234" y="4316900"/>
            <a:ext cx="295275" cy="295275"/>
          </a:xfrm>
          <a:prstGeom prst="rect">
            <a:avLst/>
          </a:prstGeom>
        </p:spPr>
      </p:pic>
      <p:pic>
        <p:nvPicPr>
          <p:cNvPr id="53" name="图形 52">
            <a:extLst>
              <a:ext uri="{FF2B5EF4-FFF2-40B4-BE49-F238E27FC236}">
                <a16:creationId xmlns:a16="http://schemas.microsoft.com/office/drawing/2014/main" id="{CD290774-12C2-BF9A-09A2-11369B3EA41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871282" y="4342338"/>
            <a:ext cx="295275" cy="285750"/>
          </a:xfrm>
          <a:prstGeom prst="rect">
            <a:avLst/>
          </a:prstGeom>
        </p:spPr>
      </p:pic>
      <p:sp>
        <p:nvSpPr>
          <p:cNvPr id="54" name="矩形 53">
            <a:extLst>
              <a:ext uri="{FF2B5EF4-FFF2-40B4-BE49-F238E27FC236}">
                <a16:creationId xmlns:a16="http://schemas.microsoft.com/office/drawing/2014/main" id="{8537F422-E91A-9ACE-3193-BDF3E995F1BA}"/>
              </a:ext>
            </a:extLst>
          </p:cNvPr>
          <p:cNvSpPr/>
          <p:nvPr/>
        </p:nvSpPr>
        <p:spPr>
          <a:xfrm>
            <a:off x="4156282" y="4377213"/>
            <a:ext cx="216024" cy="216000"/>
          </a:xfrm>
          <a:prstGeom prst="rect">
            <a:avLst/>
          </a:prstGeom>
          <a:solidFill>
            <a:srgbClr val="E3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5" name="矩形 54">
            <a:extLst>
              <a:ext uri="{FF2B5EF4-FFF2-40B4-BE49-F238E27FC236}">
                <a16:creationId xmlns:a16="http://schemas.microsoft.com/office/drawing/2014/main" id="{21C9E333-8EF5-C593-6B92-FBD41E5DE8B9}"/>
              </a:ext>
            </a:extLst>
          </p:cNvPr>
          <p:cNvSpPr/>
          <p:nvPr/>
        </p:nvSpPr>
        <p:spPr>
          <a:xfrm>
            <a:off x="5303330" y="4382501"/>
            <a:ext cx="216024" cy="216000"/>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矩形 55">
            <a:extLst>
              <a:ext uri="{FF2B5EF4-FFF2-40B4-BE49-F238E27FC236}">
                <a16:creationId xmlns:a16="http://schemas.microsoft.com/office/drawing/2014/main" id="{89DC4277-7605-4D15-7F69-14B0CEE3D5CF}"/>
              </a:ext>
            </a:extLst>
          </p:cNvPr>
          <p:cNvSpPr/>
          <p:nvPr/>
        </p:nvSpPr>
        <p:spPr>
          <a:xfrm>
            <a:off x="5367486" y="4323706"/>
            <a:ext cx="216024" cy="216000"/>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图片 56">
            <a:extLst>
              <a:ext uri="{FF2B5EF4-FFF2-40B4-BE49-F238E27FC236}">
                <a16:creationId xmlns:a16="http://schemas.microsoft.com/office/drawing/2014/main" id="{83D16E1E-4B57-09F9-4FC6-AE93309B98C8}"/>
              </a:ext>
            </a:extLst>
          </p:cNvPr>
          <p:cNvPicPr>
            <a:picLocks noChangeAspect="1"/>
          </p:cNvPicPr>
          <p:nvPr/>
        </p:nvPicPr>
        <p:blipFill>
          <a:blip r:embed="rId14"/>
          <a:stretch>
            <a:fillRect/>
          </a:stretch>
        </p:blipFill>
        <p:spPr>
          <a:xfrm>
            <a:off x="6307731" y="3944576"/>
            <a:ext cx="1449057" cy="428497"/>
          </a:xfrm>
          <a:prstGeom prst="rect">
            <a:avLst/>
          </a:prstGeom>
        </p:spPr>
      </p:pic>
      <p:pic>
        <p:nvPicPr>
          <p:cNvPr id="58" name="图形 57">
            <a:extLst>
              <a:ext uri="{FF2B5EF4-FFF2-40B4-BE49-F238E27FC236}">
                <a16:creationId xmlns:a16="http://schemas.microsoft.com/office/drawing/2014/main" id="{B4D5CB33-453A-9DE6-E4AA-753A29B8591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49732" y="3649301"/>
            <a:ext cx="295275" cy="295275"/>
          </a:xfrm>
          <a:prstGeom prst="rect">
            <a:avLst/>
          </a:prstGeom>
        </p:spPr>
      </p:pic>
      <p:pic>
        <p:nvPicPr>
          <p:cNvPr id="59" name="图形 58">
            <a:extLst>
              <a:ext uri="{FF2B5EF4-FFF2-40B4-BE49-F238E27FC236}">
                <a16:creationId xmlns:a16="http://schemas.microsoft.com/office/drawing/2014/main" id="{E23EAC47-5189-8896-B6F8-539CCD91F7C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66666" y="4342338"/>
            <a:ext cx="295275" cy="285750"/>
          </a:xfrm>
          <a:prstGeom prst="rect">
            <a:avLst/>
          </a:prstGeom>
        </p:spPr>
      </p:pic>
      <p:cxnSp>
        <p:nvCxnSpPr>
          <p:cNvPr id="61" name="直接箭头连接符 60">
            <a:extLst>
              <a:ext uri="{FF2B5EF4-FFF2-40B4-BE49-F238E27FC236}">
                <a16:creationId xmlns:a16="http://schemas.microsoft.com/office/drawing/2014/main" id="{83D23501-9697-1C03-CCAE-5018016024F4}"/>
              </a:ext>
            </a:extLst>
          </p:cNvPr>
          <p:cNvCxnSpPr/>
          <p:nvPr/>
        </p:nvCxnSpPr>
        <p:spPr>
          <a:xfrm flipV="1">
            <a:off x="7888312" y="3865612"/>
            <a:ext cx="432048" cy="17436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62" name="直接箭头连接符 61">
            <a:extLst>
              <a:ext uri="{FF2B5EF4-FFF2-40B4-BE49-F238E27FC236}">
                <a16:creationId xmlns:a16="http://schemas.microsoft.com/office/drawing/2014/main" id="{16F0AC71-FE96-570C-A6D7-2DFC5964E3CB}"/>
              </a:ext>
            </a:extLst>
          </p:cNvPr>
          <p:cNvCxnSpPr>
            <a:cxnSpLocks/>
          </p:cNvCxnSpPr>
          <p:nvPr/>
        </p:nvCxnSpPr>
        <p:spPr>
          <a:xfrm>
            <a:off x="7888014" y="4273826"/>
            <a:ext cx="432048" cy="17436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63" name="内容占位符 2">
            <a:extLst>
              <a:ext uri="{FF2B5EF4-FFF2-40B4-BE49-F238E27FC236}">
                <a16:creationId xmlns:a16="http://schemas.microsoft.com/office/drawing/2014/main" id="{4387C1AB-3A1C-DE2E-8283-D6E89FB4406A}"/>
              </a:ext>
            </a:extLst>
          </p:cNvPr>
          <p:cNvSpPr txBox="1">
            <a:spLocks/>
          </p:cNvSpPr>
          <p:nvPr/>
        </p:nvSpPr>
        <p:spPr>
          <a:xfrm>
            <a:off x="6484363" y="4576774"/>
            <a:ext cx="2160240" cy="719804"/>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b="0" dirty="0">
                <a:solidFill>
                  <a:schemeClr val="tx1"/>
                </a:solidFill>
                <a:latin typeface="+mn-lt"/>
              </a:rPr>
              <a:t>Overlapping Relations</a:t>
            </a:r>
          </a:p>
        </p:txBody>
      </p:sp>
      <p:sp>
        <p:nvSpPr>
          <p:cNvPr id="64" name="内容占位符 2">
            <a:extLst>
              <a:ext uri="{FF2B5EF4-FFF2-40B4-BE49-F238E27FC236}">
                <a16:creationId xmlns:a16="http://schemas.microsoft.com/office/drawing/2014/main" id="{478D7D2D-1858-C3A1-7812-01B60834A2DB}"/>
              </a:ext>
            </a:extLst>
          </p:cNvPr>
          <p:cNvSpPr txBox="1">
            <a:spLocks/>
          </p:cNvSpPr>
          <p:nvPr/>
        </p:nvSpPr>
        <p:spPr>
          <a:xfrm>
            <a:off x="5331880" y="2337227"/>
            <a:ext cx="2160240" cy="719804"/>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b="0" dirty="0">
                <a:solidFill>
                  <a:schemeClr val="tx1"/>
                </a:solidFill>
                <a:latin typeface="+mn-lt"/>
              </a:rPr>
              <a:t>Expected Result:</a:t>
            </a:r>
          </a:p>
        </p:txBody>
      </p:sp>
    </p:spTree>
    <p:extLst>
      <p:ext uri="{BB962C8B-B14F-4D97-AF65-F5344CB8AC3E}">
        <p14:creationId xmlns:p14="http://schemas.microsoft.com/office/powerpoint/2010/main" val="42436120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DF3A5-04CE-C691-5FCA-CE3B5E41B887}"/>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B3F15E5D-215D-6293-6998-64512C1FE609}"/>
              </a:ext>
            </a:extLst>
          </p:cNvPr>
          <p:cNvSpPr>
            <a:spLocks noGrp="1"/>
          </p:cNvSpPr>
          <p:nvPr>
            <p:ph type="title"/>
          </p:nvPr>
        </p:nvSpPr>
        <p:spPr/>
        <p:txBody>
          <a:bodyPr>
            <a:normAutofit/>
          </a:bodyPr>
          <a:lstStyle/>
          <a:p>
            <a:r>
              <a:rPr lang="en-US" altLang="zh-CN" sz="2800" dirty="0">
                <a:latin typeface="+mj-lt"/>
                <a:sym typeface="+mn-lt"/>
              </a:rPr>
              <a:t>Background:</a:t>
            </a:r>
            <a:r>
              <a:rPr lang="zh-CN" altLang="en-US" sz="2800" dirty="0">
                <a:latin typeface="+mj-lt"/>
                <a:sym typeface="+mn-lt"/>
              </a:rPr>
              <a:t> </a:t>
            </a:r>
            <a:r>
              <a:rPr lang="en-US" altLang="zh-CN" sz="2800" dirty="0">
                <a:latin typeface="+mj-lt"/>
                <a:sym typeface="+mn-lt"/>
              </a:rPr>
              <a:t>Depth-First Traversal</a:t>
            </a:r>
          </a:p>
        </p:txBody>
      </p:sp>
      <p:sp>
        <p:nvSpPr>
          <p:cNvPr id="37" name="灯片编号占位符 36">
            <a:extLst>
              <a:ext uri="{FF2B5EF4-FFF2-40B4-BE49-F238E27FC236}">
                <a16:creationId xmlns:a16="http://schemas.microsoft.com/office/drawing/2014/main" id="{CB49D243-A337-060D-4088-454C461D50B0}"/>
              </a:ext>
            </a:extLst>
          </p:cNvPr>
          <p:cNvSpPr>
            <a:spLocks noGrp="1"/>
          </p:cNvSpPr>
          <p:nvPr>
            <p:ph type="sldNum" sz="quarter" idx="12"/>
          </p:nvPr>
        </p:nvSpPr>
        <p:spPr/>
        <p:txBody>
          <a:bodyPr/>
          <a:lstStyle/>
          <a:p>
            <a:fld id="{ADE361C3-C043-4A6E-BDCE-8DA1E7D90A3B}" type="slidenum">
              <a:rPr lang="zh-CN" altLang="en-US" smtClean="0">
                <a:latin typeface="+mn-lt"/>
                <a:sym typeface="+mn-lt"/>
              </a:rPr>
              <a:t>15</a:t>
            </a:fld>
            <a:endParaRPr lang="zh-CN" altLang="en-US" dirty="0">
              <a:latin typeface="+mn-lt"/>
              <a:sym typeface="+mn-lt"/>
            </a:endParaRPr>
          </a:p>
        </p:txBody>
      </p:sp>
      <p:sp>
        <p:nvSpPr>
          <p:cNvPr id="8" name="内容占位符 2">
            <a:extLst>
              <a:ext uri="{FF2B5EF4-FFF2-40B4-BE49-F238E27FC236}">
                <a16:creationId xmlns:a16="http://schemas.microsoft.com/office/drawing/2014/main" id="{8CF95871-6D14-FDE3-BF14-0CCA9D454C5B}"/>
              </a:ext>
            </a:extLst>
          </p:cNvPr>
          <p:cNvSpPr>
            <a:spLocks noGrp="1"/>
          </p:cNvSpPr>
          <p:nvPr>
            <p:ph idx="1"/>
          </p:nvPr>
        </p:nvSpPr>
        <p:spPr>
          <a:xfrm>
            <a:off x="543495" y="1119931"/>
            <a:ext cx="9144000" cy="1268227"/>
          </a:xfrm>
        </p:spPr>
        <p:txBody>
          <a:bodyPr>
            <a:noAutofit/>
          </a:bodyPr>
          <a:lstStyle/>
          <a:p>
            <a:pPr marL="0" indent="0">
              <a:lnSpc>
                <a:spcPct val="110000"/>
              </a:lnSpc>
              <a:spcBef>
                <a:spcPts val="600"/>
              </a:spcBef>
              <a:buNone/>
            </a:pPr>
            <a:r>
              <a:rPr kumimoji="1" lang="en-US" altLang="zh-CN" sz="1800" b="0" dirty="0">
                <a:latin typeface="+mn-lt"/>
              </a:rPr>
              <a:t>A </a:t>
            </a:r>
            <a:r>
              <a:rPr kumimoji="1" lang="en-US" altLang="zh-CN" sz="1800" dirty="0">
                <a:latin typeface="+mn-lt"/>
              </a:rPr>
              <a:t>sequential depth-first traversal</a:t>
            </a:r>
            <a:r>
              <a:rPr kumimoji="1" lang="en-US" altLang="zh-CN" sz="1800" b="0" dirty="0">
                <a:latin typeface="+mn-lt"/>
              </a:rPr>
              <a:t> of the tree implicitly enforces the drawing order and invokes the 2D engine to convert a stack of relative information into absolute states.</a:t>
            </a:r>
          </a:p>
        </p:txBody>
      </p:sp>
      <p:pic>
        <p:nvPicPr>
          <p:cNvPr id="4" name="图片 3">
            <a:extLst>
              <a:ext uri="{FF2B5EF4-FFF2-40B4-BE49-F238E27FC236}">
                <a16:creationId xmlns:a16="http://schemas.microsoft.com/office/drawing/2014/main" id="{A907BB66-2089-14FA-9C5B-755F2A6035FE}"/>
              </a:ext>
            </a:extLst>
          </p:cNvPr>
          <p:cNvPicPr>
            <a:picLocks noChangeAspect="1"/>
          </p:cNvPicPr>
          <p:nvPr/>
        </p:nvPicPr>
        <p:blipFill>
          <a:blip r:embed="rId3"/>
          <a:stretch>
            <a:fillRect/>
          </a:stretch>
        </p:blipFill>
        <p:spPr>
          <a:xfrm>
            <a:off x="2739610" y="2020374"/>
            <a:ext cx="4500630" cy="2630056"/>
          </a:xfrm>
          <a:prstGeom prst="rect">
            <a:avLst/>
          </a:prstGeom>
        </p:spPr>
      </p:pic>
      <p:sp>
        <p:nvSpPr>
          <p:cNvPr id="3" name="矩形 2">
            <a:extLst>
              <a:ext uri="{FF2B5EF4-FFF2-40B4-BE49-F238E27FC236}">
                <a16:creationId xmlns:a16="http://schemas.microsoft.com/office/drawing/2014/main" id="{605EA422-F6E2-1621-53FE-0EA9E1A75A7B}"/>
              </a:ext>
            </a:extLst>
          </p:cNvPr>
          <p:cNvSpPr/>
          <p:nvPr/>
        </p:nvSpPr>
        <p:spPr>
          <a:xfrm>
            <a:off x="3387682" y="4379068"/>
            <a:ext cx="216024" cy="216000"/>
          </a:xfrm>
          <a:prstGeom prst="rect">
            <a:avLst/>
          </a:prstGeom>
          <a:solidFill>
            <a:srgbClr val="E2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矩形 4">
            <a:extLst>
              <a:ext uri="{FF2B5EF4-FFF2-40B4-BE49-F238E27FC236}">
                <a16:creationId xmlns:a16="http://schemas.microsoft.com/office/drawing/2014/main" id="{6C2A8167-3395-5918-E451-23C3C180729F}"/>
              </a:ext>
            </a:extLst>
          </p:cNvPr>
          <p:cNvSpPr/>
          <p:nvPr/>
        </p:nvSpPr>
        <p:spPr>
          <a:xfrm>
            <a:off x="3459690" y="4323706"/>
            <a:ext cx="216024" cy="216000"/>
          </a:xfrm>
          <a:prstGeom prst="rect">
            <a:avLst/>
          </a:prstGeom>
          <a:solidFill>
            <a:srgbClr val="FFE67D"/>
          </a:solidFill>
          <a:ln>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 name="矩形 5">
            <a:extLst>
              <a:ext uri="{FF2B5EF4-FFF2-40B4-BE49-F238E27FC236}">
                <a16:creationId xmlns:a16="http://schemas.microsoft.com/office/drawing/2014/main" id="{AC1955AC-98EB-994A-CE62-79163679C85B}"/>
              </a:ext>
            </a:extLst>
          </p:cNvPr>
          <p:cNvSpPr/>
          <p:nvPr/>
        </p:nvSpPr>
        <p:spPr>
          <a:xfrm>
            <a:off x="4539810" y="4379068"/>
            <a:ext cx="216024" cy="216000"/>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矩形 6">
            <a:extLst>
              <a:ext uri="{FF2B5EF4-FFF2-40B4-BE49-F238E27FC236}">
                <a16:creationId xmlns:a16="http://schemas.microsoft.com/office/drawing/2014/main" id="{08297F9E-A557-58F2-6CDC-6CDDBDC77912}"/>
              </a:ext>
            </a:extLst>
          </p:cNvPr>
          <p:cNvSpPr/>
          <p:nvPr/>
        </p:nvSpPr>
        <p:spPr>
          <a:xfrm>
            <a:off x="3963746" y="3254746"/>
            <a:ext cx="216024" cy="216000"/>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6" name="任意多边形: 形状 35">
            <a:extLst>
              <a:ext uri="{FF2B5EF4-FFF2-40B4-BE49-F238E27FC236}">
                <a16:creationId xmlns:a16="http://schemas.microsoft.com/office/drawing/2014/main" id="{356D59C8-37F1-46C0-D707-AB5E712CDEF7}"/>
              </a:ext>
            </a:extLst>
          </p:cNvPr>
          <p:cNvSpPr/>
          <p:nvPr/>
        </p:nvSpPr>
        <p:spPr>
          <a:xfrm>
            <a:off x="3963746" y="2460254"/>
            <a:ext cx="811417" cy="486146"/>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40" name="任意多边形: 形状 39">
            <a:extLst>
              <a:ext uri="{FF2B5EF4-FFF2-40B4-BE49-F238E27FC236}">
                <a16:creationId xmlns:a16="http://schemas.microsoft.com/office/drawing/2014/main" id="{ED9E5F6F-F110-71F0-E0AF-14A9158EF545}"/>
              </a:ext>
            </a:extLst>
          </p:cNvPr>
          <p:cNvSpPr/>
          <p:nvPr/>
        </p:nvSpPr>
        <p:spPr>
          <a:xfrm>
            <a:off x="3262995" y="3416832"/>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41" name="任意多边形: 形状 40">
            <a:extLst>
              <a:ext uri="{FF2B5EF4-FFF2-40B4-BE49-F238E27FC236}">
                <a16:creationId xmlns:a16="http://schemas.microsoft.com/office/drawing/2014/main" id="{78735969-788B-97F2-38D3-848766F4A4CA}"/>
              </a:ext>
            </a:extLst>
          </p:cNvPr>
          <p:cNvSpPr/>
          <p:nvPr/>
        </p:nvSpPr>
        <p:spPr>
          <a:xfrm flipH="1">
            <a:off x="4213715" y="3447181"/>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43" name="文本框 42">
            <a:extLst>
              <a:ext uri="{FF2B5EF4-FFF2-40B4-BE49-F238E27FC236}">
                <a16:creationId xmlns:a16="http://schemas.microsoft.com/office/drawing/2014/main" id="{E531469A-D6D3-92EE-B52E-E18322E980C9}"/>
              </a:ext>
            </a:extLst>
          </p:cNvPr>
          <p:cNvSpPr txBox="1"/>
          <p:nvPr/>
        </p:nvSpPr>
        <p:spPr>
          <a:xfrm>
            <a:off x="2996086" y="3460290"/>
            <a:ext cx="351378" cy="369332"/>
          </a:xfrm>
          <a:prstGeom prst="rect">
            <a:avLst/>
          </a:prstGeom>
          <a:noFill/>
        </p:spPr>
        <p:txBody>
          <a:bodyPr wrap="none" rtlCol="0">
            <a:spAutoFit/>
          </a:bodyPr>
          <a:lstStyle/>
          <a:p>
            <a:r>
              <a:rPr lang="en-US" b="1" i="1" dirty="0">
                <a:solidFill>
                  <a:srgbClr val="4F121A"/>
                </a:solidFill>
              </a:rPr>
              <a:t>R</a:t>
            </a:r>
          </a:p>
        </p:txBody>
      </p:sp>
      <p:sp>
        <p:nvSpPr>
          <p:cNvPr id="44" name="文本框 43">
            <a:extLst>
              <a:ext uri="{FF2B5EF4-FFF2-40B4-BE49-F238E27FC236}">
                <a16:creationId xmlns:a16="http://schemas.microsoft.com/office/drawing/2014/main" id="{5A3EA2BD-F3E8-1097-1D4F-BDB2F1CA0644}"/>
              </a:ext>
            </a:extLst>
          </p:cNvPr>
          <p:cNvSpPr txBox="1"/>
          <p:nvPr/>
        </p:nvSpPr>
        <p:spPr>
          <a:xfrm>
            <a:off x="4504883" y="3430956"/>
            <a:ext cx="351378" cy="369332"/>
          </a:xfrm>
          <a:prstGeom prst="rect">
            <a:avLst/>
          </a:prstGeom>
          <a:noFill/>
        </p:spPr>
        <p:txBody>
          <a:bodyPr wrap="none" rtlCol="0">
            <a:spAutoFit/>
          </a:bodyPr>
          <a:lstStyle/>
          <a:p>
            <a:r>
              <a:rPr lang="en-US" b="1" i="1" dirty="0">
                <a:solidFill>
                  <a:srgbClr val="4F121A"/>
                </a:solidFill>
              </a:rPr>
              <a:t>R</a:t>
            </a:r>
          </a:p>
        </p:txBody>
      </p:sp>
      <p:sp>
        <p:nvSpPr>
          <p:cNvPr id="45" name="文本框 44">
            <a:extLst>
              <a:ext uri="{FF2B5EF4-FFF2-40B4-BE49-F238E27FC236}">
                <a16:creationId xmlns:a16="http://schemas.microsoft.com/office/drawing/2014/main" id="{AE82DB2B-7ECC-8916-A024-6F251CF76647}"/>
              </a:ext>
            </a:extLst>
          </p:cNvPr>
          <p:cNvSpPr txBox="1"/>
          <p:nvPr/>
        </p:nvSpPr>
        <p:spPr>
          <a:xfrm>
            <a:off x="3875707" y="2357675"/>
            <a:ext cx="351378" cy="369332"/>
          </a:xfrm>
          <a:prstGeom prst="rect">
            <a:avLst/>
          </a:prstGeom>
          <a:noFill/>
        </p:spPr>
        <p:txBody>
          <a:bodyPr wrap="none" rtlCol="0">
            <a:spAutoFit/>
          </a:bodyPr>
          <a:lstStyle/>
          <a:p>
            <a:pPr algn="r"/>
            <a:r>
              <a:rPr lang="en-US" b="1" i="1" dirty="0">
                <a:solidFill>
                  <a:srgbClr val="4F121A"/>
                </a:solidFill>
              </a:rPr>
              <a:t>R</a:t>
            </a:r>
          </a:p>
        </p:txBody>
      </p:sp>
      <p:sp>
        <p:nvSpPr>
          <p:cNvPr id="55" name="矩形 54">
            <a:extLst>
              <a:ext uri="{FF2B5EF4-FFF2-40B4-BE49-F238E27FC236}">
                <a16:creationId xmlns:a16="http://schemas.microsoft.com/office/drawing/2014/main" id="{0A136040-7DA9-9C79-7D35-EC174342DBB0}"/>
              </a:ext>
            </a:extLst>
          </p:cNvPr>
          <p:cNvSpPr/>
          <p:nvPr/>
        </p:nvSpPr>
        <p:spPr>
          <a:xfrm>
            <a:off x="6817427" y="4382501"/>
            <a:ext cx="216024" cy="216000"/>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矩形 55">
            <a:extLst>
              <a:ext uri="{FF2B5EF4-FFF2-40B4-BE49-F238E27FC236}">
                <a16:creationId xmlns:a16="http://schemas.microsoft.com/office/drawing/2014/main" id="{8776DF99-3CA1-769C-C08C-003F56703124}"/>
              </a:ext>
            </a:extLst>
          </p:cNvPr>
          <p:cNvSpPr/>
          <p:nvPr/>
        </p:nvSpPr>
        <p:spPr>
          <a:xfrm>
            <a:off x="6881583" y="4323706"/>
            <a:ext cx="216024" cy="216000"/>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文本框 8">
            <a:extLst>
              <a:ext uri="{FF2B5EF4-FFF2-40B4-BE49-F238E27FC236}">
                <a16:creationId xmlns:a16="http://schemas.microsoft.com/office/drawing/2014/main" id="{23B2F5D0-910C-4043-811A-FCFBEB04A58B}"/>
              </a:ext>
            </a:extLst>
          </p:cNvPr>
          <p:cNvSpPr txBox="1"/>
          <p:nvPr/>
        </p:nvSpPr>
        <p:spPr>
          <a:xfrm>
            <a:off x="4844727" y="2170841"/>
            <a:ext cx="312906" cy="369332"/>
          </a:xfrm>
          <a:prstGeom prst="rect">
            <a:avLst/>
          </a:prstGeom>
          <a:noFill/>
        </p:spPr>
        <p:txBody>
          <a:bodyPr wrap="none" rtlCol="0">
            <a:spAutoFit/>
          </a:bodyPr>
          <a:lstStyle/>
          <a:p>
            <a:pPr algn="r"/>
            <a:r>
              <a:rPr lang="en-US" b="1" i="1" dirty="0"/>
              <a:t>1</a:t>
            </a:r>
          </a:p>
        </p:txBody>
      </p:sp>
      <p:sp>
        <p:nvSpPr>
          <p:cNvPr id="10" name="文本框 9">
            <a:extLst>
              <a:ext uri="{FF2B5EF4-FFF2-40B4-BE49-F238E27FC236}">
                <a16:creationId xmlns:a16="http://schemas.microsoft.com/office/drawing/2014/main" id="{33B5A33B-F1A0-C5AA-1014-F8B82CE026A0}"/>
              </a:ext>
            </a:extLst>
          </p:cNvPr>
          <p:cNvSpPr txBox="1"/>
          <p:nvPr/>
        </p:nvSpPr>
        <p:spPr>
          <a:xfrm>
            <a:off x="3719254" y="3037309"/>
            <a:ext cx="312906" cy="369332"/>
          </a:xfrm>
          <a:prstGeom prst="rect">
            <a:avLst/>
          </a:prstGeom>
          <a:noFill/>
        </p:spPr>
        <p:txBody>
          <a:bodyPr wrap="none" rtlCol="0">
            <a:spAutoFit/>
          </a:bodyPr>
          <a:lstStyle/>
          <a:p>
            <a:pPr algn="r"/>
            <a:r>
              <a:rPr lang="en-US" b="1" i="1" dirty="0"/>
              <a:t>2</a:t>
            </a:r>
          </a:p>
        </p:txBody>
      </p:sp>
      <p:sp>
        <p:nvSpPr>
          <p:cNvPr id="12" name="文本框 11">
            <a:extLst>
              <a:ext uri="{FF2B5EF4-FFF2-40B4-BE49-F238E27FC236}">
                <a16:creationId xmlns:a16="http://schemas.microsoft.com/office/drawing/2014/main" id="{9193CD59-574E-646F-A1F6-D2028BAD2532}"/>
              </a:ext>
            </a:extLst>
          </p:cNvPr>
          <p:cNvSpPr txBox="1"/>
          <p:nvPr/>
        </p:nvSpPr>
        <p:spPr>
          <a:xfrm>
            <a:off x="3128062" y="4099857"/>
            <a:ext cx="312906" cy="369332"/>
          </a:xfrm>
          <a:prstGeom prst="rect">
            <a:avLst/>
          </a:prstGeom>
          <a:noFill/>
        </p:spPr>
        <p:txBody>
          <a:bodyPr wrap="none" rtlCol="0">
            <a:spAutoFit/>
          </a:bodyPr>
          <a:lstStyle/>
          <a:p>
            <a:pPr algn="r"/>
            <a:r>
              <a:rPr lang="en-US" b="1" i="1" dirty="0"/>
              <a:t>3</a:t>
            </a:r>
          </a:p>
        </p:txBody>
      </p:sp>
      <p:sp>
        <p:nvSpPr>
          <p:cNvPr id="13" name="文本框 12">
            <a:extLst>
              <a:ext uri="{FF2B5EF4-FFF2-40B4-BE49-F238E27FC236}">
                <a16:creationId xmlns:a16="http://schemas.microsoft.com/office/drawing/2014/main" id="{A4381C8F-4090-0E69-3003-4681FD4A3924}"/>
              </a:ext>
            </a:extLst>
          </p:cNvPr>
          <p:cNvSpPr txBox="1"/>
          <p:nvPr/>
        </p:nvSpPr>
        <p:spPr>
          <a:xfrm>
            <a:off x="4305064" y="4099857"/>
            <a:ext cx="312906" cy="369332"/>
          </a:xfrm>
          <a:prstGeom prst="rect">
            <a:avLst/>
          </a:prstGeom>
          <a:noFill/>
        </p:spPr>
        <p:txBody>
          <a:bodyPr wrap="none" rtlCol="0">
            <a:spAutoFit/>
          </a:bodyPr>
          <a:lstStyle/>
          <a:p>
            <a:pPr algn="r"/>
            <a:r>
              <a:rPr lang="en-US" b="1" i="1" dirty="0"/>
              <a:t>4</a:t>
            </a:r>
          </a:p>
        </p:txBody>
      </p:sp>
      <p:sp>
        <p:nvSpPr>
          <p:cNvPr id="14" name="文本框 13">
            <a:extLst>
              <a:ext uri="{FF2B5EF4-FFF2-40B4-BE49-F238E27FC236}">
                <a16:creationId xmlns:a16="http://schemas.microsoft.com/office/drawing/2014/main" id="{DFC63E89-EE60-81D6-8055-3ABA92FA6EE8}"/>
              </a:ext>
            </a:extLst>
          </p:cNvPr>
          <p:cNvSpPr txBox="1"/>
          <p:nvPr/>
        </p:nvSpPr>
        <p:spPr>
          <a:xfrm>
            <a:off x="5968820" y="3037841"/>
            <a:ext cx="312906" cy="369332"/>
          </a:xfrm>
          <a:prstGeom prst="rect">
            <a:avLst/>
          </a:prstGeom>
          <a:noFill/>
        </p:spPr>
        <p:txBody>
          <a:bodyPr wrap="none" rtlCol="0">
            <a:spAutoFit/>
          </a:bodyPr>
          <a:lstStyle/>
          <a:p>
            <a:pPr algn="r"/>
            <a:r>
              <a:rPr lang="en-US" b="1" i="1" dirty="0"/>
              <a:t>5</a:t>
            </a:r>
          </a:p>
        </p:txBody>
      </p:sp>
      <p:sp>
        <p:nvSpPr>
          <p:cNvPr id="15" name="文本框 14">
            <a:extLst>
              <a:ext uri="{FF2B5EF4-FFF2-40B4-BE49-F238E27FC236}">
                <a16:creationId xmlns:a16="http://schemas.microsoft.com/office/drawing/2014/main" id="{F28333DE-69C8-73E5-FE2B-3FCBEC221012}"/>
              </a:ext>
            </a:extLst>
          </p:cNvPr>
          <p:cNvSpPr txBox="1"/>
          <p:nvPr/>
        </p:nvSpPr>
        <p:spPr>
          <a:xfrm>
            <a:off x="5382547" y="4108320"/>
            <a:ext cx="312906" cy="369332"/>
          </a:xfrm>
          <a:prstGeom prst="rect">
            <a:avLst/>
          </a:prstGeom>
          <a:noFill/>
        </p:spPr>
        <p:txBody>
          <a:bodyPr wrap="none" rtlCol="0">
            <a:spAutoFit/>
          </a:bodyPr>
          <a:lstStyle/>
          <a:p>
            <a:pPr algn="r"/>
            <a:r>
              <a:rPr lang="en-US" b="1" i="1" dirty="0"/>
              <a:t>6</a:t>
            </a:r>
          </a:p>
        </p:txBody>
      </p:sp>
      <p:sp>
        <p:nvSpPr>
          <p:cNvPr id="16" name="文本框 15">
            <a:extLst>
              <a:ext uri="{FF2B5EF4-FFF2-40B4-BE49-F238E27FC236}">
                <a16:creationId xmlns:a16="http://schemas.microsoft.com/office/drawing/2014/main" id="{94E243AF-B5BD-6B56-95F2-6E910CC3CC54}"/>
              </a:ext>
            </a:extLst>
          </p:cNvPr>
          <p:cNvSpPr txBox="1"/>
          <p:nvPr/>
        </p:nvSpPr>
        <p:spPr>
          <a:xfrm>
            <a:off x="6554084" y="4108320"/>
            <a:ext cx="312906" cy="369332"/>
          </a:xfrm>
          <a:prstGeom prst="rect">
            <a:avLst/>
          </a:prstGeom>
          <a:noFill/>
        </p:spPr>
        <p:txBody>
          <a:bodyPr wrap="none" rtlCol="0">
            <a:spAutoFit/>
          </a:bodyPr>
          <a:lstStyle/>
          <a:p>
            <a:pPr algn="r"/>
            <a:r>
              <a:rPr lang="en-US" b="1" i="1" dirty="0"/>
              <a:t>7</a:t>
            </a:r>
          </a:p>
        </p:txBody>
      </p:sp>
      <p:sp>
        <p:nvSpPr>
          <p:cNvPr id="54" name="矩形 53">
            <a:extLst>
              <a:ext uri="{FF2B5EF4-FFF2-40B4-BE49-F238E27FC236}">
                <a16:creationId xmlns:a16="http://schemas.microsoft.com/office/drawing/2014/main" id="{2299112B-BE5A-FFBB-BD3C-45A2B13AB833}"/>
              </a:ext>
            </a:extLst>
          </p:cNvPr>
          <p:cNvSpPr/>
          <p:nvPr/>
        </p:nvSpPr>
        <p:spPr>
          <a:xfrm>
            <a:off x="5670379" y="4377213"/>
            <a:ext cx="216024" cy="216000"/>
          </a:xfrm>
          <a:prstGeom prst="rect">
            <a:avLst/>
          </a:prstGeom>
          <a:solidFill>
            <a:srgbClr val="E3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3201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P spid="14"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4459B-398B-F308-DB08-B46E07C078DD}"/>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33544367-5033-D521-9408-19F657EFF13A}"/>
              </a:ext>
            </a:extLst>
          </p:cNvPr>
          <p:cNvSpPr>
            <a:spLocks noGrp="1"/>
          </p:cNvSpPr>
          <p:nvPr>
            <p:ph type="title"/>
          </p:nvPr>
        </p:nvSpPr>
        <p:spPr/>
        <p:txBody>
          <a:bodyPr>
            <a:normAutofit/>
          </a:bodyPr>
          <a:lstStyle/>
          <a:p>
            <a:r>
              <a:rPr lang="en-US" altLang="zh-CN" sz="2800" dirty="0">
                <a:latin typeface="+mj-lt"/>
                <a:sym typeface="+mn-lt"/>
              </a:rPr>
              <a:t>Background:</a:t>
            </a:r>
            <a:r>
              <a:rPr lang="zh-CN" altLang="en-US" sz="2800" dirty="0">
                <a:latin typeface="+mj-lt"/>
                <a:sym typeface="+mn-lt"/>
              </a:rPr>
              <a:t> </a:t>
            </a:r>
            <a:r>
              <a:rPr lang="en-US" altLang="zh-CN" sz="2800" dirty="0">
                <a:latin typeface="+mj-lt"/>
                <a:sym typeface="+mn-lt"/>
              </a:rPr>
              <a:t>2D Engine</a:t>
            </a:r>
          </a:p>
        </p:txBody>
      </p:sp>
      <p:sp>
        <p:nvSpPr>
          <p:cNvPr id="37" name="灯片编号占位符 36">
            <a:extLst>
              <a:ext uri="{FF2B5EF4-FFF2-40B4-BE49-F238E27FC236}">
                <a16:creationId xmlns:a16="http://schemas.microsoft.com/office/drawing/2014/main" id="{41733F47-55AC-8A6B-D72B-68F169366493}"/>
              </a:ext>
            </a:extLst>
          </p:cNvPr>
          <p:cNvSpPr>
            <a:spLocks noGrp="1"/>
          </p:cNvSpPr>
          <p:nvPr>
            <p:ph type="sldNum" sz="quarter" idx="12"/>
          </p:nvPr>
        </p:nvSpPr>
        <p:spPr/>
        <p:txBody>
          <a:bodyPr/>
          <a:lstStyle/>
          <a:p>
            <a:fld id="{ADE361C3-C043-4A6E-BDCE-8DA1E7D90A3B}" type="slidenum">
              <a:rPr lang="zh-CN" altLang="en-US" smtClean="0">
                <a:latin typeface="+mn-lt"/>
                <a:sym typeface="+mn-lt"/>
              </a:rPr>
              <a:t>16</a:t>
            </a:fld>
            <a:endParaRPr lang="zh-CN" altLang="en-US" dirty="0">
              <a:latin typeface="+mn-lt"/>
              <a:sym typeface="+mn-lt"/>
            </a:endParaRPr>
          </a:p>
        </p:txBody>
      </p:sp>
      <p:sp>
        <p:nvSpPr>
          <p:cNvPr id="8" name="内容占位符 2">
            <a:extLst>
              <a:ext uri="{FF2B5EF4-FFF2-40B4-BE49-F238E27FC236}">
                <a16:creationId xmlns:a16="http://schemas.microsoft.com/office/drawing/2014/main" id="{533E6120-D153-585F-FCFD-0E33F65E184F}"/>
              </a:ext>
            </a:extLst>
          </p:cNvPr>
          <p:cNvSpPr>
            <a:spLocks noGrp="1"/>
          </p:cNvSpPr>
          <p:nvPr>
            <p:ph idx="1"/>
          </p:nvPr>
        </p:nvSpPr>
        <p:spPr>
          <a:xfrm>
            <a:off x="543495" y="1119931"/>
            <a:ext cx="9144000" cy="1268227"/>
          </a:xfrm>
        </p:spPr>
        <p:txBody>
          <a:bodyPr>
            <a:noAutofit/>
          </a:bodyPr>
          <a:lstStyle/>
          <a:p>
            <a:pPr marL="0" indent="0">
              <a:lnSpc>
                <a:spcPct val="110000"/>
              </a:lnSpc>
              <a:spcBef>
                <a:spcPts val="600"/>
              </a:spcBef>
              <a:buNone/>
            </a:pPr>
            <a:r>
              <a:rPr kumimoji="1" lang="en-US" altLang="zh-CN" sz="1800" b="0" dirty="0">
                <a:latin typeface="+mn-lt"/>
              </a:rPr>
              <a:t>The </a:t>
            </a:r>
            <a:r>
              <a:rPr kumimoji="1" lang="en-US" altLang="zh-CN" sz="1800" dirty="0">
                <a:latin typeface="+mn-lt"/>
              </a:rPr>
              <a:t>2D engine </a:t>
            </a:r>
            <a:r>
              <a:rPr kumimoji="1" lang="en-US" altLang="zh-CN" sz="1800" b="0" dirty="0">
                <a:latin typeface="+mn-lt"/>
              </a:rPr>
              <a:t>translates the parameters of the draw commands into GPU objects like meshes, textures, and pipelines, which are later sent to the GPU for rasterization.</a:t>
            </a:r>
          </a:p>
        </p:txBody>
      </p:sp>
      <p:sp>
        <p:nvSpPr>
          <p:cNvPr id="11" name="内容占位符 2">
            <a:extLst>
              <a:ext uri="{FF2B5EF4-FFF2-40B4-BE49-F238E27FC236}">
                <a16:creationId xmlns:a16="http://schemas.microsoft.com/office/drawing/2014/main" id="{6359451A-8542-6ADE-9572-05242E86A936}"/>
              </a:ext>
            </a:extLst>
          </p:cNvPr>
          <p:cNvSpPr txBox="1">
            <a:spLocks/>
          </p:cNvSpPr>
          <p:nvPr/>
        </p:nvSpPr>
        <p:spPr>
          <a:xfrm>
            <a:off x="1025278" y="2128944"/>
            <a:ext cx="2160240" cy="85171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Circle</a:t>
            </a:r>
          </a:p>
          <a:p>
            <a:pPr marL="0" indent="0" algn="ctr">
              <a:lnSpc>
                <a:spcPct val="100000"/>
              </a:lnSpc>
              <a:spcBef>
                <a:spcPts val="0"/>
              </a:spcBef>
              <a:buFont typeface="Arial" pitchFamily="34" charset="0"/>
              <a:buNone/>
            </a:pPr>
            <a:r>
              <a:rPr kumimoji="1" lang="en-US" altLang="zh-CN" sz="2000" dirty="0">
                <a:solidFill>
                  <a:schemeClr val="tx1"/>
                </a:solidFill>
                <a:latin typeface="+mn-lt"/>
              </a:rPr>
              <a:t>Draw </a:t>
            </a:r>
            <a:r>
              <a:rPr kumimoji="1" lang="en-US" altLang="zh-CN" sz="2000" dirty="0" err="1">
                <a:solidFill>
                  <a:schemeClr val="tx1"/>
                </a:solidFill>
                <a:latin typeface="+mn-lt"/>
              </a:rPr>
              <a:t>Cmd</a:t>
            </a:r>
            <a:endParaRPr kumimoji="1" lang="en-US" altLang="zh-CN" sz="2000" dirty="0">
              <a:solidFill>
                <a:schemeClr val="tx1"/>
              </a:solidFill>
              <a:latin typeface="+mn-lt"/>
            </a:endParaRPr>
          </a:p>
        </p:txBody>
      </p:sp>
      <p:sp>
        <p:nvSpPr>
          <p:cNvPr id="17" name="内容占位符 2">
            <a:extLst>
              <a:ext uri="{FF2B5EF4-FFF2-40B4-BE49-F238E27FC236}">
                <a16:creationId xmlns:a16="http://schemas.microsoft.com/office/drawing/2014/main" id="{C5035B60-501B-5730-94BC-A735E727081F}"/>
              </a:ext>
            </a:extLst>
          </p:cNvPr>
          <p:cNvSpPr txBox="1">
            <a:spLocks/>
          </p:cNvSpPr>
          <p:nvPr/>
        </p:nvSpPr>
        <p:spPr>
          <a:xfrm>
            <a:off x="1407592" y="2900988"/>
            <a:ext cx="2160240" cy="1180648"/>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2700"/>
              </a:lnSpc>
              <a:spcBef>
                <a:spcPts val="0"/>
              </a:spcBef>
              <a:buFont typeface="Arial" pitchFamily="34" charset="0"/>
              <a:buNone/>
            </a:pPr>
            <a:r>
              <a:rPr kumimoji="1" lang="en-US" altLang="zh-CN" sz="1800" b="0" dirty="0">
                <a:solidFill>
                  <a:schemeClr val="tx1"/>
                </a:solidFill>
                <a:latin typeface="+mn-lt"/>
              </a:rPr>
              <a:t>radius: </a:t>
            </a:r>
            <a:r>
              <a:rPr kumimoji="1" lang="en-US" altLang="zh-CN" sz="1800" b="0" dirty="0">
                <a:solidFill>
                  <a:schemeClr val="tx1"/>
                </a:solidFill>
                <a:latin typeface="Courier New" panose="02070309020205020404" pitchFamily="49" charset="0"/>
                <a:cs typeface="Courier New" panose="02070309020205020404" pitchFamily="49" charset="0"/>
              </a:rPr>
              <a:t>3.0</a:t>
            </a:r>
          </a:p>
          <a:p>
            <a:pPr marL="0" indent="0">
              <a:lnSpc>
                <a:spcPts val="2700"/>
              </a:lnSpc>
              <a:spcBef>
                <a:spcPts val="0"/>
              </a:spcBef>
              <a:buFont typeface="Arial" pitchFamily="34" charset="0"/>
              <a:buNone/>
            </a:pPr>
            <a:r>
              <a:rPr kumimoji="1" lang="en-US" altLang="zh-CN" sz="1800" b="0" dirty="0">
                <a:solidFill>
                  <a:schemeClr val="tx1"/>
                </a:solidFill>
                <a:latin typeface="+mn-lt"/>
              </a:rPr>
              <a:t>transform: </a:t>
            </a:r>
            <a:r>
              <a:rPr kumimoji="1" lang="en-US" altLang="zh-CN" sz="1800" b="0" dirty="0">
                <a:solidFill>
                  <a:schemeClr val="tx1"/>
                </a:solidFill>
                <a:latin typeface="Courier New" panose="02070309020205020404" pitchFamily="49" charset="0"/>
                <a:cs typeface="Courier New" panose="02070309020205020404" pitchFamily="49" charset="0"/>
              </a:rPr>
              <a:t>[ ]</a:t>
            </a:r>
          </a:p>
          <a:p>
            <a:pPr marL="0" indent="0">
              <a:lnSpc>
                <a:spcPts val="2700"/>
              </a:lnSpc>
              <a:spcBef>
                <a:spcPts val="0"/>
              </a:spcBef>
              <a:buFont typeface="Arial" pitchFamily="34" charset="0"/>
              <a:buNone/>
            </a:pPr>
            <a:r>
              <a:rPr kumimoji="1" lang="en-US" altLang="zh-CN" sz="1800" b="0" dirty="0">
                <a:solidFill>
                  <a:schemeClr val="tx1"/>
                </a:solidFill>
                <a:latin typeface="+mn-lt"/>
              </a:rPr>
              <a:t>style: </a:t>
            </a:r>
            <a:r>
              <a:rPr kumimoji="1" lang="en-US" altLang="zh-CN" sz="1800" b="0" dirty="0">
                <a:solidFill>
                  <a:schemeClr val="tx1"/>
                </a:solidFill>
                <a:latin typeface="Courier New" panose="02070309020205020404" pitchFamily="49" charset="0"/>
                <a:cs typeface="Courier New" panose="02070309020205020404" pitchFamily="49" charset="0"/>
              </a:rPr>
              <a:t>fill</a:t>
            </a:r>
          </a:p>
          <a:p>
            <a:pPr marL="0" indent="0">
              <a:lnSpc>
                <a:spcPts val="2700"/>
              </a:lnSpc>
              <a:spcBef>
                <a:spcPts val="0"/>
              </a:spcBef>
              <a:buFont typeface="Arial" pitchFamily="34" charset="0"/>
              <a:buNone/>
            </a:pPr>
            <a:r>
              <a:rPr kumimoji="1" lang="en-US" altLang="zh-CN" sz="1800" b="0" dirty="0">
                <a:solidFill>
                  <a:schemeClr val="tx1"/>
                </a:solidFill>
                <a:latin typeface="+mn-lt"/>
              </a:rPr>
              <a:t>color: </a:t>
            </a:r>
            <a:r>
              <a:rPr kumimoji="1" lang="en-US" altLang="zh-CN" sz="1800" b="0" dirty="0">
                <a:solidFill>
                  <a:schemeClr val="tx1"/>
                </a:solidFill>
                <a:latin typeface="Courier New" panose="02070309020205020404" pitchFamily="49" charset="0"/>
                <a:cs typeface="Courier New" panose="02070309020205020404" pitchFamily="49" charset="0"/>
              </a:rPr>
              <a:t>red</a:t>
            </a:r>
          </a:p>
          <a:p>
            <a:pPr marL="0" indent="0">
              <a:lnSpc>
                <a:spcPts val="2700"/>
              </a:lnSpc>
              <a:spcBef>
                <a:spcPts val="0"/>
              </a:spcBef>
              <a:buFont typeface="Arial" pitchFamily="34" charset="0"/>
              <a:buNone/>
            </a:pPr>
            <a:endParaRPr kumimoji="1" lang="en-US" altLang="zh-CN" sz="1800" b="0" dirty="0">
              <a:solidFill>
                <a:schemeClr val="tx1"/>
              </a:solidFill>
              <a:latin typeface="+mn-lt"/>
            </a:endParaRPr>
          </a:p>
          <a:p>
            <a:pPr marL="0" indent="0">
              <a:lnSpc>
                <a:spcPts val="2700"/>
              </a:lnSpc>
              <a:spcBef>
                <a:spcPts val="0"/>
              </a:spcBef>
              <a:buFont typeface="Arial" pitchFamily="34" charset="0"/>
              <a:buNone/>
            </a:pPr>
            <a:endParaRPr kumimoji="1" lang="en-US" altLang="zh-CN" sz="1800" b="0" dirty="0">
              <a:solidFill>
                <a:schemeClr val="tx1"/>
              </a:solidFill>
              <a:latin typeface="+mn-lt"/>
            </a:endParaRPr>
          </a:p>
        </p:txBody>
      </p:sp>
      <p:pic>
        <p:nvPicPr>
          <p:cNvPr id="21" name="图片 20">
            <a:extLst>
              <a:ext uri="{FF2B5EF4-FFF2-40B4-BE49-F238E27FC236}">
                <a16:creationId xmlns:a16="http://schemas.microsoft.com/office/drawing/2014/main" id="{430CE31C-0E6B-9928-BBA4-F513DDD03DFC}"/>
              </a:ext>
            </a:extLst>
          </p:cNvPr>
          <p:cNvPicPr>
            <a:picLocks noChangeAspect="1"/>
          </p:cNvPicPr>
          <p:nvPr/>
        </p:nvPicPr>
        <p:blipFill>
          <a:blip r:embed="rId3"/>
          <a:stretch>
            <a:fillRect/>
          </a:stretch>
        </p:blipFill>
        <p:spPr>
          <a:xfrm>
            <a:off x="5368032" y="4009690"/>
            <a:ext cx="1296144" cy="303527"/>
          </a:xfrm>
          <a:prstGeom prst="rect">
            <a:avLst/>
          </a:prstGeom>
        </p:spPr>
      </p:pic>
      <p:pic>
        <p:nvPicPr>
          <p:cNvPr id="23" name="图片 22">
            <a:extLst>
              <a:ext uri="{FF2B5EF4-FFF2-40B4-BE49-F238E27FC236}">
                <a16:creationId xmlns:a16="http://schemas.microsoft.com/office/drawing/2014/main" id="{B1FF5EDF-0A6E-D5DA-A3AC-1BAAC55770A9}"/>
              </a:ext>
            </a:extLst>
          </p:cNvPr>
          <p:cNvPicPr>
            <a:picLocks noChangeAspect="1"/>
          </p:cNvPicPr>
          <p:nvPr/>
        </p:nvPicPr>
        <p:blipFill>
          <a:blip r:embed="rId4"/>
          <a:stretch>
            <a:fillRect/>
          </a:stretch>
        </p:blipFill>
        <p:spPr>
          <a:xfrm>
            <a:off x="5368032" y="2906981"/>
            <a:ext cx="493311" cy="464919"/>
          </a:xfrm>
          <a:prstGeom prst="rect">
            <a:avLst/>
          </a:prstGeom>
        </p:spPr>
      </p:pic>
      <p:pic>
        <p:nvPicPr>
          <p:cNvPr id="25" name="图片 24">
            <a:extLst>
              <a:ext uri="{FF2B5EF4-FFF2-40B4-BE49-F238E27FC236}">
                <a16:creationId xmlns:a16="http://schemas.microsoft.com/office/drawing/2014/main" id="{F25F2984-0A18-57F9-1A3F-4F2EED144430}"/>
              </a:ext>
            </a:extLst>
          </p:cNvPr>
          <p:cNvPicPr>
            <a:picLocks noChangeAspect="1"/>
          </p:cNvPicPr>
          <p:nvPr/>
        </p:nvPicPr>
        <p:blipFill>
          <a:blip r:embed="rId5"/>
          <a:stretch>
            <a:fillRect/>
          </a:stretch>
        </p:blipFill>
        <p:spPr>
          <a:xfrm>
            <a:off x="5404036" y="3441203"/>
            <a:ext cx="936104" cy="504056"/>
          </a:xfrm>
          <a:prstGeom prst="rect">
            <a:avLst/>
          </a:prstGeom>
        </p:spPr>
      </p:pic>
      <p:sp>
        <p:nvSpPr>
          <p:cNvPr id="27" name="内容占位符 2">
            <a:extLst>
              <a:ext uri="{FF2B5EF4-FFF2-40B4-BE49-F238E27FC236}">
                <a16:creationId xmlns:a16="http://schemas.microsoft.com/office/drawing/2014/main" id="{251543B8-55B1-4FFD-20D9-33CBD106AEB5}"/>
              </a:ext>
            </a:extLst>
          </p:cNvPr>
          <p:cNvSpPr txBox="1">
            <a:spLocks/>
          </p:cNvSpPr>
          <p:nvPr/>
        </p:nvSpPr>
        <p:spPr>
          <a:xfrm>
            <a:off x="4359919" y="2972631"/>
            <a:ext cx="792089" cy="39926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buFont typeface="Arial" pitchFamily="34" charset="0"/>
              <a:buNone/>
            </a:pPr>
            <a:r>
              <a:rPr kumimoji="1" lang="en-US" altLang="zh-CN" sz="1800" b="0" dirty="0">
                <a:solidFill>
                  <a:schemeClr val="tx1"/>
                </a:solidFill>
                <a:latin typeface="+mn-lt"/>
              </a:rPr>
              <a:t>mesh:</a:t>
            </a:r>
            <a:endParaRPr kumimoji="1" lang="en-US" altLang="zh-CN" sz="1800" b="0" dirty="0">
              <a:solidFill>
                <a:schemeClr val="tx1"/>
              </a:solidFill>
              <a:latin typeface="Courier New" panose="02070309020205020404" pitchFamily="49" charset="0"/>
              <a:cs typeface="Courier New" panose="02070309020205020404" pitchFamily="49" charset="0"/>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p:txBody>
      </p:sp>
      <p:sp>
        <p:nvSpPr>
          <p:cNvPr id="28" name="内容占位符 2">
            <a:extLst>
              <a:ext uri="{FF2B5EF4-FFF2-40B4-BE49-F238E27FC236}">
                <a16:creationId xmlns:a16="http://schemas.microsoft.com/office/drawing/2014/main" id="{84792BFF-0105-CDF5-CD05-6CFF0B7E8733}"/>
              </a:ext>
            </a:extLst>
          </p:cNvPr>
          <p:cNvSpPr txBox="1">
            <a:spLocks/>
          </p:cNvSpPr>
          <p:nvPr/>
        </p:nvSpPr>
        <p:spPr>
          <a:xfrm>
            <a:off x="4359918" y="3474144"/>
            <a:ext cx="936104" cy="39926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buFont typeface="Arial" pitchFamily="34" charset="0"/>
              <a:buNone/>
            </a:pPr>
            <a:r>
              <a:rPr kumimoji="1" lang="en-US" altLang="zh-CN" sz="1800" b="0" dirty="0">
                <a:solidFill>
                  <a:schemeClr val="tx1"/>
                </a:solidFill>
                <a:latin typeface="+mn-lt"/>
              </a:rPr>
              <a:t>shader:</a:t>
            </a:r>
            <a:endParaRPr kumimoji="1" lang="en-US" altLang="zh-CN" sz="1800" b="0" dirty="0">
              <a:solidFill>
                <a:schemeClr val="tx1"/>
              </a:solidFill>
              <a:latin typeface="Courier New" panose="02070309020205020404" pitchFamily="49" charset="0"/>
              <a:cs typeface="Courier New" panose="02070309020205020404" pitchFamily="49" charset="0"/>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p:txBody>
      </p:sp>
      <p:sp>
        <p:nvSpPr>
          <p:cNvPr id="29" name="内容占位符 2">
            <a:extLst>
              <a:ext uri="{FF2B5EF4-FFF2-40B4-BE49-F238E27FC236}">
                <a16:creationId xmlns:a16="http://schemas.microsoft.com/office/drawing/2014/main" id="{06361988-0083-891D-F730-498AB1726F74}"/>
              </a:ext>
            </a:extLst>
          </p:cNvPr>
          <p:cNvSpPr txBox="1">
            <a:spLocks/>
          </p:cNvSpPr>
          <p:nvPr/>
        </p:nvSpPr>
        <p:spPr>
          <a:xfrm>
            <a:off x="4359918" y="3981291"/>
            <a:ext cx="1044118" cy="39926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buFont typeface="Arial" pitchFamily="34" charset="0"/>
              <a:buNone/>
            </a:pPr>
            <a:r>
              <a:rPr kumimoji="1" lang="en-US" altLang="zh-CN" sz="1800" b="0" dirty="0">
                <a:solidFill>
                  <a:schemeClr val="tx1"/>
                </a:solidFill>
                <a:latin typeface="+mn-lt"/>
              </a:rPr>
              <a:t>pipeline:</a:t>
            </a:r>
            <a:endParaRPr kumimoji="1" lang="en-US" altLang="zh-CN" sz="1800" b="0" dirty="0">
              <a:solidFill>
                <a:schemeClr val="tx1"/>
              </a:solidFill>
              <a:latin typeface="Courier New" panose="02070309020205020404" pitchFamily="49" charset="0"/>
              <a:cs typeface="Courier New" panose="02070309020205020404" pitchFamily="49" charset="0"/>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p:txBody>
      </p:sp>
      <p:sp>
        <p:nvSpPr>
          <p:cNvPr id="30" name="内容占位符 2">
            <a:extLst>
              <a:ext uri="{FF2B5EF4-FFF2-40B4-BE49-F238E27FC236}">
                <a16:creationId xmlns:a16="http://schemas.microsoft.com/office/drawing/2014/main" id="{4792B501-580E-DFD0-78AB-E8822C57D12C}"/>
              </a:ext>
            </a:extLst>
          </p:cNvPr>
          <p:cNvSpPr txBox="1">
            <a:spLocks/>
          </p:cNvSpPr>
          <p:nvPr/>
        </p:nvSpPr>
        <p:spPr>
          <a:xfrm>
            <a:off x="4359920" y="2296586"/>
            <a:ext cx="2160240" cy="85171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GPU Objects</a:t>
            </a:r>
          </a:p>
        </p:txBody>
      </p:sp>
      <p:cxnSp>
        <p:nvCxnSpPr>
          <p:cNvPr id="31" name="直接箭头连接符 30">
            <a:extLst>
              <a:ext uri="{FF2B5EF4-FFF2-40B4-BE49-F238E27FC236}">
                <a16:creationId xmlns:a16="http://schemas.microsoft.com/office/drawing/2014/main" id="{437A4F15-5B14-F59D-0731-5D6350A24EDD}"/>
              </a:ext>
            </a:extLst>
          </p:cNvPr>
          <p:cNvCxnSpPr>
            <a:cxnSpLocks/>
          </p:cNvCxnSpPr>
          <p:nvPr/>
        </p:nvCxnSpPr>
        <p:spPr>
          <a:xfrm>
            <a:off x="6434609" y="3139440"/>
            <a:ext cx="1309687" cy="6092"/>
          </a:xfrm>
          <a:prstGeom prst="straightConnector1">
            <a:avLst/>
          </a:prstGeom>
          <a:ln w="76200">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pic>
        <p:nvPicPr>
          <p:cNvPr id="32" name="图形 31">
            <a:extLst>
              <a:ext uri="{FF2B5EF4-FFF2-40B4-BE49-F238E27FC236}">
                <a16:creationId xmlns:a16="http://schemas.microsoft.com/office/drawing/2014/main" id="{10103211-001C-D9BA-97FF-5EAFA6B89B4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41059" y="2934656"/>
            <a:ext cx="464918" cy="464918"/>
          </a:xfrm>
          <a:prstGeom prst="rect">
            <a:avLst/>
          </a:prstGeom>
        </p:spPr>
      </p:pic>
      <p:sp>
        <p:nvSpPr>
          <p:cNvPr id="33" name="内容占位符 2">
            <a:extLst>
              <a:ext uri="{FF2B5EF4-FFF2-40B4-BE49-F238E27FC236}">
                <a16:creationId xmlns:a16="http://schemas.microsoft.com/office/drawing/2014/main" id="{49ED2087-8628-439B-9EB4-84EB364B9F0D}"/>
              </a:ext>
            </a:extLst>
          </p:cNvPr>
          <p:cNvSpPr txBox="1">
            <a:spLocks/>
          </p:cNvSpPr>
          <p:nvPr/>
        </p:nvSpPr>
        <p:spPr>
          <a:xfrm>
            <a:off x="7240240" y="2128944"/>
            <a:ext cx="2160240" cy="85171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Rasterized Pixels</a:t>
            </a:r>
          </a:p>
        </p:txBody>
      </p:sp>
      <p:pic>
        <p:nvPicPr>
          <p:cNvPr id="38" name="图形 37">
            <a:extLst>
              <a:ext uri="{FF2B5EF4-FFF2-40B4-BE49-F238E27FC236}">
                <a16:creationId xmlns:a16="http://schemas.microsoft.com/office/drawing/2014/main" id="{8218CF62-9A46-2FAF-B240-04561E4942F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95764" y="2658112"/>
            <a:ext cx="1090973" cy="292551"/>
          </a:xfrm>
          <a:prstGeom prst="rect">
            <a:avLst/>
          </a:prstGeom>
        </p:spPr>
      </p:pic>
      <p:cxnSp>
        <p:nvCxnSpPr>
          <p:cNvPr id="47" name="直接箭头连接符 46">
            <a:extLst>
              <a:ext uri="{FF2B5EF4-FFF2-40B4-BE49-F238E27FC236}">
                <a16:creationId xmlns:a16="http://schemas.microsoft.com/office/drawing/2014/main" id="{86EB143A-D673-B144-1EFA-FA8E57991D78}"/>
              </a:ext>
            </a:extLst>
          </p:cNvPr>
          <p:cNvCxnSpPr>
            <a:cxnSpLocks/>
          </p:cNvCxnSpPr>
          <p:nvPr/>
        </p:nvCxnSpPr>
        <p:spPr>
          <a:xfrm>
            <a:off x="2978225" y="3139440"/>
            <a:ext cx="1309687" cy="6092"/>
          </a:xfrm>
          <a:prstGeom prst="straightConnector1">
            <a:avLst/>
          </a:prstGeom>
          <a:ln w="76200">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sp>
        <p:nvSpPr>
          <p:cNvPr id="51" name="内容占位符 2">
            <a:extLst>
              <a:ext uri="{FF2B5EF4-FFF2-40B4-BE49-F238E27FC236}">
                <a16:creationId xmlns:a16="http://schemas.microsoft.com/office/drawing/2014/main" id="{C1B5E53E-3306-2EE0-FE60-A489AD49A470}"/>
              </a:ext>
            </a:extLst>
          </p:cNvPr>
          <p:cNvSpPr txBox="1">
            <a:spLocks/>
          </p:cNvSpPr>
          <p:nvPr/>
        </p:nvSpPr>
        <p:spPr>
          <a:xfrm>
            <a:off x="2546177" y="2641476"/>
            <a:ext cx="2160240" cy="85171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rgbClr val="C00000"/>
                </a:solidFill>
                <a:latin typeface="+mn-lt"/>
              </a:rPr>
              <a:t>2D Engine</a:t>
            </a:r>
          </a:p>
        </p:txBody>
      </p:sp>
      <p:sp>
        <p:nvSpPr>
          <p:cNvPr id="52" name="矩形 51">
            <a:extLst>
              <a:ext uri="{FF2B5EF4-FFF2-40B4-BE49-F238E27FC236}">
                <a16:creationId xmlns:a16="http://schemas.microsoft.com/office/drawing/2014/main" id="{30B0D8F9-E271-1E57-0768-87EB0584550B}"/>
              </a:ext>
            </a:extLst>
          </p:cNvPr>
          <p:cNvSpPr/>
          <p:nvPr/>
        </p:nvSpPr>
        <p:spPr>
          <a:xfrm>
            <a:off x="1119560" y="2353444"/>
            <a:ext cx="216024" cy="216000"/>
          </a:xfrm>
          <a:prstGeom prst="rect">
            <a:avLst/>
          </a:prstGeom>
          <a:solidFill>
            <a:srgbClr val="E3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57" name="图形 56">
            <a:extLst>
              <a:ext uri="{FF2B5EF4-FFF2-40B4-BE49-F238E27FC236}">
                <a16:creationId xmlns:a16="http://schemas.microsoft.com/office/drawing/2014/main" id="{D63A17EC-D0F4-DD36-7A0C-49E7979BB59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65986" y="3012505"/>
            <a:ext cx="362108" cy="271581"/>
          </a:xfrm>
          <a:prstGeom prst="rect">
            <a:avLst/>
          </a:prstGeom>
        </p:spPr>
      </p:pic>
    </p:spTree>
    <p:extLst>
      <p:ext uri="{BB962C8B-B14F-4D97-AF65-F5344CB8AC3E}">
        <p14:creationId xmlns:p14="http://schemas.microsoft.com/office/powerpoint/2010/main" val="14288970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73A58-E74D-56A8-3944-2C1E76FB1D40}"/>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CB1245D7-7B85-5FE8-E213-431EF90EFB7A}"/>
              </a:ext>
            </a:extLst>
          </p:cNvPr>
          <p:cNvSpPr>
            <a:spLocks noGrp="1"/>
          </p:cNvSpPr>
          <p:nvPr>
            <p:ph type="title"/>
          </p:nvPr>
        </p:nvSpPr>
        <p:spPr/>
        <p:txBody>
          <a:bodyPr>
            <a:normAutofit/>
          </a:bodyPr>
          <a:lstStyle/>
          <a:p>
            <a:r>
              <a:rPr lang="en-US" altLang="zh-CN" sz="2800" dirty="0">
                <a:latin typeface="+mj-lt"/>
                <a:sym typeface="+mn-lt"/>
              </a:rPr>
              <a:t>Background:</a:t>
            </a:r>
            <a:r>
              <a:rPr lang="zh-CN" altLang="en-US" sz="2800" dirty="0">
                <a:latin typeface="+mj-lt"/>
                <a:sym typeface="+mn-lt"/>
              </a:rPr>
              <a:t> </a:t>
            </a:r>
            <a:r>
              <a:rPr lang="en-US" altLang="zh-CN" sz="2800" dirty="0">
                <a:latin typeface="+mj-lt"/>
                <a:sym typeface="+mn-lt"/>
              </a:rPr>
              <a:t>Stateful Interface</a:t>
            </a:r>
          </a:p>
        </p:txBody>
      </p:sp>
      <p:sp>
        <p:nvSpPr>
          <p:cNvPr id="37" name="灯片编号占位符 36">
            <a:extLst>
              <a:ext uri="{FF2B5EF4-FFF2-40B4-BE49-F238E27FC236}">
                <a16:creationId xmlns:a16="http://schemas.microsoft.com/office/drawing/2014/main" id="{618998F9-F8BE-D7C1-6E45-F99BCB67A969}"/>
              </a:ext>
            </a:extLst>
          </p:cNvPr>
          <p:cNvSpPr>
            <a:spLocks noGrp="1"/>
          </p:cNvSpPr>
          <p:nvPr>
            <p:ph type="sldNum" sz="quarter" idx="12"/>
          </p:nvPr>
        </p:nvSpPr>
        <p:spPr/>
        <p:txBody>
          <a:bodyPr/>
          <a:lstStyle/>
          <a:p>
            <a:fld id="{ADE361C3-C043-4A6E-BDCE-8DA1E7D90A3B}" type="slidenum">
              <a:rPr lang="zh-CN" altLang="en-US" smtClean="0">
                <a:latin typeface="+mn-lt"/>
                <a:sym typeface="+mn-lt"/>
              </a:rPr>
              <a:t>17</a:t>
            </a:fld>
            <a:endParaRPr lang="zh-CN" altLang="en-US" dirty="0">
              <a:latin typeface="+mn-lt"/>
              <a:sym typeface="+mn-lt"/>
            </a:endParaRPr>
          </a:p>
        </p:txBody>
      </p:sp>
      <p:sp>
        <p:nvSpPr>
          <p:cNvPr id="8" name="内容占位符 2">
            <a:extLst>
              <a:ext uri="{FF2B5EF4-FFF2-40B4-BE49-F238E27FC236}">
                <a16:creationId xmlns:a16="http://schemas.microsoft.com/office/drawing/2014/main" id="{084634D0-51BB-DDE6-7E74-44C6A692682B}"/>
              </a:ext>
            </a:extLst>
          </p:cNvPr>
          <p:cNvSpPr>
            <a:spLocks noGrp="1"/>
          </p:cNvSpPr>
          <p:nvPr>
            <p:ph idx="1"/>
          </p:nvPr>
        </p:nvSpPr>
        <p:spPr>
          <a:xfrm>
            <a:off x="543495" y="1119931"/>
            <a:ext cx="9144000" cy="1268227"/>
          </a:xfrm>
        </p:spPr>
        <p:txBody>
          <a:bodyPr>
            <a:noAutofit/>
          </a:bodyPr>
          <a:lstStyle/>
          <a:p>
            <a:pPr marL="0" indent="0">
              <a:lnSpc>
                <a:spcPct val="110000"/>
              </a:lnSpc>
              <a:spcBef>
                <a:spcPts val="600"/>
              </a:spcBef>
              <a:buNone/>
            </a:pPr>
            <a:r>
              <a:rPr kumimoji="1" lang="en-US" altLang="zh-CN" sz="1800" b="0" dirty="0">
                <a:latin typeface="+mn-lt"/>
              </a:rPr>
              <a:t>Current 2D engines utilize </a:t>
            </a:r>
            <a:r>
              <a:rPr kumimoji="1" lang="en-US" altLang="zh-CN" sz="1800" dirty="0">
                <a:latin typeface="+mn-lt"/>
              </a:rPr>
              <a:t>stateful interfaces</a:t>
            </a:r>
            <a:r>
              <a:rPr kumimoji="1" lang="en-US" altLang="zh-CN" sz="1800" b="0" dirty="0">
                <a:latin typeface="+mn-lt"/>
              </a:rPr>
              <a:t>, where states can be kept internally, so new draw commands can rely on past draw commands.</a:t>
            </a:r>
          </a:p>
        </p:txBody>
      </p:sp>
      <p:sp>
        <p:nvSpPr>
          <p:cNvPr id="11" name="内容占位符 2">
            <a:extLst>
              <a:ext uri="{FF2B5EF4-FFF2-40B4-BE49-F238E27FC236}">
                <a16:creationId xmlns:a16="http://schemas.microsoft.com/office/drawing/2014/main" id="{BE3F078E-2AF2-174C-58AB-BEB3802E5543}"/>
              </a:ext>
            </a:extLst>
          </p:cNvPr>
          <p:cNvSpPr txBox="1">
            <a:spLocks/>
          </p:cNvSpPr>
          <p:nvPr/>
        </p:nvSpPr>
        <p:spPr>
          <a:xfrm>
            <a:off x="1025278" y="2128944"/>
            <a:ext cx="2160240" cy="85171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Circle</a:t>
            </a:r>
          </a:p>
          <a:p>
            <a:pPr marL="0" indent="0" algn="ctr">
              <a:lnSpc>
                <a:spcPct val="100000"/>
              </a:lnSpc>
              <a:spcBef>
                <a:spcPts val="0"/>
              </a:spcBef>
              <a:buFont typeface="Arial" pitchFamily="34" charset="0"/>
              <a:buNone/>
            </a:pPr>
            <a:r>
              <a:rPr kumimoji="1" lang="en-US" altLang="zh-CN" sz="2000" dirty="0">
                <a:solidFill>
                  <a:schemeClr val="tx1"/>
                </a:solidFill>
                <a:latin typeface="+mn-lt"/>
              </a:rPr>
              <a:t>Draw </a:t>
            </a:r>
            <a:r>
              <a:rPr kumimoji="1" lang="en-US" altLang="zh-CN" sz="2000" dirty="0" err="1">
                <a:solidFill>
                  <a:schemeClr val="tx1"/>
                </a:solidFill>
                <a:latin typeface="+mn-lt"/>
              </a:rPr>
              <a:t>Cmd</a:t>
            </a:r>
            <a:endParaRPr kumimoji="1" lang="en-US" altLang="zh-CN" sz="2000" dirty="0">
              <a:solidFill>
                <a:schemeClr val="tx1"/>
              </a:solidFill>
              <a:latin typeface="+mn-lt"/>
            </a:endParaRPr>
          </a:p>
        </p:txBody>
      </p:sp>
      <p:sp>
        <p:nvSpPr>
          <p:cNvPr id="17" name="内容占位符 2">
            <a:extLst>
              <a:ext uri="{FF2B5EF4-FFF2-40B4-BE49-F238E27FC236}">
                <a16:creationId xmlns:a16="http://schemas.microsoft.com/office/drawing/2014/main" id="{6ED2F336-85D5-D999-0706-EE5065A3D715}"/>
              </a:ext>
            </a:extLst>
          </p:cNvPr>
          <p:cNvSpPr txBox="1">
            <a:spLocks/>
          </p:cNvSpPr>
          <p:nvPr/>
        </p:nvSpPr>
        <p:spPr>
          <a:xfrm>
            <a:off x="1407592" y="2900988"/>
            <a:ext cx="2160240" cy="1180648"/>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2700"/>
              </a:lnSpc>
              <a:spcBef>
                <a:spcPts val="0"/>
              </a:spcBef>
              <a:buFont typeface="Arial" pitchFamily="34" charset="0"/>
              <a:buNone/>
            </a:pPr>
            <a:r>
              <a:rPr kumimoji="1" lang="en-US" altLang="zh-CN" sz="1800" b="0" dirty="0">
                <a:solidFill>
                  <a:schemeClr val="tx1"/>
                </a:solidFill>
                <a:latin typeface="+mn-lt"/>
              </a:rPr>
              <a:t>radius: </a:t>
            </a:r>
            <a:r>
              <a:rPr kumimoji="1" lang="en-US" altLang="zh-CN" sz="1800" b="0" dirty="0">
                <a:solidFill>
                  <a:schemeClr val="tx1"/>
                </a:solidFill>
                <a:latin typeface="Courier New" panose="02070309020205020404" pitchFamily="49" charset="0"/>
                <a:cs typeface="Courier New" panose="02070309020205020404" pitchFamily="49" charset="0"/>
              </a:rPr>
              <a:t>3.0</a:t>
            </a:r>
          </a:p>
          <a:p>
            <a:pPr marL="0" indent="0">
              <a:lnSpc>
                <a:spcPts val="2700"/>
              </a:lnSpc>
              <a:spcBef>
                <a:spcPts val="0"/>
              </a:spcBef>
              <a:buFont typeface="Arial" pitchFamily="34" charset="0"/>
              <a:buNone/>
            </a:pPr>
            <a:r>
              <a:rPr kumimoji="1" lang="en-US" altLang="zh-CN" sz="1800" b="0" dirty="0">
                <a:solidFill>
                  <a:schemeClr val="tx1"/>
                </a:solidFill>
                <a:latin typeface="+mn-lt"/>
              </a:rPr>
              <a:t>transform: </a:t>
            </a:r>
            <a:r>
              <a:rPr kumimoji="1" lang="en-US" altLang="zh-CN" sz="1800" b="0" dirty="0">
                <a:solidFill>
                  <a:schemeClr val="tx1"/>
                </a:solidFill>
                <a:latin typeface="Courier New" panose="02070309020205020404" pitchFamily="49" charset="0"/>
                <a:cs typeface="Courier New" panose="02070309020205020404" pitchFamily="49" charset="0"/>
              </a:rPr>
              <a:t>[ ]</a:t>
            </a:r>
          </a:p>
          <a:p>
            <a:pPr marL="0" indent="0">
              <a:lnSpc>
                <a:spcPts val="2700"/>
              </a:lnSpc>
              <a:spcBef>
                <a:spcPts val="0"/>
              </a:spcBef>
              <a:buFont typeface="Arial" pitchFamily="34" charset="0"/>
              <a:buNone/>
            </a:pPr>
            <a:r>
              <a:rPr kumimoji="1" lang="en-US" altLang="zh-CN" sz="1800" b="0" dirty="0">
                <a:solidFill>
                  <a:schemeClr val="tx1"/>
                </a:solidFill>
                <a:latin typeface="+mn-lt"/>
              </a:rPr>
              <a:t>style: </a:t>
            </a:r>
            <a:r>
              <a:rPr kumimoji="1" lang="en-US" altLang="zh-CN" sz="1800" b="0" dirty="0">
                <a:solidFill>
                  <a:schemeClr val="tx1"/>
                </a:solidFill>
                <a:latin typeface="Courier New" panose="02070309020205020404" pitchFamily="49" charset="0"/>
                <a:cs typeface="Courier New" panose="02070309020205020404" pitchFamily="49" charset="0"/>
              </a:rPr>
              <a:t>fill</a:t>
            </a:r>
          </a:p>
          <a:p>
            <a:pPr marL="0" indent="0">
              <a:lnSpc>
                <a:spcPts val="2700"/>
              </a:lnSpc>
              <a:spcBef>
                <a:spcPts val="0"/>
              </a:spcBef>
              <a:buFont typeface="Arial" pitchFamily="34" charset="0"/>
              <a:buNone/>
            </a:pPr>
            <a:r>
              <a:rPr kumimoji="1" lang="en-US" altLang="zh-CN" sz="1800" b="0" dirty="0">
                <a:solidFill>
                  <a:schemeClr val="tx1"/>
                </a:solidFill>
                <a:latin typeface="+mn-lt"/>
              </a:rPr>
              <a:t>color: </a:t>
            </a:r>
            <a:r>
              <a:rPr kumimoji="1" lang="en-US" altLang="zh-CN" sz="1800" b="0" dirty="0">
                <a:solidFill>
                  <a:schemeClr val="tx1"/>
                </a:solidFill>
                <a:latin typeface="Courier New" panose="02070309020205020404" pitchFamily="49" charset="0"/>
                <a:cs typeface="Courier New" panose="02070309020205020404" pitchFamily="49" charset="0"/>
              </a:rPr>
              <a:t>red</a:t>
            </a:r>
          </a:p>
          <a:p>
            <a:pPr marL="0" indent="0">
              <a:lnSpc>
                <a:spcPts val="2700"/>
              </a:lnSpc>
              <a:spcBef>
                <a:spcPts val="0"/>
              </a:spcBef>
              <a:buFont typeface="Arial" pitchFamily="34" charset="0"/>
              <a:buNone/>
            </a:pPr>
            <a:endParaRPr kumimoji="1" lang="en-US" altLang="zh-CN" sz="1800" b="0" dirty="0">
              <a:solidFill>
                <a:schemeClr val="tx1"/>
              </a:solidFill>
              <a:latin typeface="+mn-lt"/>
            </a:endParaRPr>
          </a:p>
          <a:p>
            <a:pPr marL="0" indent="0">
              <a:lnSpc>
                <a:spcPts val="2700"/>
              </a:lnSpc>
              <a:spcBef>
                <a:spcPts val="0"/>
              </a:spcBef>
              <a:buFont typeface="Arial" pitchFamily="34" charset="0"/>
              <a:buNone/>
            </a:pPr>
            <a:endParaRPr kumimoji="1" lang="en-US" altLang="zh-CN" sz="1800" b="0" dirty="0">
              <a:solidFill>
                <a:schemeClr val="tx1"/>
              </a:solidFill>
              <a:latin typeface="+mn-lt"/>
            </a:endParaRPr>
          </a:p>
        </p:txBody>
      </p:sp>
      <p:pic>
        <p:nvPicPr>
          <p:cNvPr id="21" name="图片 20">
            <a:extLst>
              <a:ext uri="{FF2B5EF4-FFF2-40B4-BE49-F238E27FC236}">
                <a16:creationId xmlns:a16="http://schemas.microsoft.com/office/drawing/2014/main" id="{32C52FEF-3F67-0572-8CE3-8AA02385BF85}"/>
              </a:ext>
            </a:extLst>
          </p:cNvPr>
          <p:cNvPicPr>
            <a:picLocks noChangeAspect="1"/>
          </p:cNvPicPr>
          <p:nvPr/>
        </p:nvPicPr>
        <p:blipFill>
          <a:blip r:embed="rId3"/>
          <a:stretch>
            <a:fillRect/>
          </a:stretch>
        </p:blipFill>
        <p:spPr>
          <a:xfrm>
            <a:off x="5368032" y="4009690"/>
            <a:ext cx="1296144" cy="303527"/>
          </a:xfrm>
          <a:prstGeom prst="rect">
            <a:avLst/>
          </a:prstGeom>
        </p:spPr>
      </p:pic>
      <p:pic>
        <p:nvPicPr>
          <p:cNvPr id="23" name="图片 22">
            <a:extLst>
              <a:ext uri="{FF2B5EF4-FFF2-40B4-BE49-F238E27FC236}">
                <a16:creationId xmlns:a16="http://schemas.microsoft.com/office/drawing/2014/main" id="{0D257958-CBF8-343D-A273-10E7BF815BC7}"/>
              </a:ext>
            </a:extLst>
          </p:cNvPr>
          <p:cNvPicPr>
            <a:picLocks noChangeAspect="1"/>
          </p:cNvPicPr>
          <p:nvPr/>
        </p:nvPicPr>
        <p:blipFill>
          <a:blip r:embed="rId4"/>
          <a:stretch>
            <a:fillRect/>
          </a:stretch>
        </p:blipFill>
        <p:spPr>
          <a:xfrm>
            <a:off x="5368032" y="2906981"/>
            <a:ext cx="493311" cy="464919"/>
          </a:xfrm>
          <a:prstGeom prst="rect">
            <a:avLst/>
          </a:prstGeom>
        </p:spPr>
      </p:pic>
      <p:pic>
        <p:nvPicPr>
          <p:cNvPr id="25" name="图片 24">
            <a:extLst>
              <a:ext uri="{FF2B5EF4-FFF2-40B4-BE49-F238E27FC236}">
                <a16:creationId xmlns:a16="http://schemas.microsoft.com/office/drawing/2014/main" id="{778B539B-9B4E-55F3-C97B-4F25AA27962F}"/>
              </a:ext>
            </a:extLst>
          </p:cNvPr>
          <p:cNvPicPr>
            <a:picLocks noChangeAspect="1"/>
          </p:cNvPicPr>
          <p:nvPr/>
        </p:nvPicPr>
        <p:blipFill>
          <a:blip r:embed="rId5"/>
          <a:stretch>
            <a:fillRect/>
          </a:stretch>
        </p:blipFill>
        <p:spPr>
          <a:xfrm>
            <a:off x="5404036" y="3441203"/>
            <a:ext cx="936104" cy="504056"/>
          </a:xfrm>
          <a:prstGeom prst="rect">
            <a:avLst/>
          </a:prstGeom>
        </p:spPr>
      </p:pic>
      <p:sp>
        <p:nvSpPr>
          <p:cNvPr id="27" name="内容占位符 2">
            <a:extLst>
              <a:ext uri="{FF2B5EF4-FFF2-40B4-BE49-F238E27FC236}">
                <a16:creationId xmlns:a16="http://schemas.microsoft.com/office/drawing/2014/main" id="{9A94A0D0-7579-9ED2-2310-F30F55403D87}"/>
              </a:ext>
            </a:extLst>
          </p:cNvPr>
          <p:cNvSpPr txBox="1">
            <a:spLocks/>
          </p:cNvSpPr>
          <p:nvPr/>
        </p:nvSpPr>
        <p:spPr>
          <a:xfrm>
            <a:off x="4359919" y="2972631"/>
            <a:ext cx="792089" cy="39926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buFont typeface="Arial" pitchFamily="34" charset="0"/>
              <a:buNone/>
            </a:pPr>
            <a:r>
              <a:rPr kumimoji="1" lang="en-US" altLang="zh-CN" sz="1800" b="0" dirty="0">
                <a:solidFill>
                  <a:schemeClr val="tx1"/>
                </a:solidFill>
                <a:latin typeface="+mn-lt"/>
              </a:rPr>
              <a:t>mesh:</a:t>
            </a:r>
            <a:endParaRPr kumimoji="1" lang="en-US" altLang="zh-CN" sz="1800" b="0" dirty="0">
              <a:solidFill>
                <a:schemeClr val="tx1"/>
              </a:solidFill>
              <a:latin typeface="Courier New" panose="02070309020205020404" pitchFamily="49" charset="0"/>
              <a:cs typeface="Courier New" panose="02070309020205020404" pitchFamily="49" charset="0"/>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p:txBody>
      </p:sp>
      <p:sp>
        <p:nvSpPr>
          <p:cNvPr id="28" name="内容占位符 2">
            <a:extLst>
              <a:ext uri="{FF2B5EF4-FFF2-40B4-BE49-F238E27FC236}">
                <a16:creationId xmlns:a16="http://schemas.microsoft.com/office/drawing/2014/main" id="{6B3D7224-8E2A-18EB-97E0-2B8DE684031D}"/>
              </a:ext>
            </a:extLst>
          </p:cNvPr>
          <p:cNvSpPr txBox="1">
            <a:spLocks/>
          </p:cNvSpPr>
          <p:nvPr/>
        </p:nvSpPr>
        <p:spPr>
          <a:xfrm>
            <a:off x="4359918" y="3474144"/>
            <a:ext cx="936104" cy="39926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buFont typeface="Arial" pitchFamily="34" charset="0"/>
              <a:buNone/>
            </a:pPr>
            <a:r>
              <a:rPr kumimoji="1" lang="en-US" altLang="zh-CN" sz="1800" b="0" dirty="0">
                <a:solidFill>
                  <a:schemeClr val="tx1"/>
                </a:solidFill>
                <a:latin typeface="+mn-lt"/>
              </a:rPr>
              <a:t>shader:</a:t>
            </a:r>
            <a:endParaRPr kumimoji="1" lang="en-US" altLang="zh-CN" sz="1800" b="0" dirty="0">
              <a:solidFill>
                <a:schemeClr val="tx1"/>
              </a:solidFill>
              <a:latin typeface="Courier New" panose="02070309020205020404" pitchFamily="49" charset="0"/>
              <a:cs typeface="Courier New" panose="02070309020205020404" pitchFamily="49" charset="0"/>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p:txBody>
      </p:sp>
      <p:sp>
        <p:nvSpPr>
          <p:cNvPr id="29" name="内容占位符 2">
            <a:extLst>
              <a:ext uri="{FF2B5EF4-FFF2-40B4-BE49-F238E27FC236}">
                <a16:creationId xmlns:a16="http://schemas.microsoft.com/office/drawing/2014/main" id="{CEDCBFA0-60A0-31C0-449F-8E6742FC2FD4}"/>
              </a:ext>
            </a:extLst>
          </p:cNvPr>
          <p:cNvSpPr txBox="1">
            <a:spLocks/>
          </p:cNvSpPr>
          <p:nvPr/>
        </p:nvSpPr>
        <p:spPr>
          <a:xfrm>
            <a:off x="4359918" y="3981291"/>
            <a:ext cx="1044118" cy="39926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0"/>
              </a:spcBef>
              <a:buFont typeface="Arial" pitchFamily="34" charset="0"/>
              <a:buNone/>
            </a:pPr>
            <a:r>
              <a:rPr kumimoji="1" lang="en-US" altLang="zh-CN" sz="1800" b="0" dirty="0">
                <a:solidFill>
                  <a:schemeClr val="tx1"/>
                </a:solidFill>
                <a:latin typeface="+mn-lt"/>
              </a:rPr>
              <a:t>pipeline:</a:t>
            </a:r>
            <a:endParaRPr kumimoji="1" lang="en-US" altLang="zh-CN" sz="1800" b="0" dirty="0">
              <a:solidFill>
                <a:schemeClr val="tx1"/>
              </a:solidFill>
              <a:latin typeface="Courier New" panose="02070309020205020404" pitchFamily="49" charset="0"/>
              <a:cs typeface="Courier New" panose="02070309020205020404" pitchFamily="49" charset="0"/>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a:p>
            <a:pPr marL="0" indent="0">
              <a:lnSpc>
                <a:spcPct val="100000"/>
              </a:lnSpc>
              <a:spcBef>
                <a:spcPts val="0"/>
              </a:spcBef>
              <a:buFont typeface="Arial" pitchFamily="34" charset="0"/>
              <a:buNone/>
            </a:pPr>
            <a:endParaRPr kumimoji="1" lang="en-US" altLang="zh-CN" sz="1800" b="0" dirty="0">
              <a:solidFill>
                <a:schemeClr val="tx1"/>
              </a:solidFill>
              <a:latin typeface="+mn-lt"/>
            </a:endParaRPr>
          </a:p>
        </p:txBody>
      </p:sp>
      <p:sp>
        <p:nvSpPr>
          <p:cNvPr id="30" name="内容占位符 2">
            <a:extLst>
              <a:ext uri="{FF2B5EF4-FFF2-40B4-BE49-F238E27FC236}">
                <a16:creationId xmlns:a16="http://schemas.microsoft.com/office/drawing/2014/main" id="{F4941866-7B2A-722D-87A7-E51D117FAE5B}"/>
              </a:ext>
            </a:extLst>
          </p:cNvPr>
          <p:cNvSpPr txBox="1">
            <a:spLocks/>
          </p:cNvSpPr>
          <p:nvPr/>
        </p:nvSpPr>
        <p:spPr>
          <a:xfrm>
            <a:off x="4359920" y="2296586"/>
            <a:ext cx="2160240" cy="85171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GPU Objects</a:t>
            </a:r>
          </a:p>
        </p:txBody>
      </p:sp>
      <p:cxnSp>
        <p:nvCxnSpPr>
          <p:cNvPr id="31" name="直接箭头连接符 30">
            <a:extLst>
              <a:ext uri="{FF2B5EF4-FFF2-40B4-BE49-F238E27FC236}">
                <a16:creationId xmlns:a16="http://schemas.microsoft.com/office/drawing/2014/main" id="{91330DBC-B42A-D5CF-666C-A02A73E0C29E}"/>
              </a:ext>
            </a:extLst>
          </p:cNvPr>
          <p:cNvCxnSpPr>
            <a:cxnSpLocks/>
          </p:cNvCxnSpPr>
          <p:nvPr/>
        </p:nvCxnSpPr>
        <p:spPr>
          <a:xfrm>
            <a:off x="6434609" y="3139440"/>
            <a:ext cx="1309687" cy="6092"/>
          </a:xfrm>
          <a:prstGeom prst="straightConnector1">
            <a:avLst/>
          </a:prstGeom>
          <a:ln w="76200">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pic>
        <p:nvPicPr>
          <p:cNvPr id="32" name="图形 31">
            <a:extLst>
              <a:ext uri="{FF2B5EF4-FFF2-40B4-BE49-F238E27FC236}">
                <a16:creationId xmlns:a16="http://schemas.microsoft.com/office/drawing/2014/main" id="{DC23895B-1FFE-57C9-A2A6-1097332BC43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41059" y="2934656"/>
            <a:ext cx="464918" cy="464918"/>
          </a:xfrm>
          <a:prstGeom prst="rect">
            <a:avLst/>
          </a:prstGeom>
        </p:spPr>
      </p:pic>
      <p:sp>
        <p:nvSpPr>
          <p:cNvPr id="33" name="内容占位符 2">
            <a:extLst>
              <a:ext uri="{FF2B5EF4-FFF2-40B4-BE49-F238E27FC236}">
                <a16:creationId xmlns:a16="http://schemas.microsoft.com/office/drawing/2014/main" id="{E83F6015-944F-420C-5429-684C64A02C4A}"/>
              </a:ext>
            </a:extLst>
          </p:cNvPr>
          <p:cNvSpPr txBox="1">
            <a:spLocks/>
          </p:cNvSpPr>
          <p:nvPr/>
        </p:nvSpPr>
        <p:spPr>
          <a:xfrm>
            <a:off x="7240240" y="2128944"/>
            <a:ext cx="2160240" cy="85171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Rasterized Pixels</a:t>
            </a:r>
          </a:p>
        </p:txBody>
      </p:sp>
      <p:pic>
        <p:nvPicPr>
          <p:cNvPr id="38" name="图形 37">
            <a:extLst>
              <a:ext uri="{FF2B5EF4-FFF2-40B4-BE49-F238E27FC236}">
                <a16:creationId xmlns:a16="http://schemas.microsoft.com/office/drawing/2014/main" id="{0473C8AE-1B7F-475E-8DE7-94E9F4DE3C9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95764" y="2658112"/>
            <a:ext cx="1090973" cy="292551"/>
          </a:xfrm>
          <a:prstGeom prst="rect">
            <a:avLst/>
          </a:prstGeom>
        </p:spPr>
      </p:pic>
      <p:cxnSp>
        <p:nvCxnSpPr>
          <p:cNvPr id="47" name="直接箭头连接符 46">
            <a:extLst>
              <a:ext uri="{FF2B5EF4-FFF2-40B4-BE49-F238E27FC236}">
                <a16:creationId xmlns:a16="http://schemas.microsoft.com/office/drawing/2014/main" id="{0CDBB56E-5CF3-E5A1-DB78-09F3DCB28D34}"/>
              </a:ext>
            </a:extLst>
          </p:cNvPr>
          <p:cNvCxnSpPr>
            <a:cxnSpLocks/>
          </p:cNvCxnSpPr>
          <p:nvPr/>
        </p:nvCxnSpPr>
        <p:spPr>
          <a:xfrm>
            <a:off x="2978225" y="3139440"/>
            <a:ext cx="1309687" cy="6092"/>
          </a:xfrm>
          <a:prstGeom prst="straightConnector1">
            <a:avLst/>
          </a:prstGeom>
          <a:ln w="76200">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sp>
        <p:nvSpPr>
          <p:cNvPr id="51" name="内容占位符 2">
            <a:extLst>
              <a:ext uri="{FF2B5EF4-FFF2-40B4-BE49-F238E27FC236}">
                <a16:creationId xmlns:a16="http://schemas.microsoft.com/office/drawing/2014/main" id="{F0B2B712-9A7C-5386-7934-C231A196C5D6}"/>
              </a:ext>
            </a:extLst>
          </p:cNvPr>
          <p:cNvSpPr txBox="1">
            <a:spLocks/>
          </p:cNvSpPr>
          <p:nvPr/>
        </p:nvSpPr>
        <p:spPr>
          <a:xfrm>
            <a:off x="2546177" y="2641476"/>
            <a:ext cx="2160240" cy="85171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rgbClr val="C00000"/>
                </a:solidFill>
                <a:latin typeface="+mn-lt"/>
              </a:rPr>
              <a:t>2D Engine</a:t>
            </a:r>
          </a:p>
        </p:txBody>
      </p:sp>
      <p:sp>
        <p:nvSpPr>
          <p:cNvPr id="52" name="矩形 51">
            <a:extLst>
              <a:ext uri="{FF2B5EF4-FFF2-40B4-BE49-F238E27FC236}">
                <a16:creationId xmlns:a16="http://schemas.microsoft.com/office/drawing/2014/main" id="{27AA7367-77D9-5282-E7D5-3B94E2BCE06B}"/>
              </a:ext>
            </a:extLst>
          </p:cNvPr>
          <p:cNvSpPr/>
          <p:nvPr/>
        </p:nvSpPr>
        <p:spPr>
          <a:xfrm>
            <a:off x="1119560" y="2353444"/>
            <a:ext cx="216024" cy="216000"/>
          </a:xfrm>
          <a:prstGeom prst="rect">
            <a:avLst/>
          </a:prstGeom>
          <a:solidFill>
            <a:srgbClr val="E3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57" name="图形 56">
            <a:extLst>
              <a:ext uri="{FF2B5EF4-FFF2-40B4-BE49-F238E27FC236}">
                <a16:creationId xmlns:a16="http://schemas.microsoft.com/office/drawing/2014/main" id="{D9B26FED-2941-5447-D735-499D14488EE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65986" y="3012505"/>
            <a:ext cx="362108" cy="271581"/>
          </a:xfrm>
          <a:prstGeom prst="rect">
            <a:avLst/>
          </a:prstGeom>
        </p:spPr>
      </p:pic>
      <p:sp>
        <p:nvSpPr>
          <p:cNvPr id="4" name="矩形 3">
            <a:extLst>
              <a:ext uri="{FF2B5EF4-FFF2-40B4-BE49-F238E27FC236}">
                <a16:creationId xmlns:a16="http://schemas.microsoft.com/office/drawing/2014/main" id="{23E07487-62E6-7FBF-BEB6-00E0314A47FD}"/>
              </a:ext>
            </a:extLst>
          </p:cNvPr>
          <p:cNvSpPr/>
          <p:nvPr/>
        </p:nvSpPr>
        <p:spPr>
          <a:xfrm rot="3165460">
            <a:off x="3005037" y="3724839"/>
            <a:ext cx="1382110" cy="656590"/>
          </a:xfrm>
          <a:prstGeom prst="rect">
            <a:avLst/>
          </a:prstGeom>
          <a:noFill/>
        </p:spPr>
        <p:txBody>
          <a:bodyPr wrap="none" lIns="91440" tIns="45720" rIns="91440" bIns="45720">
            <a:spAutoFit/>
          </a:bodyPr>
          <a:lstStyle/>
          <a:p>
            <a:pPr algn="ctr">
              <a:lnSpc>
                <a:spcPts val="2200"/>
              </a:lnSpc>
            </a:pPr>
            <a:r>
              <a:rPr lang="en-US" altLang="zh-CN" sz="2400" b="0" cap="none" spc="0" dirty="0">
                <a:ln w="0"/>
                <a:solidFill>
                  <a:schemeClr val="accent1"/>
                </a:solidFill>
                <a:effectLst>
                  <a:outerShdw blurRad="38100" dist="25400" dir="5400000" algn="ctr" rotWithShape="0">
                    <a:srgbClr val="6E747A">
                      <a:alpha val="43000"/>
                    </a:srgbClr>
                  </a:outerShdw>
                </a:effectLst>
              </a:rPr>
              <a:t>Stateful</a:t>
            </a:r>
          </a:p>
          <a:p>
            <a:pPr algn="ctr">
              <a:lnSpc>
                <a:spcPts val="2200"/>
              </a:lnSpc>
            </a:pPr>
            <a:r>
              <a:rPr lang="en-US" altLang="zh-CN" sz="2400" b="0" cap="none" spc="0" dirty="0">
                <a:ln w="0"/>
                <a:solidFill>
                  <a:schemeClr val="accent1"/>
                </a:solidFill>
                <a:effectLst>
                  <a:outerShdw blurRad="38100" dist="25400" dir="5400000" algn="ctr" rotWithShape="0">
                    <a:srgbClr val="6E747A">
                      <a:alpha val="43000"/>
                    </a:srgbClr>
                  </a:outerShdw>
                </a:effectLst>
              </a:rPr>
              <a:t>Interface</a:t>
            </a:r>
            <a:endParaRPr lang="zh-CN" altLang="en-US" sz="2400" b="0" cap="none" spc="0" dirty="0">
              <a:ln w="0"/>
              <a:solidFill>
                <a:schemeClr val="accent1"/>
              </a:solidFill>
              <a:effectLst>
                <a:outerShdw blurRad="38100" dist="25400" dir="5400000" algn="ctr" rotWithShape="0">
                  <a:srgbClr val="6E747A">
                    <a:alpha val="43000"/>
                  </a:srgbClr>
                </a:outerShdw>
              </a:effectLst>
            </a:endParaRPr>
          </a:p>
        </p:txBody>
      </p:sp>
      <p:sp>
        <p:nvSpPr>
          <p:cNvPr id="5" name="矩形 4">
            <a:extLst>
              <a:ext uri="{FF2B5EF4-FFF2-40B4-BE49-F238E27FC236}">
                <a16:creationId xmlns:a16="http://schemas.microsoft.com/office/drawing/2014/main" id="{C796D6B2-6EBE-D1EA-417D-206F914079DA}"/>
              </a:ext>
            </a:extLst>
          </p:cNvPr>
          <p:cNvSpPr/>
          <p:nvPr/>
        </p:nvSpPr>
        <p:spPr>
          <a:xfrm rot="3165460">
            <a:off x="6590376" y="3758860"/>
            <a:ext cx="1451039" cy="656590"/>
          </a:xfrm>
          <a:prstGeom prst="rect">
            <a:avLst/>
          </a:prstGeom>
          <a:noFill/>
        </p:spPr>
        <p:txBody>
          <a:bodyPr wrap="none" lIns="91440" tIns="45720" rIns="91440" bIns="45720">
            <a:spAutoFit/>
          </a:bodyPr>
          <a:lstStyle/>
          <a:p>
            <a:pPr algn="ctr">
              <a:lnSpc>
                <a:spcPts val="2200"/>
              </a:lnSpc>
            </a:pPr>
            <a:r>
              <a:rPr lang="en-US" altLang="zh-CN" sz="2400" b="0" cap="none" spc="0" dirty="0">
                <a:ln w="0"/>
                <a:solidFill>
                  <a:schemeClr val="accent1"/>
                </a:solidFill>
                <a:effectLst>
                  <a:outerShdw blurRad="38100" dist="25400" dir="5400000" algn="ctr" rotWithShape="0">
                    <a:srgbClr val="6E747A">
                      <a:alpha val="43000"/>
                    </a:srgbClr>
                  </a:outerShdw>
                </a:effectLst>
              </a:rPr>
              <a:t>Stateless</a:t>
            </a:r>
          </a:p>
          <a:p>
            <a:pPr algn="ctr">
              <a:lnSpc>
                <a:spcPts val="2200"/>
              </a:lnSpc>
            </a:pPr>
            <a:r>
              <a:rPr lang="en-US" altLang="zh-CN" sz="2400" b="0" cap="none" spc="0" dirty="0">
                <a:ln w="0"/>
                <a:solidFill>
                  <a:schemeClr val="accent1"/>
                </a:solidFill>
                <a:effectLst>
                  <a:outerShdw blurRad="38100" dist="25400" dir="5400000" algn="ctr" rotWithShape="0">
                    <a:srgbClr val="6E747A">
                      <a:alpha val="43000"/>
                    </a:srgbClr>
                  </a:outerShdw>
                </a:effectLst>
              </a:rPr>
              <a:t>Interface</a:t>
            </a:r>
            <a:endParaRPr lang="zh-CN" altLang="en-US" sz="2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5506872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8C169-3438-AF22-E395-489A6CC7CBB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C61D1A15-FEB0-0940-1F7D-8B581CD5D1BA}"/>
              </a:ext>
            </a:extLst>
          </p:cNvPr>
          <p:cNvSpPr>
            <a:spLocks noGrp="1"/>
          </p:cNvSpPr>
          <p:nvPr>
            <p:ph type="title"/>
          </p:nvPr>
        </p:nvSpPr>
        <p:spPr/>
        <p:txBody>
          <a:bodyPr>
            <a:normAutofit/>
          </a:bodyPr>
          <a:lstStyle/>
          <a:p>
            <a:r>
              <a:rPr lang="en-US" altLang="zh-CN" sz="2800" dirty="0">
                <a:latin typeface="+mj-lt"/>
                <a:sym typeface="+mn-lt"/>
              </a:rPr>
              <a:t>Parallelization Challenges</a:t>
            </a:r>
          </a:p>
        </p:txBody>
      </p:sp>
      <p:sp>
        <p:nvSpPr>
          <p:cNvPr id="37" name="灯片编号占位符 36">
            <a:extLst>
              <a:ext uri="{FF2B5EF4-FFF2-40B4-BE49-F238E27FC236}">
                <a16:creationId xmlns:a16="http://schemas.microsoft.com/office/drawing/2014/main" id="{C1EE1A87-F47D-7ED3-247C-A31157E848A7}"/>
              </a:ext>
            </a:extLst>
          </p:cNvPr>
          <p:cNvSpPr>
            <a:spLocks noGrp="1"/>
          </p:cNvSpPr>
          <p:nvPr>
            <p:ph type="sldNum" sz="quarter" idx="12"/>
          </p:nvPr>
        </p:nvSpPr>
        <p:spPr/>
        <p:txBody>
          <a:bodyPr/>
          <a:lstStyle/>
          <a:p>
            <a:fld id="{ADE361C3-C043-4A6E-BDCE-8DA1E7D90A3B}" type="slidenum">
              <a:rPr lang="zh-CN" altLang="en-US" smtClean="0">
                <a:latin typeface="+mn-lt"/>
                <a:sym typeface="+mn-lt"/>
              </a:rPr>
              <a:t>18</a:t>
            </a:fld>
            <a:endParaRPr lang="zh-CN" altLang="en-US" dirty="0">
              <a:latin typeface="+mn-lt"/>
              <a:sym typeface="+mn-lt"/>
            </a:endParaRPr>
          </a:p>
        </p:txBody>
      </p:sp>
      <p:sp>
        <p:nvSpPr>
          <p:cNvPr id="8" name="内容占位符 2">
            <a:extLst>
              <a:ext uri="{FF2B5EF4-FFF2-40B4-BE49-F238E27FC236}">
                <a16:creationId xmlns:a16="http://schemas.microsoft.com/office/drawing/2014/main" id="{9CDF51D5-4767-C613-6768-A0B134A7FA24}"/>
              </a:ext>
            </a:extLst>
          </p:cNvPr>
          <p:cNvSpPr>
            <a:spLocks noGrp="1"/>
          </p:cNvSpPr>
          <p:nvPr>
            <p:ph idx="1"/>
          </p:nvPr>
        </p:nvSpPr>
        <p:spPr>
          <a:xfrm>
            <a:off x="543494" y="1119931"/>
            <a:ext cx="9361041" cy="1268227"/>
          </a:xfrm>
        </p:spPr>
        <p:txBody>
          <a:bodyPr>
            <a:noAutofit/>
          </a:bodyPr>
          <a:lstStyle/>
          <a:p>
            <a:pPr marL="0" indent="0">
              <a:lnSpc>
                <a:spcPct val="110000"/>
              </a:lnSpc>
              <a:spcBef>
                <a:spcPts val="600"/>
              </a:spcBef>
              <a:buNone/>
            </a:pPr>
            <a:r>
              <a:rPr kumimoji="1" lang="en-US" altLang="zh-CN" sz="1800" b="0" dirty="0">
                <a:latin typeface="+mn-lt"/>
              </a:rPr>
              <a:t>A scalable OS rendering service with </a:t>
            </a:r>
            <a:r>
              <a:rPr kumimoji="1" lang="en-US" altLang="zh-CN" sz="1800" dirty="0">
                <a:latin typeface="+mn-lt"/>
              </a:rPr>
              <a:t>fine-grained parallelization </a:t>
            </a:r>
            <a:r>
              <a:rPr kumimoji="1" lang="en-US" altLang="zh-CN" sz="1800" b="0" dirty="0">
                <a:latin typeface="+mn-lt"/>
              </a:rPr>
              <a:t>faces 3 challenges:</a:t>
            </a:r>
          </a:p>
        </p:txBody>
      </p:sp>
      <p:sp>
        <p:nvSpPr>
          <p:cNvPr id="3" name="矩形: 圆角 2">
            <a:extLst>
              <a:ext uri="{FF2B5EF4-FFF2-40B4-BE49-F238E27FC236}">
                <a16:creationId xmlns:a16="http://schemas.microsoft.com/office/drawing/2014/main" id="{1969F73F-71D4-744B-BA36-DA7FB2239566}"/>
              </a:ext>
            </a:extLst>
          </p:cNvPr>
          <p:cNvSpPr/>
          <p:nvPr/>
        </p:nvSpPr>
        <p:spPr>
          <a:xfrm>
            <a:off x="687512" y="1777380"/>
            <a:ext cx="2592288" cy="72008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t>C1: State</a:t>
            </a:r>
          </a:p>
          <a:p>
            <a:pPr algn="ctr"/>
            <a:r>
              <a:rPr lang="en-US" altLang="zh-CN" sz="1600" b="1" dirty="0"/>
              <a:t>Dependency</a:t>
            </a:r>
            <a:endParaRPr lang="zh-CN" altLang="en-US" sz="1600" b="1" dirty="0"/>
          </a:p>
        </p:txBody>
      </p:sp>
      <p:sp>
        <p:nvSpPr>
          <p:cNvPr id="4" name="矩形: 圆角 3">
            <a:extLst>
              <a:ext uri="{FF2B5EF4-FFF2-40B4-BE49-F238E27FC236}">
                <a16:creationId xmlns:a16="http://schemas.microsoft.com/office/drawing/2014/main" id="{7CF06BB9-C57F-F626-C9A7-EA43674B0FFD}"/>
              </a:ext>
            </a:extLst>
          </p:cNvPr>
          <p:cNvSpPr/>
          <p:nvPr/>
        </p:nvSpPr>
        <p:spPr>
          <a:xfrm>
            <a:off x="3791062" y="1777380"/>
            <a:ext cx="2592288" cy="72008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t>C2: Drawing Order Dependency</a:t>
            </a:r>
            <a:endParaRPr lang="zh-CN" altLang="en-US" sz="1600" b="1" dirty="0"/>
          </a:p>
        </p:txBody>
      </p:sp>
      <p:sp>
        <p:nvSpPr>
          <p:cNvPr id="5" name="矩形: 圆角 4">
            <a:extLst>
              <a:ext uri="{FF2B5EF4-FFF2-40B4-BE49-F238E27FC236}">
                <a16:creationId xmlns:a16="http://schemas.microsoft.com/office/drawing/2014/main" id="{B8D7153A-422E-B078-4785-9183AA5B6B95}"/>
              </a:ext>
            </a:extLst>
          </p:cNvPr>
          <p:cNvSpPr/>
          <p:nvPr/>
        </p:nvSpPr>
        <p:spPr>
          <a:xfrm>
            <a:off x="6894612" y="1777380"/>
            <a:ext cx="2592288" cy="72008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t>C3: Interface Dependency</a:t>
            </a:r>
          </a:p>
        </p:txBody>
      </p:sp>
      <p:sp>
        <p:nvSpPr>
          <p:cNvPr id="6" name="矩形: 圆角 5">
            <a:extLst>
              <a:ext uri="{FF2B5EF4-FFF2-40B4-BE49-F238E27FC236}">
                <a16:creationId xmlns:a16="http://schemas.microsoft.com/office/drawing/2014/main" id="{808E6CA6-5371-CE18-DB4B-50D5AA6A047E}"/>
              </a:ext>
            </a:extLst>
          </p:cNvPr>
          <p:cNvSpPr/>
          <p:nvPr/>
        </p:nvSpPr>
        <p:spPr>
          <a:xfrm>
            <a:off x="557514" y="2713484"/>
            <a:ext cx="2861606" cy="2397798"/>
          </a:xfrm>
          <a:prstGeom prst="roundRect">
            <a:avLst>
              <a:gd name="adj" fmla="val 941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800"/>
              </a:lnSpc>
            </a:pPr>
            <a:r>
              <a:rPr kumimoji="1" lang="en-US" altLang="zh-CN" sz="1400" dirty="0">
                <a:solidFill>
                  <a:schemeClr val="tx1">
                    <a:lumMod val="75000"/>
                    <a:lumOff val="25000"/>
                  </a:schemeClr>
                </a:solidFill>
                <a:ea typeface="微软雅黑" panose="020B0503020204020204" pitchFamily="34" charset="-122"/>
              </a:rPr>
              <a:t>Parallelization necessitates </a:t>
            </a:r>
            <a:r>
              <a:rPr kumimoji="1" lang="en-US" altLang="zh-CN" sz="1400" b="1" dirty="0">
                <a:solidFill>
                  <a:schemeClr val="tx1">
                    <a:lumMod val="75000"/>
                    <a:lumOff val="25000"/>
                  </a:schemeClr>
                </a:solidFill>
                <a:ea typeface="微软雅黑" panose="020B0503020204020204" pitchFamily="34" charset="-122"/>
              </a:rPr>
              <a:t>complete and absolute states </a:t>
            </a:r>
            <a:r>
              <a:rPr kumimoji="1" lang="en-US" altLang="zh-CN" sz="1400" dirty="0">
                <a:solidFill>
                  <a:schemeClr val="tx1">
                    <a:lumMod val="75000"/>
                    <a:lumOff val="25000"/>
                  </a:schemeClr>
                </a:solidFill>
                <a:ea typeface="微软雅黑" panose="020B0503020204020204" pitchFamily="34" charset="-122"/>
              </a:rPr>
              <a:t>for each rendering task, while each node in the render tree stores only the relative information to its parent, requiring a depth-first traversal.</a:t>
            </a:r>
          </a:p>
        </p:txBody>
      </p:sp>
      <p:sp>
        <p:nvSpPr>
          <p:cNvPr id="7" name="矩形: 圆角 6">
            <a:extLst>
              <a:ext uri="{FF2B5EF4-FFF2-40B4-BE49-F238E27FC236}">
                <a16:creationId xmlns:a16="http://schemas.microsoft.com/office/drawing/2014/main" id="{A6484E5A-333B-664E-4D83-0A2D5BF04DE4}"/>
              </a:ext>
            </a:extLst>
          </p:cNvPr>
          <p:cNvSpPr/>
          <p:nvPr/>
        </p:nvSpPr>
        <p:spPr>
          <a:xfrm>
            <a:off x="3716033" y="2705067"/>
            <a:ext cx="2861606" cy="2397798"/>
          </a:xfrm>
          <a:prstGeom prst="roundRect">
            <a:avLst>
              <a:gd name="adj" fmla="val 941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800"/>
              </a:lnSpc>
            </a:pPr>
            <a:r>
              <a:rPr kumimoji="1" lang="en-US" altLang="zh-CN" sz="1400" dirty="0">
                <a:solidFill>
                  <a:schemeClr val="tx1">
                    <a:lumMod val="75000"/>
                    <a:lumOff val="25000"/>
                  </a:schemeClr>
                </a:solidFill>
                <a:ea typeface="微软雅黑" panose="020B0503020204020204" pitchFamily="34" charset="-122"/>
              </a:rPr>
              <a:t>Parallelization must explicitly maintain </a:t>
            </a:r>
            <a:r>
              <a:rPr kumimoji="1" lang="en-US" altLang="zh-CN" sz="1400" b="1" dirty="0">
                <a:solidFill>
                  <a:schemeClr val="tx1">
                    <a:lumMod val="75000"/>
                    <a:lumOff val="25000"/>
                  </a:schemeClr>
                </a:solidFill>
                <a:ea typeface="微软雅黑" panose="020B0503020204020204" pitchFamily="34" charset="-122"/>
              </a:rPr>
              <a:t>overlapping relations </a:t>
            </a:r>
            <a:r>
              <a:rPr kumimoji="1" lang="en-US" altLang="zh-CN" sz="1400" dirty="0">
                <a:solidFill>
                  <a:schemeClr val="tx1">
                    <a:lumMod val="75000"/>
                    <a:lumOff val="25000"/>
                  </a:schemeClr>
                </a:solidFill>
                <a:ea typeface="微软雅黑" panose="020B0503020204020204" pitchFamily="34" charset="-122"/>
              </a:rPr>
              <a:t>for drawing-order correctness. When two graphics primitives overlap, the background must always be drawn before the foreground.</a:t>
            </a:r>
            <a:endParaRPr kumimoji="1" lang="zh-CN" altLang="en-US" sz="1400" dirty="0">
              <a:solidFill>
                <a:schemeClr val="tx1">
                  <a:lumMod val="75000"/>
                  <a:lumOff val="25000"/>
                </a:schemeClr>
              </a:solidFill>
              <a:ea typeface="微软雅黑" panose="020B0503020204020204" pitchFamily="34" charset="-122"/>
            </a:endParaRPr>
          </a:p>
        </p:txBody>
      </p:sp>
      <p:sp>
        <p:nvSpPr>
          <p:cNvPr id="9" name="矩形: 圆角 8">
            <a:extLst>
              <a:ext uri="{FF2B5EF4-FFF2-40B4-BE49-F238E27FC236}">
                <a16:creationId xmlns:a16="http://schemas.microsoft.com/office/drawing/2014/main" id="{FC30E16A-E2C7-895C-D4FD-CD67625BF49E}"/>
              </a:ext>
            </a:extLst>
          </p:cNvPr>
          <p:cNvSpPr/>
          <p:nvPr/>
        </p:nvSpPr>
        <p:spPr>
          <a:xfrm>
            <a:off x="6743009" y="2713484"/>
            <a:ext cx="2861606" cy="2397798"/>
          </a:xfrm>
          <a:prstGeom prst="roundRect">
            <a:avLst>
              <a:gd name="adj" fmla="val 941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800"/>
              </a:lnSpc>
            </a:pPr>
            <a:r>
              <a:rPr kumimoji="1" lang="en-US" altLang="zh-CN" sz="1400" dirty="0">
                <a:solidFill>
                  <a:schemeClr val="tx1">
                    <a:lumMod val="75000"/>
                    <a:lumOff val="25000"/>
                  </a:schemeClr>
                </a:solidFill>
                <a:ea typeface="微软雅黑" panose="020B0503020204020204" pitchFamily="34" charset="-122"/>
              </a:rPr>
              <a:t>Parallelization has </a:t>
            </a:r>
            <a:r>
              <a:rPr kumimoji="1" lang="en-US" altLang="zh-CN" sz="1400" b="1" dirty="0">
                <a:solidFill>
                  <a:schemeClr val="tx1">
                    <a:lumMod val="75000"/>
                    <a:lumOff val="25000"/>
                  </a:schemeClr>
                </a:solidFill>
                <a:ea typeface="微软雅黑" panose="020B0503020204020204" pitchFamily="34" charset="-122"/>
              </a:rPr>
              <a:t>stateless interface</a:t>
            </a:r>
            <a:r>
              <a:rPr kumimoji="1" lang="en-US" altLang="zh-CN" sz="1400" dirty="0">
                <a:solidFill>
                  <a:schemeClr val="tx1">
                    <a:lumMod val="75000"/>
                    <a:lumOff val="25000"/>
                  </a:schemeClr>
                </a:solidFill>
                <a:ea typeface="微软雅黑" panose="020B0503020204020204" pitchFamily="34" charset="-122"/>
              </a:rPr>
              <a:t>, while current 2D engines utilize a stateful API (e.g., </a:t>
            </a:r>
            <a:r>
              <a:rPr kumimoji="1" lang="en-US" altLang="zh-CN" sz="1400" dirty="0" err="1">
                <a:solidFill>
                  <a:schemeClr val="tx1">
                    <a:lumMod val="75000"/>
                    <a:lumOff val="25000"/>
                  </a:schemeClr>
                </a:solidFill>
                <a:ea typeface="微软雅黑" panose="020B0503020204020204" pitchFamily="34" charset="-122"/>
              </a:rPr>
              <a:t>Skia</a:t>
            </a:r>
            <a:r>
              <a:rPr kumimoji="1" lang="en-US" altLang="zh-CN" sz="1400" dirty="0">
                <a:solidFill>
                  <a:schemeClr val="tx1">
                    <a:lumMod val="75000"/>
                    <a:lumOff val="25000"/>
                  </a:schemeClr>
                </a:solidFill>
                <a:ea typeface="微软雅黑" panose="020B0503020204020204" pitchFamily="34" charset="-122"/>
              </a:rPr>
              <a:t> Canvas) for custom-rendering applications and internal stateful optimizations like command batching.</a:t>
            </a:r>
            <a:endParaRPr kumimoji="1" lang="zh-CN" altLang="en-US" sz="1400" dirty="0">
              <a:solidFill>
                <a:schemeClr val="tx1">
                  <a:lumMod val="75000"/>
                  <a:lumOff val="25000"/>
                </a:schemeClr>
              </a:solidFill>
              <a:ea typeface="微软雅黑" panose="020B0503020204020204" pitchFamily="34" charset="-122"/>
            </a:endParaRPr>
          </a:p>
        </p:txBody>
      </p:sp>
    </p:spTree>
    <p:extLst>
      <p:ext uri="{BB962C8B-B14F-4D97-AF65-F5344CB8AC3E}">
        <p14:creationId xmlns:p14="http://schemas.microsoft.com/office/powerpoint/2010/main" val="3098906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042CB-8823-DE67-2AC1-9156669C4B70}"/>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4DCDA25E-8687-29F6-C7F3-0E56620116FF}"/>
              </a:ext>
            </a:extLst>
          </p:cNvPr>
          <p:cNvSpPr>
            <a:spLocks noGrp="1"/>
          </p:cNvSpPr>
          <p:nvPr>
            <p:ph type="title"/>
          </p:nvPr>
        </p:nvSpPr>
        <p:spPr/>
        <p:txBody>
          <a:bodyPr>
            <a:normAutofit fontScale="90000"/>
          </a:bodyPr>
          <a:lstStyle/>
          <a:p>
            <a:r>
              <a:rPr lang="en-US" altLang="zh-CN" sz="2800" dirty="0">
                <a:latin typeface="+mj-lt"/>
                <a:sym typeface="+mn-lt"/>
              </a:rPr>
              <a:t>Insight: Out-of-Order Execution with In-Order Commit</a:t>
            </a:r>
          </a:p>
        </p:txBody>
      </p:sp>
      <p:sp>
        <p:nvSpPr>
          <p:cNvPr id="37" name="灯片编号占位符 36">
            <a:extLst>
              <a:ext uri="{FF2B5EF4-FFF2-40B4-BE49-F238E27FC236}">
                <a16:creationId xmlns:a16="http://schemas.microsoft.com/office/drawing/2014/main" id="{3FD1A3D8-A71F-1B7D-A133-AEDEC92E6497}"/>
              </a:ext>
            </a:extLst>
          </p:cNvPr>
          <p:cNvSpPr>
            <a:spLocks noGrp="1"/>
          </p:cNvSpPr>
          <p:nvPr>
            <p:ph type="sldNum" sz="quarter" idx="12"/>
          </p:nvPr>
        </p:nvSpPr>
        <p:spPr/>
        <p:txBody>
          <a:bodyPr/>
          <a:lstStyle/>
          <a:p>
            <a:fld id="{ADE361C3-C043-4A6E-BDCE-8DA1E7D90A3B}" type="slidenum">
              <a:rPr lang="zh-CN" altLang="en-US" smtClean="0">
                <a:latin typeface="+mn-lt"/>
                <a:sym typeface="+mn-lt"/>
              </a:rPr>
              <a:t>19</a:t>
            </a:fld>
            <a:endParaRPr lang="zh-CN" altLang="en-US" dirty="0">
              <a:latin typeface="+mn-lt"/>
              <a:sym typeface="+mn-lt"/>
            </a:endParaRPr>
          </a:p>
        </p:txBody>
      </p:sp>
      <p:sp>
        <p:nvSpPr>
          <p:cNvPr id="8" name="内容占位符 2">
            <a:extLst>
              <a:ext uri="{FF2B5EF4-FFF2-40B4-BE49-F238E27FC236}">
                <a16:creationId xmlns:a16="http://schemas.microsoft.com/office/drawing/2014/main" id="{24C6E42F-0677-4338-668C-475476F2131B}"/>
              </a:ext>
            </a:extLst>
          </p:cNvPr>
          <p:cNvSpPr>
            <a:spLocks noGrp="1"/>
          </p:cNvSpPr>
          <p:nvPr>
            <p:ph idx="1"/>
          </p:nvPr>
        </p:nvSpPr>
        <p:spPr>
          <a:xfrm>
            <a:off x="5301112" y="1251654"/>
            <a:ext cx="4099365" cy="1268227"/>
          </a:xfrm>
        </p:spPr>
        <p:txBody>
          <a:bodyPr>
            <a:noAutofit/>
          </a:bodyPr>
          <a:lstStyle/>
          <a:p>
            <a:pPr marL="0" indent="0">
              <a:lnSpc>
                <a:spcPct val="110000"/>
              </a:lnSpc>
              <a:spcBef>
                <a:spcPts val="600"/>
              </a:spcBef>
              <a:buNone/>
            </a:pPr>
            <a:r>
              <a:rPr kumimoji="1" lang="en-US" altLang="zh-CN" sz="1800" b="0" dirty="0">
                <a:latin typeface="+mn-lt"/>
              </a:rPr>
              <a:t>Modern CPUs use </a:t>
            </a:r>
            <a:r>
              <a:rPr kumimoji="1" lang="en-US" altLang="zh-CN" sz="1800" dirty="0">
                <a:latin typeface="+mn-lt"/>
              </a:rPr>
              <a:t>out-of-order execution with in-order commit</a:t>
            </a:r>
            <a:r>
              <a:rPr kumimoji="1" lang="en-US" altLang="zh-CN" sz="1800" b="0" dirty="0">
                <a:latin typeface="+mn-lt"/>
              </a:rPr>
              <a:t>:</a:t>
            </a:r>
          </a:p>
          <a:p>
            <a:pPr>
              <a:lnSpc>
                <a:spcPct val="110000"/>
              </a:lnSpc>
              <a:spcBef>
                <a:spcPts val="600"/>
              </a:spcBef>
            </a:pPr>
            <a:r>
              <a:rPr kumimoji="1" lang="en-US" altLang="zh-CN" sz="1800" b="0" dirty="0">
                <a:latin typeface="+mn-lt"/>
              </a:rPr>
              <a:t>Instruction dependencies are analyzed to identify which ones can run in parallel.</a:t>
            </a:r>
          </a:p>
          <a:p>
            <a:pPr>
              <a:lnSpc>
                <a:spcPct val="110000"/>
              </a:lnSpc>
              <a:spcBef>
                <a:spcPts val="600"/>
              </a:spcBef>
            </a:pPr>
            <a:r>
              <a:rPr kumimoji="1" lang="en-US" altLang="zh-CN" sz="1800" b="0" dirty="0">
                <a:latin typeface="+mn-lt"/>
              </a:rPr>
              <a:t>Independent instructions are dispatched to available units (e.g., ALUs, FPUs) out of order.</a:t>
            </a:r>
          </a:p>
          <a:p>
            <a:pPr>
              <a:lnSpc>
                <a:spcPct val="110000"/>
              </a:lnSpc>
              <a:spcBef>
                <a:spcPts val="600"/>
              </a:spcBef>
            </a:pPr>
            <a:r>
              <a:rPr kumimoji="1" lang="en-US" altLang="zh-CN" sz="1800" b="0" dirty="0">
                <a:latin typeface="+mn-lt"/>
              </a:rPr>
              <a:t>After execution, results wait in the Reorder Buffer (ROB) until all earlier instructions have been committed in program order.</a:t>
            </a:r>
          </a:p>
        </p:txBody>
      </p:sp>
      <p:sp>
        <p:nvSpPr>
          <p:cNvPr id="10" name="矩形: 圆角 9">
            <a:extLst>
              <a:ext uri="{FF2B5EF4-FFF2-40B4-BE49-F238E27FC236}">
                <a16:creationId xmlns:a16="http://schemas.microsoft.com/office/drawing/2014/main" id="{A0300474-44A2-3DC2-DDB9-A402EB9E7F17}"/>
              </a:ext>
            </a:extLst>
          </p:cNvPr>
          <p:cNvSpPr/>
          <p:nvPr/>
        </p:nvSpPr>
        <p:spPr>
          <a:xfrm>
            <a:off x="1490506" y="1092961"/>
            <a:ext cx="2618961" cy="3593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Fetch</a:t>
            </a:r>
            <a:endParaRPr lang="zh-CN" altLang="en-US" dirty="0"/>
          </a:p>
        </p:txBody>
      </p:sp>
      <p:sp>
        <p:nvSpPr>
          <p:cNvPr id="11" name="矩形: 圆角 10">
            <a:extLst>
              <a:ext uri="{FF2B5EF4-FFF2-40B4-BE49-F238E27FC236}">
                <a16:creationId xmlns:a16="http://schemas.microsoft.com/office/drawing/2014/main" id="{90D6E0FB-D15B-10C3-ADBC-50B75D2BE1D2}"/>
              </a:ext>
            </a:extLst>
          </p:cNvPr>
          <p:cNvSpPr/>
          <p:nvPr/>
        </p:nvSpPr>
        <p:spPr>
          <a:xfrm>
            <a:off x="1490505" y="1706111"/>
            <a:ext cx="2618962" cy="3593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Decode</a:t>
            </a:r>
            <a:endParaRPr lang="zh-CN" altLang="en-US" dirty="0"/>
          </a:p>
        </p:txBody>
      </p:sp>
      <p:sp>
        <p:nvSpPr>
          <p:cNvPr id="12" name="矩形: 圆角 11">
            <a:extLst>
              <a:ext uri="{FF2B5EF4-FFF2-40B4-BE49-F238E27FC236}">
                <a16:creationId xmlns:a16="http://schemas.microsoft.com/office/drawing/2014/main" id="{73C1C697-7E89-F4DB-2F73-93904116FB0D}"/>
              </a:ext>
            </a:extLst>
          </p:cNvPr>
          <p:cNvSpPr/>
          <p:nvPr/>
        </p:nvSpPr>
        <p:spPr>
          <a:xfrm>
            <a:off x="1490506" y="2319261"/>
            <a:ext cx="2618963" cy="53660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dirty="0"/>
              <a:t>Rename/Allocate/Commit</a:t>
            </a:r>
          </a:p>
          <a:p>
            <a:pPr algn="ctr"/>
            <a:r>
              <a:rPr lang="en-US" altLang="zh-CN" sz="1600" dirty="0"/>
              <a:t>Reorder Buffer (ROB)</a:t>
            </a:r>
            <a:endParaRPr lang="zh-CN" altLang="en-US" sz="1600" dirty="0"/>
          </a:p>
        </p:txBody>
      </p:sp>
      <p:sp>
        <p:nvSpPr>
          <p:cNvPr id="13" name="矩形: 圆角 12">
            <a:extLst>
              <a:ext uri="{FF2B5EF4-FFF2-40B4-BE49-F238E27FC236}">
                <a16:creationId xmlns:a16="http://schemas.microsoft.com/office/drawing/2014/main" id="{434A9145-4906-1627-644E-3F024875171F}"/>
              </a:ext>
            </a:extLst>
          </p:cNvPr>
          <p:cNvSpPr/>
          <p:nvPr/>
        </p:nvSpPr>
        <p:spPr>
          <a:xfrm>
            <a:off x="1485527" y="3059724"/>
            <a:ext cx="2618962" cy="3593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dirty="0"/>
              <a:t>Reservation Station (RS)</a:t>
            </a:r>
            <a:endParaRPr lang="zh-CN" altLang="en-US" sz="1600" dirty="0"/>
          </a:p>
        </p:txBody>
      </p:sp>
      <p:sp>
        <p:nvSpPr>
          <p:cNvPr id="14" name="矩形: 圆角 13">
            <a:extLst>
              <a:ext uri="{FF2B5EF4-FFF2-40B4-BE49-F238E27FC236}">
                <a16:creationId xmlns:a16="http://schemas.microsoft.com/office/drawing/2014/main" id="{EEDA0910-EA75-98A2-C6CE-9FAE4A8B51B6}"/>
              </a:ext>
            </a:extLst>
          </p:cNvPr>
          <p:cNvSpPr/>
          <p:nvPr/>
        </p:nvSpPr>
        <p:spPr>
          <a:xfrm>
            <a:off x="2102302" y="3758890"/>
            <a:ext cx="599349" cy="4647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ALU</a:t>
            </a:r>
            <a:endParaRPr lang="zh-CN" altLang="en-US" sz="1400" dirty="0"/>
          </a:p>
        </p:txBody>
      </p:sp>
      <p:sp>
        <p:nvSpPr>
          <p:cNvPr id="15" name="矩形: 圆角 14">
            <a:extLst>
              <a:ext uri="{FF2B5EF4-FFF2-40B4-BE49-F238E27FC236}">
                <a16:creationId xmlns:a16="http://schemas.microsoft.com/office/drawing/2014/main" id="{6C6D00C5-B75D-3A14-3A4C-349AD4BCC768}"/>
              </a:ext>
            </a:extLst>
          </p:cNvPr>
          <p:cNvSpPr/>
          <p:nvPr/>
        </p:nvSpPr>
        <p:spPr>
          <a:xfrm>
            <a:off x="2948735" y="3758890"/>
            <a:ext cx="599349" cy="4647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FPU</a:t>
            </a:r>
            <a:endParaRPr lang="zh-CN" altLang="en-US" sz="1400" dirty="0"/>
          </a:p>
        </p:txBody>
      </p:sp>
      <p:sp>
        <p:nvSpPr>
          <p:cNvPr id="16" name="矩形: 圆角 15">
            <a:extLst>
              <a:ext uri="{FF2B5EF4-FFF2-40B4-BE49-F238E27FC236}">
                <a16:creationId xmlns:a16="http://schemas.microsoft.com/office/drawing/2014/main" id="{40283E09-AB89-7BB6-6728-33DE06EB6B8B}"/>
              </a:ext>
            </a:extLst>
          </p:cNvPr>
          <p:cNvSpPr/>
          <p:nvPr/>
        </p:nvSpPr>
        <p:spPr>
          <a:xfrm>
            <a:off x="3795167" y="3758890"/>
            <a:ext cx="599349" cy="4647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LSU</a:t>
            </a:r>
            <a:endParaRPr lang="zh-CN" altLang="en-US" sz="1400" dirty="0"/>
          </a:p>
        </p:txBody>
      </p:sp>
      <p:sp>
        <p:nvSpPr>
          <p:cNvPr id="17" name="矩形: 圆角 16">
            <a:extLst>
              <a:ext uri="{FF2B5EF4-FFF2-40B4-BE49-F238E27FC236}">
                <a16:creationId xmlns:a16="http://schemas.microsoft.com/office/drawing/2014/main" id="{61F8A57E-511A-6F14-1280-CDE643C1E81A}"/>
              </a:ext>
            </a:extLst>
          </p:cNvPr>
          <p:cNvSpPr/>
          <p:nvPr/>
        </p:nvSpPr>
        <p:spPr>
          <a:xfrm>
            <a:off x="1255870" y="3758890"/>
            <a:ext cx="599349" cy="4647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ALU</a:t>
            </a:r>
            <a:endParaRPr lang="zh-CN" altLang="en-US" sz="1400" dirty="0"/>
          </a:p>
        </p:txBody>
      </p:sp>
      <p:sp>
        <p:nvSpPr>
          <p:cNvPr id="18" name="矩形: 圆角 17">
            <a:extLst>
              <a:ext uri="{FF2B5EF4-FFF2-40B4-BE49-F238E27FC236}">
                <a16:creationId xmlns:a16="http://schemas.microsoft.com/office/drawing/2014/main" id="{80304F6C-094B-1CA2-145E-46BC3BBBE8AC}"/>
              </a:ext>
            </a:extLst>
          </p:cNvPr>
          <p:cNvSpPr/>
          <p:nvPr/>
        </p:nvSpPr>
        <p:spPr>
          <a:xfrm>
            <a:off x="1395904" y="4554592"/>
            <a:ext cx="2847996" cy="3593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dirty="0"/>
              <a:t>Memory Order Buffer (MOB)</a:t>
            </a:r>
            <a:endParaRPr lang="zh-CN" altLang="en-US" sz="1600" dirty="0"/>
          </a:p>
        </p:txBody>
      </p:sp>
      <p:sp>
        <p:nvSpPr>
          <p:cNvPr id="19" name="矩形: 圆角 18">
            <a:extLst>
              <a:ext uri="{FF2B5EF4-FFF2-40B4-BE49-F238E27FC236}">
                <a16:creationId xmlns:a16="http://schemas.microsoft.com/office/drawing/2014/main" id="{4E591F12-88D8-1165-8D64-5C4E673CDF39}"/>
              </a:ext>
            </a:extLst>
          </p:cNvPr>
          <p:cNvSpPr/>
          <p:nvPr/>
        </p:nvSpPr>
        <p:spPr>
          <a:xfrm>
            <a:off x="1389680" y="5162481"/>
            <a:ext cx="2847996" cy="3593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L1 Data Cache</a:t>
            </a:r>
            <a:endParaRPr lang="zh-CN" altLang="en-US" dirty="0"/>
          </a:p>
        </p:txBody>
      </p:sp>
      <p:cxnSp>
        <p:nvCxnSpPr>
          <p:cNvPr id="20" name="直接箭头连接符 19">
            <a:extLst>
              <a:ext uri="{FF2B5EF4-FFF2-40B4-BE49-F238E27FC236}">
                <a16:creationId xmlns:a16="http://schemas.microsoft.com/office/drawing/2014/main" id="{D1CE38A1-8CFB-D0AD-A952-E0F948D0D002}"/>
              </a:ext>
            </a:extLst>
          </p:cNvPr>
          <p:cNvCxnSpPr>
            <a:cxnSpLocks/>
            <a:stCxn id="10" idx="2"/>
            <a:endCxn id="11" idx="0"/>
          </p:cNvCxnSpPr>
          <p:nvPr/>
        </p:nvCxnSpPr>
        <p:spPr>
          <a:xfrm>
            <a:off x="2799987" y="1452276"/>
            <a:ext cx="0" cy="25383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7836B8ED-4F04-3DE9-FAC5-67C4821CB353}"/>
              </a:ext>
            </a:extLst>
          </p:cNvPr>
          <p:cNvCxnSpPr>
            <a:cxnSpLocks/>
            <a:stCxn id="11" idx="2"/>
            <a:endCxn id="12" idx="0"/>
          </p:cNvCxnSpPr>
          <p:nvPr/>
        </p:nvCxnSpPr>
        <p:spPr>
          <a:xfrm>
            <a:off x="2799987" y="2065426"/>
            <a:ext cx="1" cy="25383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21">
            <a:extLst>
              <a:ext uri="{FF2B5EF4-FFF2-40B4-BE49-F238E27FC236}">
                <a16:creationId xmlns:a16="http://schemas.microsoft.com/office/drawing/2014/main" id="{B89EE35F-DAA4-19DA-E4F3-5B678D872052}"/>
              </a:ext>
            </a:extLst>
          </p:cNvPr>
          <p:cNvCxnSpPr>
            <a:cxnSpLocks/>
            <a:stCxn id="12" idx="2"/>
            <a:endCxn id="13" idx="0"/>
          </p:cNvCxnSpPr>
          <p:nvPr/>
        </p:nvCxnSpPr>
        <p:spPr>
          <a:xfrm flipH="1">
            <a:off x="2795008" y="2855867"/>
            <a:ext cx="4979" cy="20385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接箭头连接符 22">
            <a:extLst>
              <a:ext uri="{FF2B5EF4-FFF2-40B4-BE49-F238E27FC236}">
                <a16:creationId xmlns:a16="http://schemas.microsoft.com/office/drawing/2014/main" id="{62D13174-0B97-F648-1F6F-1F342EE98764}"/>
              </a:ext>
            </a:extLst>
          </p:cNvPr>
          <p:cNvCxnSpPr>
            <a:cxnSpLocks/>
            <a:stCxn id="13" idx="2"/>
            <a:endCxn id="17" idx="0"/>
          </p:cNvCxnSpPr>
          <p:nvPr/>
        </p:nvCxnSpPr>
        <p:spPr>
          <a:xfrm flipH="1">
            <a:off x="1555545" y="3419040"/>
            <a:ext cx="1239463"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接箭头连接符 23">
            <a:extLst>
              <a:ext uri="{FF2B5EF4-FFF2-40B4-BE49-F238E27FC236}">
                <a16:creationId xmlns:a16="http://schemas.microsoft.com/office/drawing/2014/main" id="{60B25ECB-916A-39FE-DB6B-D878C57E6546}"/>
              </a:ext>
            </a:extLst>
          </p:cNvPr>
          <p:cNvCxnSpPr>
            <a:cxnSpLocks/>
            <a:stCxn id="13" idx="2"/>
            <a:endCxn id="14" idx="0"/>
          </p:cNvCxnSpPr>
          <p:nvPr/>
        </p:nvCxnSpPr>
        <p:spPr>
          <a:xfrm flipH="1">
            <a:off x="2401977" y="3419040"/>
            <a:ext cx="39303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24">
            <a:extLst>
              <a:ext uri="{FF2B5EF4-FFF2-40B4-BE49-F238E27FC236}">
                <a16:creationId xmlns:a16="http://schemas.microsoft.com/office/drawing/2014/main" id="{DD737F45-4FBD-B8CE-F13A-E5A6903E8602}"/>
              </a:ext>
            </a:extLst>
          </p:cNvPr>
          <p:cNvCxnSpPr>
            <a:cxnSpLocks/>
            <a:stCxn id="13" idx="2"/>
            <a:endCxn id="15" idx="0"/>
          </p:cNvCxnSpPr>
          <p:nvPr/>
        </p:nvCxnSpPr>
        <p:spPr>
          <a:xfrm>
            <a:off x="2795008" y="3419040"/>
            <a:ext cx="45340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接箭头连接符 25">
            <a:extLst>
              <a:ext uri="{FF2B5EF4-FFF2-40B4-BE49-F238E27FC236}">
                <a16:creationId xmlns:a16="http://schemas.microsoft.com/office/drawing/2014/main" id="{75C5DF9D-CCD6-5AD7-7F14-7B3399948380}"/>
              </a:ext>
            </a:extLst>
          </p:cNvPr>
          <p:cNvCxnSpPr>
            <a:cxnSpLocks/>
            <a:stCxn id="13" idx="2"/>
            <a:endCxn id="16" idx="0"/>
          </p:cNvCxnSpPr>
          <p:nvPr/>
        </p:nvCxnSpPr>
        <p:spPr>
          <a:xfrm>
            <a:off x="2795008" y="3419040"/>
            <a:ext cx="1299833"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a:extLst>
              <a:ext uri="{FF2B5EF4-FFF2-40B4-BE49-F238E27FC236}">
                <a16:creationId xmlns:a16="http://schemas.microsoft.com/office/drawing/2014/main" id="{FC6D79CA-719F-8518-095D-B8173A074E17}"/>
              </a:ext>
            </a:extLst>
          </p:cNvPr>
          <p:cNvCxnSpPr>
            <a:cxnSpLocks/>
            <a:stCxn id="17" idx="2"/>
          </p:cNvCxnSpPr>
          <p:nvPr/>
        </p:nvCxnSpPr>
        <p:spPr>
          <a:xfrm flipH="1">
            <a:off x="1555544" y="4223685"/>
            <a:ext cx="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a:extLst>
              <a:ext uri="{FF2B5EF4-FFF2-40B4-BE49-F238E27FC236}">
                <a16:creationId xmlns:a16="http://schemas.microsoft.com/office/drawing/2014/main" id="{25CCAC2D-A040-1D36-047A-E7AA4EF2D78A}"/>
              </a:ext>
            </a:extLst>
          </p:cNvPr>
          <p:cNvCxnSpPr>
            <a:cxnSpLocks/>
          </p:cNvCxnSpPr>
          <p:nvPr/>
        </p:nvCxnSpPr>
        <p:spPr>
          <a:xfrm flipH="1">
            <a:off x="2401976" y="4214742"/>
            <a:ext cx="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28">
            <a:extLst>
              <a:ext uri="{FF2B5EF4-FFF2-40B4-BE49-F238E27FC236}">
                <a16:creationId xmlns:a16="http://schemas.microsoft.com/office/drawing/2014/main" id="{101D13C7-4F21-66CC-2036-48E54DEF1366}"/>
              </a:ext>
            </a:extLst>
          </p:cNvPr>
          <p:cNvCxnSpPr>
            <a:cxnSpLocks/>
          </p:cNvCxnSpPr>
          <p:nvPr/>
        </p:nvCxnSpPr>
        <p:spPr>
          <a:xfrm flipH="1">
            <a:off x="3255409" y="4223685"/>
            <a:ext cx="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a:extLst>
              <a:ext uri="{FF2B5EF4-FFF2-40B4-BE49-F238E27FC236}">
                <a16:creationId xmlns:a16="http://schemas.microsoft.com/office/drawing/2014/main" id="{5DCFB320-C8EF-DED2-063B-DDB1E5D01871}"/>
              </a:ext>
            </a:extLst>
          </p:cNvPr>
          <p:cNvCxnSpPr>
            <a:cxnSpLocks/>
          </p:cNvCxnSpPr>
          <p:nvPr/>
        </p:nvCxnSpPr>
        <p:spPr>
          <a:xfrm flipH="1">
            <a:off x="4094841" y="4214742"/>
            <a:ext cx="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a:extLst>
              <a:ext uri="{FF2B5EF4-FFF2-40B4-BE49-F238E27FC236}">
                <a16:creationId xmlns:a16="http://schemas.microsoft.com/office/drawing/2014/main" id="{0B11589D-C456-C829-F1E1-9A7AD65F93D4}"/>
              </a:ext>
            </a:extLst>
          </p:cNvPr>
          <p:cNvCxnSpPr>
            <a:cxnSpLocks/>
            <a:stCxn id="18" idx="2"/>
            <a:endCxn id="19" idx="0"/>
          </p:cNvCxnSpPr>
          <p:nvPr/>
        </p:nvCxnSpPr>
        <p:spPr>
          <a:xfrm flipH="1">
            <a:off x="2813679" y="4913907"/>
            <a:ext cx="6224" cy="24857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连接符: 肘形 31">
            <a:extLst>
              <a:ext uri="{FF2B5EF4-FFF2-40B4-BE49-F238E27FC236}">
                <a16:creationId xmlns:a16="http://schemas.microsoft.com/office/drawing/2014/main" id="{0D36841A-70EE-5034-344D-A1170DB6F1CC}"/>
              </a:ext>
            </a:extLst>
          </p:cNvPr>
          <p:cNvCxnSpPr>
            <a:cxnSpLocks/>
            <a:endCxn id="12" idx="3"/>
          </p:cNvCxnSpPr>
          <p:nvPr/>
        </p:nvCxnSpPr>
        <p:spPr>
          <a:xfrm flipV="1">
            <a:off x="1395904" y="2587565"/>
            <a:ext cx="2713565" cy="1718453"/>
          </a:xfrm>
          <a:prstGeom prst="bentConnector3">
            <a:avLst>
              <a:gd name="adj1" fmla="val 120872"/>
            </a:avLst>
          </a:prstGeom>
          <a:ln w="76200">
            <a:tailEnd type="triangle"/>
          </a:ln>
        </p:spPr>
        <p:style>
          <a:lnRef idx="1">
            <a:schemeClr val="accent4"/>
          </a:lnRef>
          <a:fillRef idx="0">
            <a:schemeClr val="accent4"/>
          </a:fillRef>
          <a:effectRef idx="0">
            <a:schemeClr val="accent4"/>
          </a:effectRef>
          <a:fontRef idx="minor">
            <a:schemeClr val="tx1"/>
          </a:fontRef>
        </p:style>
      </p:cxnSp>
      <p:sp>
        <p:nvSpPr>
          <p:cNvPr id="33" name="矩形: 圆角 32">
            <a:extLst>
              <a:ext uri="{FF2B5EF4-FFF2-40B4-BE49-F238E27FC236}">
                <a16:creationId xmlns:a16="http://schemas.microsoft.com/office/drawing/2014/main" id="{F29F5128-1B33-3FB5-788A-F25563C92786}"/>
              </a:ext>
            </a:extLst>
          </p:cNvPr>
          <p:cNvSpPr/>
          <p:nvPr/>
        </p:nvSpPr>
        <p:spPr>
          <a:xfrm>
            <a:off x="508000" y="2945302"/>
            <a:ext cx="4427983" cy="2109596"/>
          </a:xfrm>
          <a:prstGeom prst="roundRect">
            <a:avLst/>
          </a:prstGeom>
          <a:noFill/>
          <a:ln w="28575">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a:extLst>
              <a:ext uri="{FF2B5EF4-FFF2-40B4-BE49-F238E27FC236}">
                <a16:creationId xmlns:a16="http://schemas.microsoft.com/office/drawing/2014/main" id="{6A26ECCD-FEFA-AB25-B25F-B1E3A1F1B41A}"/>
              </a:ext>
            </a:extLst>
          </p:cNvPr>
          <p:cNvSpPr txBox="1"/>
          <p:nvPr/>
        </p:nvSpPr>
        <p:spPr>
          <a:xfrm flipH="1">
            <a:off x="551840" y="2910368"/>
            <a:ext cx="615553" cy="2228829"/>
          </a:xfrm>
          <a:prstGeom prst="rect">
            <a:avLst/>
          </a:prstGeom>
          <a:noFill/>
        </p:spPr>
        <p:txBody>
          <a:bodyPr vert="eaVert" wrap="square" rtlCol="0">
            <a:spAutoFit/>
          </a:bodyPr>
          <a:lstStyle/>
          <a:p>
            <a:pPr algn="ctr"/>
            <a:r>
              <a:rPr lang="en-US" altLang="zh-CN" sz="1400" b="1" kern="0" dirty="0">
                <a:solidFill>
                  <a:srgbClr val="C00000"/>
                </a:solidFill>
                <a:ea typeface="Source Han Sans CN Bold" panose="020B0300000000000000" charset="-122"/>
                <a:sym typeface="方正兰亭黑简体" panose="02000500000000000000" charset="-122"/>
              </a:rPr>
              <a:t>Out-of-Order Execution</a:t>
            </a:r>
          </a:p>
          <a:p>
            <a:pPr algn="ctr"/>
            <a:r>
              <a:rPr lang="en-US" altLang="zh-CN" sz="1400" b="1" kern="0" dirty="0">
                <a:solidFill>
                  <a:srgbClr val="C00000"/>
                </a:solidFill>
                <a:ea typeface="Source Han Sans CN Bold" panose="020B0300000000000000" charset="-122"/>
                <a:sym typeface="方正兰亭黑简体" panose="02000500000000000000" charset="-122"/>
              </a:rPr>
              <a:t>&amp; In-Order Commit</a:t>
            </a:r>
            <a:endParaRPr lang="zh-CN" altLang="en-US" sz="1400" b="1" kern="0" dirty="0">
              <a:solidFill>
                <a:srgbClr val="C00000"/>
              </a:solidFill>
              <a:ea typeface="Source Han Sans CN Bold" panose="020B0300000000000000" charset="-122"/>
              <a:sym typeface="方正兰亭黑简体" panose="02000500000000000000" charset="-122"/>
            </a:endParaRPr>
          </a:p>
        </p:txBody>
      </p:sp>
    </p:spTree>
    <p:extLst>
      <p:ext uri="{BB962C8B-B14F-4D97-AF65-F5344CB8AC3E}">
        <p14:creationId xmlns:p14="http://schemas.microsoft.com/office/powerpoint/2010/main" val="214080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2800" dirty="0">
                <a:latin typeface="+mj-lt"/>
                <a:sym typeface="+mn-lt"/>
              </a:rPr>
              <a:t>Smart-Device Graphics</a:t>
            </a:r>
          </a:p>
        </p:txBody>
      </p:sp>
      <p:sp>
        <p:nvSpPr>
          <p:cNvPr id="37" name="灯片编号占位符 36"/>
          <p:cNvSpPr>
            <a:spLocks noGrp="1"/>
          </p:cNvSpPr>
          <p:nvPr>
            <p:ph type="sldNum" sz="quarter" idx="12"/>
          </p:nvPr>
        </p:nvSpPr>
        <p:spPr/>
        <p:txBody>
          <a:bodyPr/>
          <a:lstStyle/>
          <a:p>
            <a:fld id="{ADE361C3-C043-4A6E-BDCE-8DA1E7D90A3B}" type="slidenum">
              <a:rPr lang="zh-CN" altLang="en-US" smtClean="0">
                <a:latin typeface="+mn-lt"/>
                <a:sym typeface="+mn-lt"/>
              </a:rPr>
              <a:t>2</a:t>
            </a:fld>
            <a:endParaRPr lang="zh-CN" altLang="en-US" dirty="0">
              <a:latin typeface="+mn-lt"/>
              <a:sym typeface="+mn-lt"/>
            </a:endParaRPr>
          </a:p>
        </p:txBody>
      </p:sp>
      <p:pic>
        <p:nvPicPr>
          <p:cNvPr id="14" name="图片 13">
            <a:extLst>
              <a:ext uri="{FF2B5EF4-FFF2-40B4-BE49-F238E27FC236}">
                <a16:creationId xmlns:a16="http://schemas.microsoft.com/office/drawing/2014/main" id="{BFA2A0F3-C20F-38DE-3E4E-40AAAD356C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460" y="1489348"/>
            <a:ext cx="4032446" cy="2016224"/>
          </a:xfrm>
          <a:prstGeom prst="rect">
            <a:avLst/>
          </a:prstGeom>
        </p:spPr>
      </p:pic>
      <p:pic>
        <p:nvPicPr>
          <p:cNvPr id="20" name="图片 19">
            <a:extLst>
              <a:ext uri="{FF2B5EF4-FFF2-40B4-BE49-F238E27FC236}">
                <a16:creationId xmlns:a16="http://schemas.microsoft.com/office/drawing/2014/main" id="{5DECF4E9-DB40-2342-46A3-D998B6235C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7592" y="3604582"/>
            <a:ext cx="2952328" cy="1845205"/>
          </a:xfrm>
          <a:prstGeom prst="rect">
            <a:avLst/>
          </a:prstGeom>
        </p:spPr>
      </p:pic>
      <p:pic>
        <p:nvPicPr>
          <p:cNvPr id="1025" name="Picture 1">
            <a:extLst>
              <a:ext uri="{FF2B5EF4-FFF2-40B4-BE49-F238E27FC236}">
                <a16:creationId xmlns:a16="http://schemas.microsoft.com/office/drawing/2014/main" id="{33B72654-4E95-9F08-04C5-92A8AF444D3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360" t="14502" r="22558" b="16334"/>
          <a:stretch/>
        </p:blipFill>
        <p:spPr bwMode="auto">
          <a:xfrm>
            <a:off x="5512048" y="1614904"/>
            <a:ext cx="1008112" cy="160263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E2FA8F3F-C4D5-8EF4-25C5-941D69B2C8F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4018" t="8502" r="15574" b="2372"/>
          <a:stretch/>
        </p:blipFill>
        <p:spPr bwMode="auto">
          <a:xfrm>
            <a:off x="6970286" y="1614242"/>
            <a:ext cx="1688491" cy="1602636"/>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6">
            <a:extLst>
              <a:ext uri="{FF2B5EF4-FFF2-40B4-BE49-F238E27FC236}">
                <a16:creationId xmlns:a16="http://schemas.microsoft.com/office/drawing/2014/main" id="{EC9865D1-CC39-6DEC-526C-D7AF54164646}"/>
              </a:ext>
            </a:extLst>
          </p:cNvPr>
          <p:cNvPicPr>
            <a:picLocks noChangeAspect="1"/>
          </p:cNvPicPr>
          <p:nvPr/>
        </p:nvPicPr>
        <p:blipFill>
          <a:blip r:embed="rId7"/>
          <a:stretch>
            <a:fillRect/>
          </a:stretch>
        </p:blipFill>
        <p:spPr>
          <a:xfrm>
            <a:off x="5440040" y="3326518"/>
            <a:ext cx="3312368" cy="2195278"/>
          </a:xfrm>
          <a:prstGeom prst="rect">
            <a:avLst/>
          </a:prstGeom>
        </p:spPr>
      </p:pic>
      <p:sp>
        <p:nvSpPr>
          <p:cNvPr id="8" name="内容占位符 2">
            <a:extLst>
              <a:ext uri="{FF2B5EF4-FFF2-40B4-BE49-F238E27FC236}">
                <a16:creationId xmlns:a16="http://schemas.microsoft.com/office/drawing/2014/main" id="{E2675A06-2DEA-3FC6-10CF-A93654558D2E}"/>
              </a:ext>
            </a:extLst>
          </p:cNvPr>
          <p:cNvSpPr>
            <a:spLocks noGrp="1"/>
          </p:cNvSpPr>
          <p:nvPr>
            <p:ph idx="1"/>
          </p:nvPr>
        </p:nvSpPr>
        <p:spPr>
          <a:xfrm>
            <a:off x="543495" y="1119932"/>
            <a:ext cx="8712967" cy="851710"/>
          </a:xfrm>
        </p:spPr>
        <p:txBody>
          <a:bodyPr>
            <a:noAutofit/>
          </a:bodyPr>
          <a:lstStyle/>
          <a:p>
            <a:pPr marL="0" indent="0">
              <a:lnSpc>
                <a:spcPct val="110000"/>
              </a:lnSpc>
              <a:spcBef>
                <a:spcPts val="600"/>
              </a:spcBef>
              <a:buNone/>
            </a:pPr>
            <a:r>
              <a:rPr kumimoji="1" lang="en-US" altLang="zh-CN" sz="1800" dirty="0">
                <a:latin typeface="+mn-lt"/>
              </a:rPr>
              <a:t>OS Rendering Service </a:t>
            </a:r>
            <a:r>
              <a:rPr kumimoji="1" lang="en-US" altLang="zh-CN" sz="1800" b="0" dirty="0">
                <a:latin typeface="+mn-lt"/>
              </a:rPr>
              <a:t>powers the visually stunning graphical user interfaces.</a:t>
            </a:r>
          </a:p>
        </p:txBody>
      </p:sp>
    </p:spTree>
    <p:extLst>
      <p:ext uri="{BB962C8B-B14F-4D97-AF65-F5344CB8AC3E}">
        <p14:creationId xmlns:p14="http://schemas.microsoft.com/office/powerpoint/2010/main" val="1477503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5D138-9CE7-939F-2702-4383BCFE23F3}"/>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24A7BDCF-2950-F9E9-FCED-0F5FFA4AE272}"/>
              </a:ext>
            </a:extLst>
          </p:cNvPr>
          <p:cNvSpPr>
            <a:spLocks noGrp="1"/>
          </p:cNvSpPr>
          <p:nvPr>
            <p:ph type="title"/>
          </p:nvPr>
        </p:nvSpPr>
        <p:spPr/>
        <p:txBody>
          <a:bodyPr>
            <a:normAutofit fontScale="90000"/>
          </a:bodyPr>
          <a:lstStyle/>
          <a:p>
            <a:r>
              <a:rPr lang="en-US" altLang="zh-CN" sz="2800" dirty="0">
                <a:latin typeface="+mj-lt"/>
                <a:sym typeface="+mn-lt"/>
              </a:rPr>
              <a:t>Insight: Out-of-Order Execution with In-Order Commit</a:t>
            </a:r>
          </a:p>
        </p:txBody>
      </p:sp>
      <p:sp>
        <p:nvSpPr>
          <p:cNvPr id="37" name="灯片编号占位符 36">
            <a:extLst>
              <a:ext uri="{FF2B5EF4-FFF2-40B4-BE49-F238E27FC236}">
                <a16:creationId xmlns:a16="http://schemas.microsoft.com/office/drawing/2014/main" id="{15E9A96A-6DEC-39BB-1FBD-CC38C102CD44}"/>
              </a:ext>
            </a:extLst>
          </p:cNvPr>
          <p:cNvSpPr>
            <a:spLocks noGrp="1"/>
          </p:cNvSpPr>
          <p:nvPr>
            <p:ph type="sldNum" sz="quarter" idx="12"/>
          </p:nvPr>
        </p:nvSpPr>
        <p:spPr/>
        <p:txBody>
          <a:bodyPr/>
          <a:lstStyle/>
          <a:p>
            <a:fld id="{ADE361C3-C043-4A6E-BDCE-8DA1E7D90A3B}" type="slidenum">
              <a:rPr lang="zh-CN" altLang="en-US" smtClean="0">
                <a:latin typeface="+mn-lt"/>
                <a:sym typeface="+mn-lt"/>
              </a:rPr>
              <a:t>20</a:t>
            </a:fld>
            <a:endParaRPr lang="zh-CN" altLang="en-US" dirty="0">
              <a:latin typeface="+mn-lt"/>
              <a:sym typeface="+mn-lt"/>
            </a:endParaRPr>
          </a:p>
        </p:txBody>
      </p:sp>
      <p:sp>
        <p:nvSpPr>
          <p:cNvPr id="8" name="内容占位符 2">
            <a:extLst>
              <a:ext uri="{FF2B5EF4-FFF2-40B4-BE49-F238E27FC236}">
                <a16:creationId xmlns:a16="http://schemas.microsoft.com/office/drawing/2014/main" id="{127F3A08-F651-C56A-C241-11116806B553}"/>
              </a:ext>
            </a:extLst>
          </p:cNvPr>
          <p:cNvSpPr>
            <a:spLocks noGrp="1"/>
          </p:cNvSpPr>
          <p:nvPr>
            <p:ph idx="1"/>
          </p:nvPr>
        </p:nvSpPr>
        <p:spPr>
          <a:xfrm>
            <a:off x="5381465" y="1251654"/>
            <a:ext cx="4427979" cy="3803244"/>
          </a:xfrm>
        </p:spPr>
        <p:txBody>
          <a:bodyPr>
            <a:noAutofit/>
          </a:bodyPr>
          <a:lstStyle/>
          <a:p>
            <a:pPr marL="0" indent="0">
              <a:lnSpc>
                <a:spcPct val="110000"/>
              </a:lnSpc>
              <a:spcBef>
                <a:spcPts val="600"/>
              </a:spcBef>
              <a:buNone/>
            </a:pPr>
            <a:r>
              <a:rPr kumimoji="1" lang="en-US" altLang="zh-CN" sz="1800" b="0" dirty="0">
                <a:latin typeface="+mn-lt"/>
              </a:rPr>
              <a:t>We observed </a:t>
            </a:r>
            <a:r>
              <a:rPr kumimoji="1" lang="en-US" altLang="zh-CN" sz="1800" dirty="0">
                <a:latin typeface="+mn-lt"/>
              </a:rPr>
              <a:t>the analogy</a:t>
            </a:r>
            <a:r>
              <a:rPr kumimoji="1" lang="en-US" altLang="zh-CN" sz="1800" b="0" dirty="0">
                <a:latin typeface="+mn-lt"/>
              </a:rPr>
              <a:t>:</a:t>
            </a:r>
          </a:p>
          <a:p>
            <a:pPr>
              <a:lnSpc>
                <a:spcPct val="110000"/>
              </a:lnSpc>
              <a:spcBef>
                <a:spcPts val="600"/>
              </a:spcBef>
            </a:pPr>
            <a:r>
              <a:rPr kumimoji="1" lang="en-US" altLang="zh-CN" sz="1800" b="0" dirty="0">
                <a:sym typeface="Wingdings" panose="05000000000000000000" pitchFamily="2" charset="2"/>
              </a:rPr>
              <a:t>Draw command </a:t>
            </a:r>
            <a:r>
              <a:rPr kumimoji="1" lang="en-US" altLang="zh-CN" sz="1800" b="0" dirty="0">
                <a:latin typeface="+mn-lt"/>
                <a:sym typeface="Wingdings" panose="05000000000000000000" pitchFamily="2" charset="2"/>
              </a:rPr>
              <a:t> </a:t>
            </a:r>
            <a:r>
              <a:rPr kumimoji="1" lang="en-US" altLang="zh-CN" sz="1800" b="0" dirty="0"/>
              <a:t>CPU instruction </a:t>
            </a:r>
            <a:endParaRPr kumimoji="1" lang="en-US" altLang="zh-CN" sz="1800" b="0" dirty="0">
              <a:latin typeface="+mn-lt"/>
              <a:sym typeface="Wingdings" panose="05000000000000000000" pitchFamily="2" charset="2"/>
            </a:endParaRPr>
          </a:p>
          <a:p>
            <a:pPr>
              <a:lnSpc>
                <a:spcPct val="110000"/>
              </a:lnSpc>
              <a:spcBef>
                <a:spcPts val="600"/>
              </a:spcBef>
            </a:pPr>
            <a:r>
              <a:rPr kumimoji="1" lang="en-US" altLang="zh-CN" sz="1800" b="0" dirty="0">
                <a:sym typeface="Wingdings" panose="05000000000000000000" pitchFamily="2" charset="2"/>
              </a:rPr>
              <a:t>CPU multi-core  ALU/FPU/LSU</a:t>
            </a:r>
          </a:p>
          <a:p>
            <a:pPr>
              <a:lnSpc>
                <a:spcPct val="110000"/>
              </a:lnSpc>
              <a:spcBef>
                <a:spcPts val="600"/>
              </a:spcBef>
            </a:pPr>
            <a:r>
              <a:rPr kumimoji="1" lang="en-US" altLang="zh-CN" sz="1800" b="0" dirty="0">
                <a:latin typeface="+mn-lt"/>
                <a:sym typeface="Wingdings" panose="05000000000000000000" pitchFamily="2" charset="2"/>
              </a:rPr>
              <a:t>State dependency </a:t>
            </a:r>
            <a:r>
              <a:rPr kumimoji="1" lang="en-US" altLang="zh-CN" sz="1800" b="0" dirty="0">
                <a:sym typeface="Wingdings" panose="05000000000000000000" pitchFamily="2" charset="2"/>
              </a:rPr>
              <a:t> operand dep.</a:t>
            </a:r>
          </a:p>
          <a:p>
            <a:pPr>
              <a:lnSpc>
                <a:spcPct val="110000"/>
              </a:lnSpc>
              <a:spcBef>
                <a:spcPts val="600"/>
              </a:spcBef>
            </a:pPr>
            <a:r>
              <a:rPr kumimoji="1" lang="en-US" altLang="zh-CN" sz="1800" b="0" dirty="0">
                <a:sym typeface="Wingdings" panose="05000000000000000000" pitchFamily="2" charset="2"/>
              </a:rPr>
              <a:t>Drawing order  program order</a:t>
            </a:r>
          </a:p>
          <a:p>
            <a:pPr marL="0" indent="0">
              <a:lnSpc>
                <a:spcPct val="110000"/>
              </a:lnSpc>
              <a:spcBef>
                <a:spcPts val="600"/>
              </a:spcBef>
              <a:buNone/>
            </a:pPr>
            <a:endParaRPr kumimoji="1" lang="en-US" altLang="zh-CN" sz="1800" b="0" dirty="0">
              <a:latin typeface="+mn-lt"/>
            </a:endParaRPr>
          </a:p>
          <a:p>
            <a:pPr marL="0" indent="0">
              <a:lnSpc>
                <a:spcPct val="110000"/>
              </a:lnSpc>
              <a:spcBef>
                <a:spcPts val="600"/>
              </a:spcBef>
              <a:buNone/>
            </a:pPr>
            <a:r>
              <a:rPr kumimoji="1" lang="en-US" altLang="zh-CN" sz="1800" b="0" dirty="0">
                <a:latin typeface="+mn-lt"/>
              </a:rPr>
              <a:t>Why not adopt </a:t>
            </a:r>
            <a:r>
              <a:rPr kumimoji="1" lang="en-US" altLang="zh-CN" sz="1800" dirty="0">
                <a:latin typeface="+mn-lt"/>
              </a:rPr>
              <a:t>a similar strategy</a:t>
            </a:r>
            <a:r>
              <a:rPr kumimoji="1" lang="en-US" altLang="zh-CN" sz="1800" b="0" dirty="0">
                <a:latin typeface="+mn-lt"/>
              </a:rPr>
              <a:t>?</a:t>
            </a:r>
          </a:p>
          <a:p>
            <a:pPr>
              <a:lnSpc>
                <a:spcPct val="110000"/>
              </a:lnSpc>
              <a:spcBef>
                <a:spcPts val="600"/>
              </a:spcBef>
            </a:pPr>
            <a:r>
              <a:rPr kumimoji="1" lang="en-US" altLang="zh-CN" sz="1800" b="0" dirty="0">
                <a:latin typeface="+mn-lt"/>
              </a:rPr>
              <a:t>In-Order preparation</a:t>
            </a:r>
          </a:p>
          <a:p>
            <a:pPr>
              <a:lnSpc>
                <a:spcPct val="110000"/>
              </a:lnSpc>
              <a:spcBef>
                <a:spcPts val="600"/>
              </a:spcBef>
            </a:pPr>
            <a:r>
              <a:rPr kumimoji="1" lang="en-US" altLang="zh-CN" sz="1800" b="0" dirty="0">
                <a:latin typeface="+mn-lt"/>
              </a:rPr>
              <a:t>Out-of-Order execution</a:t>
            </a:r>
          </a:p>
          <a:p>
            <a:pPr>
              <a:lnSpc>
                <a:spcPct val="110000"/>
              </a:lnSpc>
              <a:spcBef>
                <a:spcPts val="600"/>
              </a:spcBef>
            </a:pPr>
            <a:r>
              <a:rPr kumimoji="1" lang="en-US" altLang="zh-CN" sz="1800" b="0" dirty="0">
                <a:latin typeface="+mn-lt"/>
              </a:rPr>
              <a:t>In-Order commit</a:t>
            </a:r>
          </a:p>
          <a:p>
            <a:pPr marL="0" indent="0">
              <a:lnSpc>
                <a:spcPct val="110000"/>
              </a:lnSpc>
              <a:spcBef>
                <a:spcPts val="600"/>
              </a:spcBef>
              <a:buNone/>
            </a:pPr>
            <a:endParaRPr kumimoji="1" lang="en-US" altLang="zh-CN" sz="1800" b="0" dirty="0">
              <a:latin typeface="+mn-lt"/>
            </a:endParaRPr>
          </a:p>
        </p:txBody>
      </p:sp>
      <p:sp>
        <p:nvSpPr>
          <p:cNvPr id="10" name="矩形: 圆角 9">
            <a:extLst>
              <a:ext uri="{FF2B5EF4-FFF2-40B4-BE49-F238E27FC236}">
                <a16:creationId xmlns:a16="http://schemas.microsoft.com/office/drawing/2014/main" id="{9B813529-1886-3B30-C6E5-31B9E219CB4D}"/>
              </a:ext>
            </a:extLst>
          </p:cNvPr>
          <p:cNvSpPr/>
          <p:nvPr/>
        </p:nvSpPr>
        <p:spPr>
          <a:xfrm>
            <a:off x="1490506" y="1092961"/>
            <a:ext cx="2618961" cy="3593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Fetch</a:t>
            </a:r>
            <a:endParaRPr lang="zh-CN" altLang="en-US" dirty="0"/>
          </a:p>
        </p:txBody>
      </p:sp>
      <p:sp>
        <p:nvSpPr>
          <p:cNvPr id="11" name="矩形: 圆角 10">
            <a:extLst>
              <a:ext uri="{FF2B5EF4-FFF2-40B4-BE49-F238E27FC236}">
                <a16:creationId xmlns:a16="http://schemas.microsoft.com/office/drawing/2014/main" id="{A1928AEA-F3C4-5D87-9669-083DF8511682}"/>
              </a:ext>
            </a:extLst>
          </p:cNvPr>
          <p:cNvSpPr/>
          <p:nvPr/>
        </p:nvSpPr>
        <p:spPr>
          <a:xfrm>
            <a:off x="1490505" y="1706111"/>
            <a:ext cx="2618962" cy="3593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Decode</a:t>
            </a:r>
            <a:endParaRPr lang="zh-CN" altLang="en-US" dirty="0"/>
          </a:p>
        </p:txBody>
      </p:sp>
      <p:sp>
        <p:nvSpPr>
          <p:cNvPr id="12" name="矩形: 圆角 11">
            <a:extLst>
              <a:ext uri="{FF2B5EF4-FFF2-40B4-BE49-F238E27FC236}">
                <a16:creationId xmlns:a16="http://schemas.microsoft.com/office/drawing/2014/main" id="{BAC15DFB-25C3-194D-D9FA-A6CC0FD04664}"/>
              </a:ext>
            </a:extLst>
          </p:cNvPr>
          <p:cNvSpPr/>
          <p:nvPr/>
        </p:nvSpPr>
        <p:spPr>
          <a:xfrm>
            <a:off x="1490506" y="2319261"/>
            <a:ext cx="2618963" cy="53660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dirty="0"/>
              <a:t>Rename/Allocate/Commit</a:t>
            </a:r>
          </a:p>
          <a:p>
            <a:pPr algn="ctr"/>
            <a:r>
              <a:rPr lang="en-US" altLang="zh-CN" sz="1600" dirty="0"/>
              <a:t>Reorder Buffer (ROB)</a:t>
            </a:r>
            <a:endParaRPr lang="zh-CN" altLang="en-US" sz="1600" dirty="0"/>
          </a:p>
        </p:txBody>
      </p:sp>
      <p:sp>
        <p:nvSpPr>
          <p:cNvPr id="13" name="矩形: 圆角 12">
            <a:extLst>
              <a:ext uri="{FF2B5EF4-FFF2-40B4-BE49-F238E27FC236}">
                <a16:creationId xmlns:a16="http://schemas.microsoft.com/office/drawing/2014/main" id="{D5817FF4-ABB2-D26B-D7C6-F4121A902342}"/>
              </a:ext>
            </a:extLst>
          </p:cNvPr>
          <p:cNvSpPr/>
          <p:nvPr/>
        </p:nvSpPr>
        <p:spPr>
          <a:xfrm>
            <a:off x="1485527" y="3059724"/>
            <a:ext cx="2618962" cy="3593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dirty="0"/>
              <a:t>Reservation Station (RS)</a:t>
            </a:r>
            <a:endParaRPr lang="zh-CN" altLang="en-US" sz="1600" dirty="0"/>
          </a:p>
        </p:txBody>
      </p:sp>
      <p:sp>
        <p:nvSpPr>
          <p:cNvPr id="14" name="矩形: 圆角 13">
            <a:extLst>
              <a:ext uri="{FF2B5EF4-FFF2-40B4-BE49-F238E27FC236}">
                <a16:creationId xmlns:a16="http://schemas.microsoft.com/office/drawing/2014/main" id="{D5954818-4ABF-4099-F99A-35DDDE76CD88}"/>
              </a:ext>
            </a:extLst>
          </p:cNvPr>
          <p:cNvSpPr/>
          <p:nvPr/>
        </p:nvSpPr>
        <p:spPr>
          <a:xfrm>
            <a:off x="2102302" y="3758890"/>
            <a:ext cx="599349" cy="4647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ALU</a:t>
            </a:r>
            <a:endParaRPr lang="zh-CN" altLang="en-US" sz="1400" dirty="0"/>
          </a:p>
        </p:txBody>
      </p:sp>
      <p:sp>
        <p:nvSpPr>
          <p:cNvPr id="15" name="矩形: 圆角 14">
            <a:extLst>
              <a:ext uri="{FF2B5EF4-FFF2-40B4-BE49-F238E27FC236}">
                <a16:creationId xmlns:a16="http://schemas.microsoft.com/office/drawing/2014/main" id="{92594F58-A541-B81D-7E2C-C77A4C67C2D5}"/>
              </a:ext>
            </a:extLst>
          </p:cNvPr>
          <p:cNvSpPr/>
          <p:nvPr/>
        </p:nvSpPr>
        <p:spPr>
          <a:xfrm>
            <a:off x="2948735" y="3758890"/>
            <a:ext cx="599349" cy="4647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FPU</a:t>
            </a:r>
            <a:endParaRPr lang="zh-CN" altLang="en-US" sz="1400" dirty="0"/>
          </a:p>
        </p:txBody>
      </p:sp>
      <p:sp>
        <p:nvSpPr>
          <p:cNvPr id="16" name="矩形: 圆角 15">
            <a:extLst>
              <a:ext uri="{FF2B5EF4-FFF2-40B4-BE49-F238E27FC236}">
                <a16:creationId xmlns:a16="http://schemas.microsoft.com/office/drawing/2014/main" id="{9341BE03-06B7-64EC-3213-EBF4978231F7}"/>
              </a:ext>
            </a:extLst>
          </p:cNvPr>
          <p:cNvSpPr/>
          <p:nvPr/>
        </p:nvSpPr>
        <p:spPr>
          <a:xfrm>
            <a:off x="3795167" y="3758890"/>
            <a:ext cx="599349" cy="4647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LSU</a:t>
            </a:r>
            <a:endParaRPr lang="zh-CN" altLang="en-US" sz="1400" dirty="0"/>
          </a:p>
        </p:txBody>
      </p:sp>
      <p:sp>
        <p:nvSpPr>
          <p:cNvPr id="17" name="矩形: 圆角 16">
            <a:extLst>
              <a:ext uri="{FF2B5EF4-FFF2-40B4-BE49-F238E27FC236}">
                <a16:creationId xmlns:a16="http://schemas.microsoft.com/office/drawing/2014/main" id="{56B4ECC3-A38C-BDAC-2A9D-635225ECE6F3}"/>
              </a:ext>
            </a:extLst>
          </p:cNvPr>
          <p:cNvSpPr/>
          <p:nvPr/>
        </p:nvSpPr>
        <p:spPr>
          <a:xfrm>
            <a:off x="1255870" y="3758890"/>
            <a:ext cx="599349" cy="4647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ALU</a:t>
            </a:r>
            <a:endParaRPr lang="zh-CN" altLang="en-US" sz="1400" dirty="0"/>
          </a:p>
        </p:txBody>
      </p:sp>
      <p:sp>
        <p:nvSpPr>
          <p:cNvPr id="18" name="矩形: 圆角 17">
            <a:extLst>
              <a:ext uri="{FF2B5EF4-FFF2-40B4-BE49-F238E27FC236}">
                <a16:creationId xmlns:a16="http://schemas.microsoft.com/office/drawing/2014/main" id="{9DF91F10-5D53-F1ED-B827-44EFB1C12510}"/>
              </a:ext>
            </a:extLst>
          </p:cNvPr>
          <p:cNvSpPr/>
          <p:nvPr/>
        </p:nvSpPr>
        <p:spPr>
          <a:xfrm>
            <a:off x="1395904" y="4554592"/>
            <a:ext cx="2847996" cy="3593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dirty="0"/>
              <a:t>Memory Order Buffer (MOB)</a:t>
            </a:r>
            <a:endParaRPr lang="zh-CN" altLang="en-US" sz="1600" dirty="0"/>
          </a:p>
        </p:txBody>
      </p:sp>
      <p:sp>
        <p:nvSpPr>
          <p:cNvPr id="19" name="矩形: 圆角 18">
            <a:extLst>
              <a:ext uri="{FF2B5EF4-FFF2-40B4-BE49-F238E27FC236}">
                <a16:creationId xmlns:a16="http://schemas.microsoft.com/office/drawing/2014/main" id="{FE48D9AD-446A-BBB5-15BB-79D7657D8DE6}"/>
              </a:ext>
            </a:extLst>
          </p:cNvPr>
          <p:cNvSpPr/>
          <p:nvPr/>
        </p:nvSpPr>
        <p:spPr>
          <a:xfrm>
            <a:off x="1389680" y="5162481"/>
            <a:ext cx="2847996" cy="35931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L1 Data Cache</a:t>
            </a:r>
            <a:endParaRPr lang="zh-CN" altLang="en-US" dirty="0"/>
          </a:p>
        </p:txBody>
      </p:sp>
      <p:cxnSp>
        <p:nvCxnSpPr>
          <p:cNvPr id="20" name="直接箭头连接符 19">
            <a:extLst>
              <a:ext uri="{FF2B5EF4-FFF2-40B4-BE49-F238E27FC236}">
                <a16:creationId xmlns:a16="http://schemas.microsoft.com/office/drawing/2014/main" id="{9F635AD1-FDCE-B7F3-2641-B4F6ACC64D00}"/>
              </a:ext>
            </a:extLst>
          </p:cNvPr>
          <p:cNvCxnSpPr>
            <a:cxnSpLocks/>
            <a:stCxn id="10" idx="2"/>
            <a:endCxn id="11" idx="0"/>
          </p:cNvCxnSpPr>
          <p:nvPr/>
        </p:nvCxnSpPr>
        <p:spPr>
          <a:xfrm>
            <a:off x="2799987" y="1452276"/>
            <a:ext cx="0" cy="25383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C22371A9-4850-CF01-2C29-029DBE9F6791}"/>
              </a:ext>
            </a:extLst>
          </p:cNvPr>
          <p:cNvCxnSpPr>
            <a:cxnSpLocks/>
            <a:stCxn id="11" idx="2"/>
            <a:endCxn id="12" idx="0"/>
          </p:cNvCxnSpPr>
          <p:nvPr/>
        </p:nvCxnSpPr>
        <p:spPr>
          <a:xfrm>
            <a:off x="2799987" y="2065426"/>
            <a:ext cx="1" cy="25383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21">
            <a:extLst>
              <a:ext uri="{FF2B5EF4-FFF2-40B4-BE49-F238E27FC236}">
                <a16:creationId xmlns:a16="http://schemas.microsoft.com/office/drawing/2014/main" id="{D7F76D9F-3921-B3B7-7F28-EE7FDC626905}"/>
              </a:ext>
            </a:extLst>
          </p:cNvPr>
          <p:cNvCxnSpPr>
            <a:cxnSpLocks/>
            <a:stCxn id="12" idx="2"/>
            <a:endCxn id="13" idx="0"/>
          </p:cNvCxnSpPr>
          <p:nvPr/>
        </p:nvCxnSpPr>
        <p:spPr>
          <a:xfrm flipH="1">
            <a:off x="2795008" y="2855867"/>
            <a:ext cx="4979" cy="20385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接箭头连接符 22">
            <a:extLst>
              <a:ext uri="{FF2B5EF4-FFF2-40B4-BE49-F238E27FC236}">
                <a16:creationId xmlns:a16="http://schemas.microsoft.com/office/drawing/2014/main" id="{C83E31F0-5732-BCCF-F13A-9BE589FE1599}"/>
              </a:ext>
            </a:extLst>
          </p:cNvPr>
          <p:cNvCxnSpPr>
            <a:cxnSpLocks/>
            <a:stCxn id="13" idx="2"/>
            <a:endCxn id="17" idx="0"/>
          </p:cNvCxnSpPr>
          <p:nvPr/>
        </p:nvCxnSpPr>
        <p:spPr>
          <a:xfrm flipH="1">
            <a:off x="1555545" y="3419040"/>
            <a:ext cx="1239463"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接箭头连接符 23">
            <a:extLst>
              <a:ext uri="{FF2B5EF4-FFF2-40B4-BE49-F238E27FC236}">
                <a16:creationId xmlns:a16="http://schemas.microsoft.com/office/drawing/2014/main" id="{728EE28C-E99D-10F6-52C7-2222FC8D95B1}"/>
              </a:ext>
            </a:extLst>
          </p:cNvPr>
          <p:cNvCxnSpPr>
            <a:cxnSpLocks/>
            <a:stCxn id="13" idx="2"/>
            <a:endCxn id="14" idx="0"/>
          </p:cNvCxnSpPr>
          <p:nvPr/>
        </p:nvCxnSpPr>
        <p:spPr>
          <a:xfrm flipH="1">
            <a:off x="2401977" y="3419040"/>
            <a:ext cx="39303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24">
            <a:extLst>
              <a:ext uri="{FF2B5EF4-FFF2-40B4-BE49-F238E27FC236}">
                <a16:creationId xmlns:a16="http://schemas.microsoft.com/office/drawing/2014/main" id="{F594ADC7-0568-089B-0543-0AE43849EE5A}"/>
              </a:ext>
            </a:extLst>
          </p:cNvPr>
          <p:cNvCxnSpPr>
            <a:cxnSpLocks/>
            <a:stCxn id="13" idx="2"/>
            <a:endCxn id="15" idx="0"/>
          </p:cNvCxnSpPr>
          <p:nvPr/>
        </p:nvCxnSpPr>
        <p:spPr>
          <a:xfrm>
            <a:off x="2795008" y="3419040"/>
            <a:ext cx="45340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接箭头连接符 25">
            <a:extLst>
              <a:ext uri="{FF2B5EF4-FFF2-40B4-BE49-F238E27FC236}">
                <a16:creationId xmlns:a16="http://schemas.microsoft.com/office/drawing/2014/main" id="{61790514-F1F9-8963-B754-AD7A881EF02A}"/>
              </a:ext>
            </a:extLst>
          </p:cNvPr>
          <p:cNvCxnSpPr>
            <a:cxnSpLocks/>
            <a:stCxn id="13" idx="2"/>
            <a:endCxn id="16" idx="0"/>
          </p:cNvCxnSpPr>
          <p:nvPr/>
        </p:nvCxnSpPr>
        <p:spPr>
          <a:xfrm>
            <a:off x="2795008" y="3419040"/>
            <a:ext cx="1299833"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a:extLst>
              <a:ext uri="{FF2B5EF4-FFF2-40B4-BE49-F238E27FC236}">
                <a16:creationId xmlns:a16="http://schemas.microsoft.com/office/drawing/2014/main" id="{9F864BF9-BF49-5422-460A-BA3EFEBA6622}"/>
              </a:ext>
            </a:extLst>
          </p:cNvPr>
          <p:cNvCxnSpPr>
            <a:cxnSpLocks/>
            <a:stCxn id="17" idx="2"/>
          </p:cNvCxnSpPr>
          <p:nvPr/>
        </p:nvCxnSpPr>
        <p:spPr>
          <a:xfrm flipH="1">
            <a:off x="1555544" y="4223685"/>
            <a:ext cx="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a:extLst>
              <a:ext uri="{FF2B5EF4-FFF2-40B4-BE49-F238E27FC236}">
                <a16:creationId xmlns:a16="http://schemas.microsoft.com/office/drawing/2014/main" id="{1B093880-EF0D-4F60-D6EB-F1B251A1E5FF}"/>
              </a:ext>
            </a:extLst>
          </p:cNvPr>
          <p:cNvCxnSpPr>
            <a:cxnSpLocks/>
          </p:cNvCxnSpPr>
          <p:nvPr/>
        </p:nvCxnSpPr>
        <p:spPr>
          <a:xfrm flipH="1">
            <a:off x="2401976" y="4214742"/>
            <a:ext cx="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28">
            <a:extLst>
              <a:ext uri="{FF2B5EF4-FFF2-40B4-BE49-F238E27FC236}">
                <a16:creationId xmlns:a16="http://schemas.microsoft.com/office/drawing/2014/main" id="{ECB89333-A695-C728-C6AE-B77625F7DBDB}"/>
              </a:ext>
            </a:extLst>
          </p:cNvPr>
          <p:cNvCxnSpPr>
            <a:cxnSpLocks/>
          </p:cNvCxnSpPr>
          <p:nvPr/>
        </p:nvCxnSpPr>
        <p:spPr>
          <a:xfrm flipH="1">
            <a:off x="3255409" y="4223685"/>
            <a:ext cx="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a:extLst>
              <a:ext uri="{FF2B5EF4-FFF2-40B4-BE49-F238E27FC236}">
                <a16:creationId xmlns:a16="http://schemas.microsoft.com/office/drawing/2014/main" id="{AA508DAE-10B7-7347-3FAF-8142CDA52665}"/>
              </a:ext>
            </a:extLst>
          </p:cNvPr>
          <p:cNvCxnSpPr>
            <a:cxnSpLocks/>
          </p:cNvCxnSpPr>
          <p:nvPr/>
        </p:nvCxnSpPr>
        <p:spPr>
          <a:xfrm flipH="1">
            <a:off x="4094841" y="4214742"/>
            <a:ext cx="1" cy="33985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a:extLst>
              <a:ext uri="{FF2B5EF4-FFF2-40B4-BE49-F238E27FC236}">
                <a16:creationId xmlns:a16="http://schemas.microsoft.com/office/drawing/2014/main" id="{3F0CA424-CDC4-7FDC-AFC9-CE9FCAA96CB5}"/>
              </a:ext>
            </a:extLst>
          </p:cNvPr>
          <p:cNvCxnSpPr>
            <a:cxnSpLocks/>
            <a:stCxn id="18" idx="2"/>
            <a:endCxn id="19" idx="0"/>
          </p:cNvCxnSpPr>
          <p:nvPr/>
        </p:nvCxnSpPr>
        <p:spPr>
          <a:xfrm flipH="1">
            <a:off x="2813679" y="4913907"/>
            <a:ext cx="6224" cy="24857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连接符: 肘形 31">
            <a:extLst>
              <a:ext uri="{FF2B5EF4-FFF2-40B4-BE49-F238E27FC236}">
                <a16:creationId xmlns:a16="http://schemas.microsoft.com/office/drawing/2014/main" id="{166BF604-3145-7C16-6F19-BB09D0B00713}"/>
              </a:ext>
            </a:extLst>
          </p:cNvPr>
          <p:cNvCxnSpPr>
            <a:cxnSpLocks/>
            <a:endCxn id="12" idx="3"/>
          </p:cNvCxnSpPr>
          <p:nvPr/>
        </p:nvCxnSpPr>
        <p:spPr>
          <a:xfrm flipV="1">
            <a:off x="1395904" y="2587565"/>
            <a:ext cx="2713565" cy="1718453"/>
          </a:xfrm>
          <a:prstGeom prst="bentConnector3">
            <a:avLst>
              <a:gd name="adj1" fmla="val 120872"/>
            </a:avLst>
          </a:prstGeom>
          <a:ln w="76200">
            <a:tailEnd type="triangle"/>
          </a:ln>
        </p:spPr>
        <p:style>
          <a:lnRef idx="1">
            <a:schemeClr val="accent4"/>
          </a:lnRef>
          <a:fillRef idx="0">
            <a:schemeClr val="accent4"/>
          </a:fillRef>
          <a:effectRef idx="0">
            <a:schemeClr val="accent4"/>
          </a:effectRef>
          <a:fontRef idx="minor">
            <a:schemeClr val="tx1"/>
          </a:fontRef>
        </p:style>
      </p:cxnSp>
      <p:sp>
        <p:nvSpPr>
          <p:cNvPr id="33" name="矩形: 圆角 32">
            <a:extLst>
              <a:ext uri="{FF2B5EF4-FFF2-40B4-BE49-F238E27FC236}">
                <a16:creationId xmlns:a16="http://schemas.microsoft.com/office/drawing/2014/main" id="{81E3ECC5-9643-B110-7364-FDFCF4C84446}"/>
              </a:ext>
            </a:extLst>
          </p:cNvPr>
          <p:cNvSpPr/>
          <p:nvPr/>
        </p:nvSpPr>
        <p:spPr>
          <a:xfrm>
            <a:off x="508000" y="2945302"/>
            <a:ext cx="4427983" cy="2109596"/>
          </a:xfrm>
          <a:prstGeom prst="roundRect">
            <a:avLst/>
          </a:prstGeom>
          <a:noFill/>
          <a:ln w="28575">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33">
            <a:extLst>
              <a:ext uri="{FF2B5EF4-FFF2-40B4-BE49-F238E27FC236}">
                <a16:creationId xmlns:a16="http://schemas.microsoft.com/office/drawing/2014/main" id="{9F52460C-92CF-5E2D-865D-6CD8F8BB70F8}"/>
              </a:ext>
            </a:extLst>
          </p:cNvPr>
          <p:cNvSpPr txBox="1"/>
          <p:nvPr/>
        </p:nvSpPr>
        <p:spPr>
          <a:xfrm flipH="1">
            <a:off x="551840" y="2910368"/>
            <a:ext cx="615553" cy="2228829"/>
          </a:xfrm>
          <a:prstGeom prst="rect">
            <a:avLst/>
          </a:prstGeom>
          <a:noFill/>
        </p:spPr>
        <p:txBody>
          <a:bodyPr vert="eaVert" wrap="square" rtlCol="0">
            <a:spAutoFit/>
          </a:bodyPr>
          <a:lstStyle/>
          <a:p>
            <a:pPr algn="ctr"/>
            <a:r>
              <a:rPr lang="en-US" altLang="zh-CN" sz="1400" b="1" kern="0" dirty="0">
                <a:solidFill>
                  <a:srgbClr val="C00000"/>
                </a:solidFill>
                <a:ea typeface="Source Han Sans CN Bold" panose="020B0300000000000000" charset="-122"/>
                <a:sym typeface="方正兰亭黑简体" panose="02000500000000000000" charset="-122"/>
              </a:rPr>
              <a:t>Out-of-Order Execution</a:t>
            </a:r>
          </a:p>
          <a:p>
            <a:pPr algn="ctr"/>
            <a:r>
              <a:rPr lang="en-US" altLang="zh-CN" sz="1400" b="1" kern="0" dirty="0">
                <a:solidFill>
                  <a:srgbClr val="C00000"/>
                </a:solidFill>
                <a:ea typeface="Source Han Sans CN Bold" panose="020B0300000000000000" charset="-122"/>
                <a:sym typeface="方正兰亭黑简体" panose="02000500000000000000" charset="-122"/>
              </a:rPr>
              <a:t>&amp; In-Order Commit</a:t>
            </a:r>
            <a:endParaRPr lang="zh-CN" altLang="en-US" sz="1400" b="1" kern="0" dirty="0">
              <a:solidFill>
                <a:srgbClr val="C00000"/>
              </a:solidFill>
              <a:ea typeface="Source Han Sans CN Bold" panose="020B0300000000000000" charset="-122"/>
              <a:sym typeface="方正兰亭黑简体" panose="02000500000000000000" charset="-122"/>
            </a:endParaRPr>
          </a:p>
        </p:txBody>
      </p:sp>
    </p:spTree>
    <p:extLst>
      <p:ext uri="{BB962C8B-B14F-4D97-AF65-F5344CB8AC3E}">
        <p14:creationId xmlns:p14="http://schemas.microsoft.com/office/powerpoint/2010/main" val="3808478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DD5B4-4911-C66D-048E-180405D4F036}"/>
            </a:ext>
          </a:extLst>
        </p:cNvPr>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3055824F-1F45-B125-C3FF-4A8C30EA3089}"/>
              </a:ext>
            </a:extLst>
          </p:cNvPr>
          <p:cNvSpPr>
            <a:spLocks noGrp="1"/>
          </p:cNvSpPr>
          <p:nvPr>
            <p:ph type="sldNum" sz="quarter" idx="12"/>
          </p:nvPr>
        </p:nvSpPr>
        <p:spPr/>
        <p:txBody>
          <a:bodyPr/>
          <a:lstStyle/>
          <a:p>
            <a:fld id="{ADE361C3-C043-4A6E-BDCE-8DA1E7D90A3B}" type="slidenum">
              <a:rPr lang="zh-CN" altLang="en-US">
                <a:latin typeface="+mn-lt"/>
              </a:rPr>
              <a:t>21</a:t>
            </a:fld>
            <a:endParaRPr lang="zh-CN" altLang="en-US" dirty="0">
              <a:latin typeface="+mn-lt"/>
            </a:endParaRPr>
          </a:p>
        </p:txBody>
      </p:sp>
      <p:sp>
        <p:nvSpPr>
          <p:cNvPr id="6" name="标题 1">
            <a:extLst>
              <a:ext uri="{FF2B5EF4-FFF2-40B4-BE49-F238E27FC236}">
                <a16:creationId xmlns:a16="http://schemas.microsoft.com/office/drawing/2014/main" id="{1271C109-E256-1E96-A2BE-CC257076C93D}"/>
              </a:ext>
            </a:extLst>
          </p:cNvPr>
          <p:cNvSpPr>
            <a:spLocks noGrp="1"/>
          </p:cNvSpPr>
          <p:nvPr>
            <p:ph type="title"/>
          </p:nvPr>
        </p:nvSpPr>
        <p:spPr>
          <a:xfrm>
            <a:off x="91728" y="3588283"/>
            <a:ext cx="9976544" cy="576064"/>
          </a:xfrm>
        </p:spPr>
        <p:txBody>
          <a:bodyPr>
            <a:noAutofit/>
          </a:bodyPr>
          <a:lstStyle/>
          <a:p>
            <a:pPr algn="ctr">
              <a:lnSpc>
                <a:spcPct val="150000"/>
              </a:lnSpc>
            </a:pPr>
            <a:r>
              <a:rPr lang="en-US" altLang="zh-CN" sz="2900" b="1" cap="none" dirty="0">
                <a:latin typeface="+mj-lt"/>
                <a:sym typeface="+mn-lt"/>
              </a:rPr>
              <a:t>Spars: A </a:t>
            </a:r>
            <a:r>
              <a:rPr lang="en-US" altLang="zh-CN" sz="2900" b="1" u="sng" cap="none" dirty="0">
                <a:latin typeface="+mj-lt"/>
                <a:sym typeface="+mn-lt"/>
              </a:rPr>
              <a:t>S</a:t>
            </a:r>
            <a:r>
              <a:rPr lang="en-US" altLang="zh-CN" sz="2900" b="1" cap="none" dirty="0">
                <a:latin typeface="+mj-lt"/>
                <a:sym typeface="+mn-lt"/>
              </a:rPr>
              <a:t>calable and </a:t>
            </a:r>
            <a:r>
              <a:rPr lang="en-US" altLang="zh-CN" sz="2900" b="1" u="sng" cap="none" dirty="0">
                <a:latin typeface="+mj-lt"/>
                <a:sym typeface="+mn-lt"/>
              </a:rPr>
              <a:t>Pa</a:t>
            </a:r>
            <a:r>
              <a:rPr lang="en-US" altLang="zh-CN" sz="2900" b="1" cap="none" dirty="0">
                <a:latin typeface="+mj-lt"/>
                <a:sym typeface="+mn-lt"/>
              </a:rPr>
              <a:t>rallel OS </a:t>
            </a:r>
            <a:r>
              <a:rPr lang="en-US" altLang="zh-CN" sz="2900" b="1" u="sng" cap="none" dirty="0">
                <a:latin typeface="+mj-lt"/>
                <a:sym typeface="+mn-lt"/>
              </a:rPr>
              <a:t>R</a:t>
            </a:r>
            <a:r>
              <a:rPr lang="en-US" altLang="zh-CN" sz="2900" b="1" cap="none" dirty="0">
                <a:latin typeface="+mj-lt"/>
                <a:sym typeface="+mn-lt"/>
              </a:rPr>
              <a:t>endering </a:t>
            </a:r>
            <a:r>
              <a:rPr lang="en-US" altLang="zh-CN" sz="2900" b="1" u="sng" cap="none" dirty="0">
                <a:latin typeface="+mj-lt"/>
                <a:sym typeface="+mn-lt"/>
              </a:rPr>
              <a:t>S</a:t>
            </a:r>
            <a:r>
              <a:rPr lang="en-US" altLang="zh-CN" sz="2900" b="1" cap="none" dirty="0">
                <a:latin typeface="+mj-lt"/>
                <a:sym typeface="+mn-lt"/>
              </a:rPr>
              <a:t>ervice </a:t>
            </a:r>
            <a:endParaRPr lang="en-US" altLang="zh-CN" sz="2900" b="1" dirty="0">
              <a:latin typeface="+mn-lt"/>
              <a:sym typeface="+mn-lt"/>
            </a:endParaRPr>
          </a:p>
        </p:txBody>
      </p:sp>
      <p:pic>
        <p:nvPicPr>
          <p:cNvPr id="12" name="Picture 1">
            <a:extLst>
              <a:ext uri="{FF2B5EF4-FFF2-40B4-BE49-F238E27FC236}">
                <a16:creationId xmlns:a16="http://schemas.microsoft.com/office/drawing/2014/main" id="{8ABC4212-E10E-E854-63B9-FDAB536F76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798930"/>
      </p:ext>
    </p:extLst>
  </p:cSld>
  <p:clrMapOvr>
    <a:masterClrMapping/>
  </p:clrMapOvr>
  <mc:AlternateContent xmlns:mc="http://schemas.openxmlformats.org/markup-compatibility/2006" xmlns:p14="http://schemas.microsoft.com/office/powerpoint/2010/main">
    <mc:Choice Requires="p14">
      <p:transition spd="med" p14:dur="700" advTm="1316">
        <p:fade/>
      </p:transition>
    </mc:Choice>
    <mc:Fallback xmlns="">
      <p:transition spd="med" advTm="1316">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23124-1DF8-4B69-C35E-BAA5BB764CCD}"/>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512AEFE8-CEA1-43B9-7D08-CB58631EE0DE}"/>
              </a:ext>
            </a:extLst>
          </p:cNvPr>
          <p:cNvSpPr>
            <a:spLocks noGrp="1"/>
          </p:cNvSpPr>
          <p:nvPr>
            <p:ph type="title"/>
          </p:nvPr>
        </p:nvSpPr>
        <p:spPr/>
        <p:txBody>
          <a:bodyPr>
            <a:normAutofit/>
          </a:bodyPr>
          <a:lstStyle/>
          <a:p>
            <a:r>
              <a:rPr lang="en-US" altLang="zh-CN" sz="2800" dirty="0">
                <a:latin typeface="+mj-lt"/>
                <a:sym typeface="+mn-lt"/>
              </a:rPr>
              <a:t>The Three-Stage Design of Spars</a:t>
            </a:r>
          </a:p>
        </p:txBody>
      </p:sp>
      <p:sp>
        <p:nvSpPr>
          <p:cNvPr id="37" name="灯片编号占位符 36">
            <a:extLst>
              <a:ext uri="{FF2B5EF4-FFF2-40B4-BE49-F238E27FC236}">
                <a16:creationId xmlns:a16="http://schemas.microsoft.com/office/drawing/2014/main" id="{CBE69F2B-C1E3-6EF8-46E9-8494D8095540}"/>
              </a:ext>
            </a:extLst>
          </p:cNvPr>
          <p:cNvSpPr>
            <a:spLocks noGrp="1"/>
          </p:cNvSpPr>
          <p:nvPr>
            <p:ph type="sldNum" sz="quarter" idx="12"/>
          </p:nvPr>
        </p:nvSpPr>
        <p:spPr/>
        <p:txBody>
          <a:bodyPr/>
          <a:lstStyle/>
          <a:p>
            <a:fld id="{ADE361C3-C043-4A6E-BDCE-8DA1E7D90A3B}" type="slidenum">
              <a:rPr lang="zh-CN" altLang="en-US" smtClean="0">
                <a:latin typeface="+mn-lt"/>
                <a:sym typeface="+mn-lt"/>
              </a:rPr>
              <a:t>22</a:t>
            </a:fld>
            <a:endParaRPr lang="zh-CN" altLang="en-US" dirty="0">
              <a:latin typeface="+mn-lt"/>
              <a:sym typeface="+mn-lt"/>
            </a:endParaRPr>
          </a:p>
        </p:txBody>
      </p:sp>
      <p:pic>
        <p:nvPicPr>
          <p:cNvPr id="3" name="Picture 1">
            <a:extLst>
              <a:ext uri="{FF2B5EF4-FFF2-40B4-BE49-F238E27FC236}">
                <a16:creationId xmlns:a16="http://schemas.microsoft.com/office/drawing/2014/main" id="{29CDE8B5-2BD1-6FDA-2DBB-7F5531004D6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3576" y="1044033"/>
            <a:ext cx="7440582" cy="2207086"/>
          </a:xfrm>
          <a:prstGeom prst="rect">
            <a:avLst/>
          </a:prstGeom>
          <a:noFill/>
          <a:extLst>
            <a:ext uri="{909E8E84-426E-40DD-AFC4-6F175D3DCCD1}">
              <a14:hiddenFill xmlns:a14="http://schemas.microsoft.com/office/drawing/2010/main">
                <a:solidFill>
                  <a:srgbClr val="FFFFFF"/>
                </a:solidFill>
              </a14:hiddenFill>
            </a:ext>
          </a:extLst>
        </p:spPr>
      </p:pic>
      <p:sp>
        <p:nvSpPr>
          <p:cNvPr id="9" name="内容占位符 2">
            <a:extLst>
              <a:ext uri="{FF2B5EF4-FFF2-40B4-BE49-F238E27FC236}">
                <a16:creationId xmlns:a16="http://schemas.microsoft.com/office/drawing/2014/main" id="{1CEF7BA3-ECE4-5B95-9607-507DC97AB4C8}"/>
              </a:ext>
            </a:extLst>
          </p:cNvPr>
          <p:cNvSpPr txBox="1">
            <a:spLocks/>
          </p:cNvSpPr>
          <p:nvPr/>
        </p:nvSpPr>
        <p:spPr>
          <a:xfrm>
            <a:off x="508000" y="3289548"/>
            <a:ext cx="9144000" cy="2295445"/>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600"/>
              </a:spcBef>
              <a:buNone/>
            </a:pPr>
            <a:r>
              <a:rPr lang="en-US" altLang="zh-CN" sz="1800" dirty="0">
                <a:solidFill>
                  <a:srgbClr val="C00000"/>
                </a:solidFill>
                <a:latin typeface="+mn-lt"/>
              </a:rPr>
              <a:t>In-order preparation (main thread): </a:t>
            </a:r>
            <a:r>
              <a:rPr lang="en-US" altLang="zh-CN" sz="1800" b="0" dirty="0">
                <a:latin typeface="+mn-lt"/>
              </a:rPr>
              <a:t>the render tree is traversed once in a depth-first manner to prepare </a:t>
            </a:r>
            <a:r>
              <a:rPr lang="en-US" altLang="zh-CN" sz="1800" dirty="0">
                <a:latin typeface="+mn-lt"/>
              </a:rPr>
              <a:t>self-contained rendering tasks</a:t>
            </a:r>
            <a:r>
              <a:rPr lang="en-US" altLang="zh-CN" sz="1800" b="0" dirty="0">
                <a:latin typeface="+mn-lt"/>
              </a:rPr>
              <a:t> (put into a single-producer multi-consumer SPMC pool) and their </a:t>
            </a:r>
            <a:r>
              <a:rPr lang="en-US" altLang="zh-CN" sz="1800" dirty="0">
                <a:latin typeface="+mn-lt"/>
              </a:rPr>
              <a:t>overlapping relations</a:t>
            </a:r>
            <a:r>
              <a:rPr lang="en-US" altLang="zh-CN" sz="1800" b="0" dirty="0">
                <a:latin typeface="+mn-lt"/>
              </a:rPr>
              <a:t>.</a:t>
            </a:r>
          </a:p>
          <a:p>
            <a:pPr marL="0" indent="0">
              <a:lnSpc>
                <a:spcPct val="100000"/>
              </a:lnSpc>
              <a:spcBef>
                <a:spcPts val="600"/>
              </a:spcBef>
              <a:buNone/>
            </a:pPr>
            <a:r>
              <a:rPr lang="en-US" altLang="zh-CN" sz="1800" dirty="0">
                <a:solidFill>
                  <a:srgbClr val="C00000"/>
                </a:solidFill>
                <a:latin typeface="+mn-lt"/>
              </a:rPr>
              <a:t>Out-of-order execution (worker threads): </a:t>
            </a:r>
            <a:r>
              <a:rPr lang="en-US" altLang="zh-CN" sz="1800" b="0" dirty="0">
                <a:latin typeface="+mn-lt"/>
              </a:rPr>
              <a:t>execute rendering tasks retrieved from the SPMC pool. Each task can be </a:t>
            </a:r>
            <a:r>
              <a:rPr lang="en-US" altLang="zh-CN" sz="1800" dirty="0">
                <a:latin typeface="+mn-lt"/>
              </a:rPr>
              <a:t>independently </a:t>
            </a:r>
            <a:r>
              <a:rPr lang="en-US" altLang="zh-CN" sz="1800" b="0" dirty="0">
                <a:latin typeface="+mn-lt"/>
              </a:rPr>
              <a:t>and</a:t>
            </a:r>
            <a:r>
              <a:rPr lang="en-US" altLang="zh-CN" sz="1800" dirty="0">
                <a:latin typeface="+mn-lt"/>
              </a:rPr>
              <a:t> </a:t>
            </a:r>
            <a:r>
              <a:rPr lang="en-US" altLang="zh-CN" sz="1800" dirty="0" err="1">
                <a:latin typeface="+mn-lt"/>
              </a:rPr>
              <a:t>OoO</a:t>
            </a:r>
            <a:r>
              <a:rPr lang="en-US" altLang="zh-CN" sz="1800" dirty="0">
                <a:latin typeface="+mn-lt"/>
              </a:rPr>
              <a:t> executed</a:t>
            </a:r>
            <a:r>
              <a:rPr lang="en-US" altLang="zh-CN" sz="1800" b="0" dirty="0">
                <a:latin typeface="+mn-lt"/>
              </a:rPr>
              <a:t>. The generated GPU objects are packed and put into a MPSC pool.</a:t>
            </a:r>
          </a:p>
          <a:p>
            <a:pPr marL="0" indent="0">
              <a:lnSpc>
                <a:spcPct val="100000"/>
              </a:lnSpc>
              <a:spcBef>
                <a:spcPts val="600"/>
              </a:spcBef>
              <a:buNone/>
            </a:pPr>
            <a:r>
              <a:rPr lang="en-US" altLang="zh-CN" sz="1800" dirty="0">
                <a:solidFill>
                  <a:srgbClr val="C00000"/>
                </a:solidFill>
                <a:latin typeface="+mn-lt"/>
              </a:rPr>
              <a:t>In-order commit (commit thread): </a:t>
            </a:r>
            <a:r>
              <a:rPr lang="en-US" altLang="zh-CN" sz="1800" b="0" dirty="0">
                <a:latin typeface="+mn-lt"/>
              </a:rPr>
              <a:t>bind the objects into the GPU command in order.</a:t>
            </a:r>
          </a:p>
        </p:txBody>
      </p:sp>
      <p:pic>
        <p:nvPicPr>
          <p:cNvPr id="35" name="Picture 1">
            <a:extLst>
              <a:ext uri="{FF2B5EF4-FFF2-40B4-BE49-F238E27FC236}">
                <a16:creationId xmlns:a16="http://schemas.microsoft.com/office/drawing/2014/main" id="{C024CDAE-9D7C-36BF-9666-DF8CCB14D4C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47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461DA-729D-8CCA-DF15-B16CD97003FA}"/>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5346822D-CB5A-9DA6-DD8E-721F89F1FFAD}"/>
              </a:ext>
            </a:extLst>
          </p:cNvPr>
          <p:cNvSpPr>
            <a:spLocks noGrp="1"/>
          </p:cNvSpPr>
          <p:nvPr>
            <p:ph type="sldNum" sz="quarter" idx="12"/>
          </p:nvPr>
        </p:nvSpPr>
        <p:spPr/>
        <p:txBody>
          <a:bodyPr/>
          <a:lstStyle/>
          <a:p>
            <a:fld id="{ADE361C3-C043-4A6E-BDCE-8DA1E7D90A3B}" type="slidenum">
              <a:rPr lang="zh-CN" altLang="en-US" smtClean="0">
                <a:latin typeface="+mn-lt"/>
                <a:sym typeface="+mn-lt"/>
              </a:rPr>
              <a:t>23</a:t>
            </a:fld>
            <a:endParaRPr lang="zh-CN" altLang="en-US" dirty="0">
              <a:latin typeface="+mn-lt"/>
              <a:sym typeface="+mn-lt"/>
            </a:endParaRPr>
          </a:p>
        </p:txBody>
      </p:sp>
      <p:pic>
        <p:nvPicPr>
          <p:cNvPr id="8193" name="Picture 1">
            <a:extLst>
              <a:ext uri="{FF2B5EF4-FFF2-40B4-BE49-F238E27FC236}">
                <a16:creationId xmlns:a16="http://schemas.microsoft.com/office/drawing/2014/main" id="{583A7FDA-E021-17EE-F5E0-49F8E39A6A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标题 1">
            <a:extLst>
              <a:ext uri="{FF2B5EF4-FFF2-40B4-BE49-F238E27FC236}">
                <a16:creationId xmlns:a16="http://schemas.microsoft.com/office/drawing/2014/main" id="{33BEE4DD-067C-96C8-B641-10235D9E5F60}"/>
              </a:ext>
            </a:extLst>
          </p:cNvPr>
          <p:cNvSpPr>
            <a:spLocks noGrp="1"/>
          </p:cNvSpPr>
          <p:nvPr>
            <p:ph type="title"/>
          </p:nvPr>
        </p:nvSpPr>
        <p:spPr>
          <a:xfrm>
            <a:off x="508000" y="228866"/>
            <a:ext cx="9144000" cy="900442"/>
          </a:xfrm>
        </p:spPr>
        <p:txBody>
          <a:bodyPr>
            <a:normAutofit/>
          </a:bodyPr>
          <a:lstStyle/>
          <a:p>
            <a:r>
              <a:rPr lang="en-US" altLang="zh-CN" sz="2800" dirty="0">
                <a:latin typeface="+mj-lt"/>
                <a:sym typeface="+mn-lt"/>
              </a:rPr>
              <a:t>Revisit State Dependency</a:t>
            </a:r>
          </a:p>
        </p:txBody>
      </p:sp>
      <p:pic>
        <p:nvPicPr>
          <p:cNvPr id="10" name="图片 9">
            <a:extLst>
              <a:ext uri="{FF2B5EF4-FFF2-40B4-BE49-F238E27FC236}">
                <a16:creationId xmlns:a16="http://schemas.microsoft.com/office/drawing/2014/main" id="{47327D6F-E184-BFE3-AE67-95A0ECDFF454}"/>
              </a:ext>
            </a:extLst>
          </p:cNvPr>
          <p:cNvPicPr>
            <a:picLocks noChangeAspect="1"/>
          </p:cNvPicPr>
          <p:nvPr/>
        </p:nvPicPr>
        <p:blipFill>
          <a:blip r:embed="rId4"/>
          <a:stretch>
            <a:fillRect/>
          </a:stretch>
        </p:blipFill>
        <p:spPr>
          <a:xfrm>
            <a:off x="2739610" y="2020374"/>
            <a:ext cx="4500630" cy="2630056"/>
          </a:xfrm>
          <a:prstGeom prst="rect">
            <a:avLst/>
          </a:prstGeom>
        </p:spPr>
      </p:pic>
      <p:sp>
        <p:nvSpPr>
          <p:cNvPr id="11" name="矩形 10">
            <a:extLst>
              <a:ext uri="{FF2B5EF4-FFF2-40B4-BE49-F238E27FC236}">
                <a16:creationId xmlns:a16="http://schemas.microsoft.com/office/drawing/2014/main" id="{72201CB1-18AD-1700-F0D5-1C0C9956612C}"/>
              </a:ext>
            </a:extLst>
          </p:cNvPr>
          <p:cNvSpPr/>
          <p:nvPr/>
        </p:nvSpPr>
        <p:spPr>
          <a:xfrm>
            <a:off x="3387682" y="4379068"/>
            <a:ext cx="216024" cy="216000"/>
          </a:xfrm>
          <a:prstGeom prst="rect">
            <a:avLst/>
          </a:prstGeom>
          <a:solidFill>
            <a:srgbClr val="E2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2" name="矩形 11">
            <a:extLst>
              <a:ext uri="{FF2B5EF4-FFF2-40B4-BE49-F238E27FC236}">
                <a16:creationId xmlns:a16="http://schemas.microsoft.com/office/drawing/2014/main" id="{D129F4D3-A0B0-9DA2-D4FC-9C923B54C62B}"/>
              </a:ext>
            </a:extLst>
          </p:cNvPr>
          <p:cNvSpPr/>
          <p:nvPr/>
        </p:nvSpPr>
        <p:spPr>
          <a:xfrm>
            <a:off x="3459690" y="4323706"/>
            <a:ext cx="216024" cy="216000"/>
          </a:xfrm>
          <a:prstGeom prst="rect">
            <a:avLst/>
          </a:prstGeom>
          <a:solidFill>
            <a:srgbClr val="FFE67D"/>
          </a:solidFill>
          <a:ln>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3" name="矩形 12">
            <a:extLst>
              <a:ext uri="{FF2B5EF4-FFF2-40B4-BE49-F238E27FC236}">
                <a16:creationId xmlns:a16="http://schemas.microsoft.com/office/drawing/2014/main" id="{AF084C5D-B35A-761B-591D-D8F674CBA4C9}"/>
              </a:ext>
            </a:extLst>
          </p:cNvPr>
          <p:cNvSpPr/>
          <p:nvPr/>
        </p:nvSpPr>
        <p:spPr>
          <a:xfrm>
            <a:off x="4539810" y="4379068"/>
            <a:ext cx="216024" cy="216000"/>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矩形 13">
            <a:extLst>
              <a:ext uri="{FF2B5EF4-FFF2-40B4-BE49-F238E27FC236}">
                <a16:creationId xmlns:a16="http://schemas.microsoft.com/office/drawing/2014/main" id="{01242182-DEA2-88F3-43E1-00AF249D21B0}"/>
              </a:ext>
            </a:extLst>
          </p:cNvPr>
          <p:cNvSpPr/>
          <p:nvPr/>
        </p:nvSpPr>
        <p:spPr>
          <a:xfrm>
            <a:off x="3963746" y="3254746"/>
            <a:ext cx="216024" cy="216000"/>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任意多边形: 形状 14">
            <a:extLst>
              <a:ext uri="{FF2B5EF4-FFF2-40B4-BE49-F238E27FC236}">
                <a16:creationId xmlns:a16="http://schemas.microsoft.com/office/drawing/2014/main" id="{614D8F34-3155-F164-9853-082905BB4D14}"/>
              </a:ext>
            </a:extLst>
          </p:cNvPr>
          <p:cNvSpPr/>
          <p:nvPr/>
        </p:nvSpPr>
        <p:spPr>
          <a:xfrm>
            <a:off x="3963746" y="2460254"/>
            <a:ext cx="811417" cy="486146"/>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6" name="任意多边形: 形状 15">
            <a:extLst>
              <a:ext uri="{FF2B5EF4-FFF2-40B4-BE49-F238E27FC236}">
                <a16:creationId xmlns:a16="http://schemas.microsoft.com/office/drawing/2014/main" id="{D1A08102-F774-3336-D781-7FE2CD070256}"/>
              </a:ext>
            </a:extLst>
          </p:cNvPr>
          <p:cNvSpPr/>
          <p:nvPr/>
        </p:nvSpPr>
        <p:spPr>
          <a:xfrm>
            <a:off x="3262995" y="3416832"/>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7" name="任意多边形: 形状 16">
            <a:extLst>
              <a:ext uri="{FF2B5EF4-FFF2-40B4-BE49-F238E27FC236}">
                <a16:creationId xmlns:a16="http://schemas.microsoft.com/office/drawing/2014/main" id="{8CAB66CF-BCC8-D0DE-8D5E-8D2AE3164052}"/>
              </a:ext>
            </a:extLst>
          </p:cNvPr>
          <p:cNvSpPr/>
          <p:nvPr/>
        </p:nvSpPr>
        <p:spPr>
          <a:xfrm flipH="1">
            <a:off x="4213715" y="3447181"/>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18" name="文本框 17">
            <a:extLst>
              <a:ext uri="{FF2B5EF4-FFF2-40B4-BE49-F238E27FC236}">
                <a16:creationId xmlns:a16="http://schemas.microsoft.com/office/drawing/2014/main" id="{993D412C-B48A-CEF5-2293-3C1525FA4EEC}"/>
              </a:ext>
            </a:extLst>
          </p:cNvPr>
          <p:cNvSpPr txBox="1"/>
          <p:nvPr/>
        </p:nvSpPr>
        <p:spPr>
          <a:xfrm>
            <a:off x="2847752" y="3460290"/>
            <a:ext cx="521297" cy="369332"/>
          </a:xfrm>
          <a:prstGeom prst="rect">
            <a:avLst/>
          </a:prstGeom>
          <a:noFill/>
        </p:spPr>
        <p:txBody>
          <a:bodyPr wrap="none" rtlCol="0">
            <a:spAutoFit/>
          </a:bodyPr>
          <a:lstStyle/>
          <a:p>
            <a:r>
              <a:rPr lang="en-US" b="1" i="1" dirty="0">
                <a:solidFill>
                  <a:srgbClr val="4F121A"/>
                </a:solidFill>
              </a:rPr>
              <a:t>R</a:t>
            </a:r>
            <a:r>
              <a:rPr lang="en-US" sz="1200" b="1" i="1" dirty="0">
                <a:solidFill>
                  <a:srgbClr val="4F121A"/>
                </a:solidFill>
              </a:rPr>
              <a:t>32</a:t>
            </a:r>
          </a:p>
        </p:txBody>
      </p:sp>
      <p:sp>
        <p:nvSpPr>
          <p:cNvPr id="19" name="文本框 18">
            <a:extLst>
              <a:ext uri="{FF2B5EF4-FFF2-40B4-BE49-F238E27FC236}">
                <a16:creationId xmlns:a16="http://schemas.microsoft.com/office/drawing/2014/main" id="{6D04CCF3-34B3-D0E6-205E-518E5DAD60F2}"/>
              </a:ext>
            </a:extLst>
          </p:cNvPr>
          <p:cNvSpPr txBox="1"/>
          <p:nvPr/>
        </p:nvSpPr>
        <p:spPr>
          <a:xfrm>
            <a:off x="4504883" y="3430956"/>
            <a:ext cx="521297" cy="369332"/>
          </a:xfrm>
          <a:prstGeom prst="rect">
            <a:avLst/>
          </a:prstGeom>
          <a:noFill/>
        </p:spPr>
        <p:txBody>
          <a:bodyPr wrap="none" rtlCol="0">
            <a:spAutoFit/>
          </a:bodyPr>
          <a:lstStyle/>
          <a:p>
            <a:r>
              <a:rPr lang="en-US" b="1" i="1" dirty="0">
                <a:solidFill>
                  <a:srgbClr val="4F121A"/>
                </a:solidFill>
              </a:rPr>
              <a:t>R</a:t>
            </a:r>
            <a:r>
              <a:rPr lang="en-US" sz="1200" b="1" i="1" dirty="0">
                <a:solidFill>
                  <a:srgbClr val="4F121A"/>
                </a:solidFill>
              </a:rPr>
              <a:t>42</a:t>
            </a:r>
          </a:p>
        </p:txBody>
      </p:sp>
      <p:sp>
        <p:nvSpPr>
          <p:cNvPr id="20" name="文本框 19">
            <a:extLst>
              <a:ext uri="{FF2B5EF4-FFF2-40B4-BE49-F238E27FC236}">
                <a16:creationId xmlns:a16="http://schemas.microsoft.com/office/drawing/2014/main" id="{D7E5B00F-108D-CAB6-6B51-CABF63FE9246}"/>
              </a:ext>
            </a:extLst>
          </p:cNvPr>
          <p:cNvSpPr txBox="1"/>
          <p:nvPr/>
        </p:nvSpPr>
        <p:spPr>
          <a:xfrm>
            <a:off x="3705788" y="2357675"/>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21</a:t>
            </a:r>
          </a:p>
        </p:txBody>
      </p:sp>
      <p:sp>
        <p:nvSpPr>
          <p:cNvPr id="21" name="矩形 20">
            <a:extLst>
              <a:ext uri="{FF2B5EF4-FFF2-40B4-BE49-F238E27FC236}">
                <a16:creationId xmlns:a16="http://schemas.microsoft.com/office/drawing/2014/main" id="{02D8AC2E-A645-6456-9972-0B2C2C6D72A5}"/>
              </a:ext>
            </a:extLst>
          </p:cNvPr>
          <p:cNvSpPr/>
          <p:nvPr/>
        </p:nvSpPr>
        <p:spPr>
          <a:xfrm>
            <a:off x="6817427" y="4382501"/>
            <a:ext cx="216024" cy="216000"/>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矩形 21">
            <a:extLst>
              <a:ext uri="{FF2B5EF4-FFF2-40B4-BE49-F238E27FC236}">
                <a16:creationId xmlns:a16="http://schemas.microsoft.com/office/drawing/2014/main" id="{3E6D03BC-9D0C-B636-FCCA-893D65134FEC}"/>
              </a:ext>
            </a:extLst>
          </p:cNvPr>
          <p:cNvSpPr/>
          <p:nvPr/>
        </p:nvSpPr>
        <p:spPr>
          <a:xfrm>
            <a:off x="6881583" y="4323706"/>
            <a:ext cx="216024" cy="216000"/>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文本框 22">
            <a:extLst>
              <a:ext uri="{FF2B5EF4-FFF2-40B4-BE49-F238E27FC236}">
                <a16:creationId xmlns:a16="http://schemas.microsoft.com/office/drawing/2014/main" id="{062BE811-886E-097A-89CA-879F07CBC35A}"/>
              </a:ext>
            </a:extLst>
          </p:cNvPr>
          <p:cNvSpPr txBox="1"/>
          <p:nvPr/>
        </p:nvSpPr>
        <p:spPr>
          <a:xfrm>
            <a:off x="4844727" y="2170841"/>
            <a:ext cx="312906" cy="369332"/>
          </a:xfrm>
          <a:prstGeom prst="rect">
            <a:avLst/>
          </a:prstGeom>
          <a:noFill/>
        </p:spPr>
        <p:txBody>
          <a:bodyPr wrap="none" rtlCol="0">
            <a:spAutoFit/>
          </a:bodyPr>
          <a:lstStyle/>
          <a:p>
            <a:pPr algn="r"/>
            <a:r>
              <a:rPr lang="en-US" b="1" i="1" dirty="0"/>
              <a:t>1</a:t>
            </a:r>
          </a:p>
        </p:txBody>
      </p:sp>
      <p:sp>
        <p:nvSpPr>
          <p:cNvPr id="24" name="文本框 23">
            <a:extLst>
              <a:ext uri="{FF2B5EF4-FFF2-40B4-BE49-F238E27FC236}">
                <a16:creationId xmlns:a16="http://schemas.microsoft.com/office/drawing/2014/main" id="{E5192149-FC96-75A3-AC68-A4E9B9694D7B}"/>
              </a:ext>
            </a:extLst>
          </p:cNvPr>
          <p:cNvSpPr txBox="1"/>
          <p:nvPr/>
        </p:nvSpPr>
        <p:spPr>
          <a:xfrm>
            <a:off x="3719254" y="3037309"/>
            <a:ext cx="312906" cy="369332"/>
          </a:xfrm>
          <a:prstGeom prst="rect">
            <a:avLst/>
          </a:prstGeom>
          <a:noFill/>
        </p:spPr>
        <p:txBody>
          <a:bodyPr wrap="none" rtlCol="0">
            <a:spAutoFit/>
          </a:bodyPr>
          <a:lstStyle/>
          <a:p>
            <a:pPr algn="r"/>
            <a:r>
              <a:rPr lang="en-US" b="1" i="1" dirty="0"/>
              <a:t>2</a:t>
            </a:r>
          </a:p>
        </p:txBody>
      </p:sp>
      <p:sp>
        <p:nvSpPr>
          <p:cNvPr id="25" name="文本框 24">
            <a:extLst>
              <a:ext uri="{FF2B5EF4-FFF2-40B4-BE49-F238E27FC236}">
                <a16:creationId xmlns:a16="http://schemas.microsoft.com/office/drawing/2014/main" id="{3B7A5416-19C2-A082-58AA-87EC8CFED3DD}"/>
              </a:ext>
            </a:extLst>
          </p:cNvPr>
          <p:cNvSpPr txBox="1"/>
          <p:nvPr/>
        </p:nvSpPr>
        <p:spPr>
          <a:xfrm>
            <a:off x="3128062" y="4099857"/>
            <a:ext cx="312906" cy="369332"/>
          </a:xfrm>
          <a:prstGeom prst="rect">
            <a:avLst/>
          </a:prstGeom>
          <a:noFill/>
        </p:spPr>
        <p:txBody>
          <a:bodyPr wrap="none" rtlCol="0">
            <a:spAutoFit/>
          </a:bodyPr>
          <a:lstStyle/>
          <a:p>
            <a:pPr algn="r"/>
            <a:r>
              <a:rPr lang="en-US" b="1" i="1" dirty="0"/>
              <a:t>3</a:t>
            </a:r>
          </a:p>
        </p:txBody>
      </p:sp>
      <p:sp>
        <p:nvSpPr>
          <p:cNvPr id="26" name="文本框 25">
            <a:extLst>
              <a:ext uri="{FF2B5EF4-FFF2-40B4-BE49-F238E27FC236}">
                <a16:creationId xmlns:a16="http://schemas.microsoft.com/office/drawing/2014/main" id="{D7E2954C-4480-05D3-83A2-DC2D506FA3E5}"/>
              </a:ext>
            </a:extLst>
          </p:cNvPr>
          <p:cNvSpPr txBox="1"/>
          <p:nvPr/>
        </p:nvSpPr>
        <p:spPr>
          <a:xfrm>
            <a:off x="4305064" y="4099857"/>
            <a:ext cx="312906" cy="369332"/>
          </a:xfrm>
          <a:prstGeom prst="rect">
            <a:avLst/>
          </a:prstGeom>
          <a:noFill/>
        </p:spPr>
        <p:txBody>
          <a:bodyPr wrap="none" rtlCol="0">
            <a:spAutoFit/>
          </a:bodyPr>
          <a:lstStyle/>
          <a:p>
            <a:pPr algn="r"/>
            <a:r>
              <a:rPr lang="en-US" b="1" i="1" dirty="0"/>
              <a:t>4</a:t>
            </a:r>
          </a:p>
        </p:txBody>
      </p:sp>
      <p:sp>
        <p:nvSpPr>
          <p:cNvPr id="27" name="文本框 26">
            <a:extLst>
              <a:ext uri="{FF2B5EF4-FFF2-40B4-BE49-F238E27FC236}">
                <a16:creationId xmlns:a16="http://schemas.microsoft.com/office/drawing/2014/main" id="{846521AF-7744-D944-0A82-1FDDE9F19F4F}"/>
              </a:ext>
            </a:extLst>
          </p:cNvPr>
          <p:cNvSpPr txBox="1"/>
          <p:nvPr/>
        </p:nvSpPr>
        <p:spPr>
          <a:xfrm>
            <a:off x="5968820" y="3037841"/>
            <a:ext cx="312906" cy="369332"/>
          </a:xfrm>
          <a:prstGeom prst="rect">
            <a:avLst/>
          </a:prstGeom>
          <a:noFill/>
        </p:spPr>
        <p:txBody>
          <a:bodyPr wrap="none" rtlCol="0">
            <a:spAutoFit/>
          </a:bodyPr>
          <a:lstStyle/>
          <a:p>
            <a:pPr algn="r"/>
            <a:r>
              <a:rPr lang="en-US" b="1" i="1" dirty="0"/>
              <a:t>5</a:t>
            </a:r>
          </a:p>
        </p:txBody>
      </p:sp>
      <p:sp>
        <p:nvSpPr>
          <p:cNvPr id="28" name="文本框 27">
            <a:extLst>
              <a:ext uri="{FF2B5EF4-FFF2-40B4-BE49-F238E27FC236}">
                <a16:creationId xmlns:a16="http://schemas.microsoft.com/office/drawing/2014/main" id="{D87997C5-3236-6A71-1BCB-C8173E233407}"/>
              </a:ext>
            </a:extLst>
          </p:cNvPr>
          <p:cNvSpPr txBox="1"/>
          <p:nvPr/>
        </p:nvSpPr>
        <p:spPr>
          <a:xfrm>
            <a:off x="5382547" y="4108320"/>
            <a:ext cx="312906" cy="369332"/>
          </a:xfrm>
          <a:prstGeom prst="rect">
            <a:avLst/>
          </a:prstGeom>
          <a:noFill/>
        </p:spPr>
        <p:txBody>
          <a:bodyPr wrap="none" rtlCol="0">
            <a:spAutoFit/>
          </a:bodyPr>
          <a:lstStyle/>
          <a:p>
            <a:pPr algn="r"/>
            <a:r>
              <a:rPr lang="en-US" b="1" i="1" dirty="0"/>
              <a:t>6</a:t>
            </a:r>
          </a:p>
        </p:txBody>
      </p:sp>
      <p:sp>
        <p:nvSpPr>
          <p:cNvPr id="29" name="文本框 28">
            <a:extLst>
              <a:ext uri="{FF2B5EF4-FFF2-40B4-BE49-F238E27FC236}">
                <a16:creationId xmlns:a16="http://schemas.microsoft.com/office/drawing/2014/main" id="{6C0553F7-73B0-5767-5E51-E46C02368D9F}"/>
              </a:ext>
            </a:extLst>
          </p:cNvPr>
          <p:cNvSpPr txBox="1"/>
          <p:nvPr/>
        </p:nvSpPr>
        <p:spPr>
          <a:xfrm>
            <a:off x="6554084" y="4108320"/>
            <a:ext cx="312906" cy="369332"/>
          </a:xfrm>
          <a:prstGeom prst="rect">
            <a:avLst/>
          </a:prstGeom>
          <a:noFill/>
        </p:spPr>
        <p:txBody>
          <a:bodyPr wrap="none" rtlCol="0">
            <a:spAutoFit/>
          </a:bodyPr>
          <a:lstStyle/>
          <a:p>
            <a:pPr algn="r"/>
            <a:r>
              <a:rPr lang="en-US" b="1" i="1" dirty="0"/>
              <a:t>7</a:t>
            </a:r>
          </a:p>
        </p:txBody>
      </p:sp>
      <p:sp>
        <p:nvSpPr>
          <p:cNvPr id="30" name="矩形 29">
            <a:extLst>
              <a:ext uri="{FF2B5EF4-FFF2-40B4-BE49-F238E27FC236}">
                <a16:creationId xmlns:a16="http://schemas.microsoft.com/office/drawing/2014/main" id="{D56140BF-7DD3-80C8-64FD-8844CE1E7FA6}"/>
              </a:ext>
            </a:extLst>
          </p:cNvPr>
          <p:cNvSpPr/>
          <p:nvPr/>
        </p:nvSpPr>
        <p:spPr>
          <a:xfrm>
            <a:off x="5670379" y="4377213"/>
            <a:ext cx="216024" cy="216000"/>
          </a:xfrm>
          <a:prstGeom prst="rect">
            <a:avLst/>
          </a:prstGeom>
          <a:solidFill>
            <a:srgbClr val="E3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1" name="内容占位符 2">
            <a:extLst>
              <a:ext uri="{FF2B5EF4-FFF2-40B4-BE49-F238E27FC236}">
                <a16:creationId xmlns:a16="http://schemas.microsoft.com/office/drawing/2014/main" id="{E16D469C-20F1-9E1B-A08B-D12BD5EBB503}"/>
              </a:ext>
            </a:extLst>
          </p:cNvPr>
          <p:cNvSpPr>
            <a:spLocks noGrp="1"/>
          </p:cNvSpPr>
          <p:nvPr>
            <p:ph idx="1"/>
          </p:nvPr>
        </p:nvSpPr>
        <p:spPr>
          <a:xfrm>
            <a:off x="543494" y="1119931"/>
            <a:ext cx="9361041" cy="1268227"/>
          </a:xfrm>
        </p:spPr>
        <p:txBody>
          <a:bodyPr>
            <a:noAutofit/>
          </a:bodyPr>
          <a:lstStyle/>
          <a:p>
            <a:pPr marL="0" indent="0">
              <a:lnSpc>
                <a:spcPct val="110000"/>
              </a:lnSpc>
              <a:spcBef>
                <a:spcPts val="600"/>
              </a:spcBef>
              <a:buNone/>
            </a:pPr>
            <a:r>
              <a:rPr kumimoji="1" lang="en-US" altLang="zh-CN" sz="1800" b="0" dirty="0">
                <a:latin typeface="+mn-lt"/>
              </a:rPr>
              <a:t>State dependency (C1): current nodes only store relative information </a:t>
            </a:r>
            <a:r>
              <a:rPr kumimoji="1" lang="en-US" altLang="zh-CN" sz="1800" i="1" dirty="0">
                <a:latin typeface="+mn-lt"/>
              </a:rPr>
              <a:t>R</a:t>
            </a:r>
            <a:r>
              <a:rPr kumimoji="1" lang="en-US" altLang="zh-CN" sz="1800" b="0" dirty="0">
                <a:latin typeface="+mn-lt"/>
              </a:rPr>
              <a:t>.</a:t>
            </a:r>
          </a:p>
        </p:txBody>
      </p:sp>
      <p:sp>
        <p:nvSpPr>
          <p:cNvPr id="32" name="文本框 31">
            <a:extLst>
              <a:ext uri="{FF2B5EF4-FFF2-40B4-BE49-F238E27FC236}">
                <a16:creationId xmlns:a16="http://schemas.microsoft.com/office/drawing/2014/main" id="{D3F5FF6F-D3C2-C7C8-787E-1EC2D6E9C08B}"/>
              </a:ext>
            </a:extLst>
          </p:cNvPr>
          <p:cNvSpPr txBox="1"/>
          <p:nvPr/>
        </p:nvSpPr>
        <p:spPr>
          <a:xfrm>
            <a:off x="5555818" y="2375774"/>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51</a:t>
            </a:r>
          </a:p>
        </p:txBody>
      </p:sp>
      <p:sp>
        <p:nvSpPr>
          <p:cNvPr id="33" name="文本框 32">
            <a:extLst>
              <a:ext uri="{FF2B5EF4-FFF2-40B4-BE49-F238E27FC236}">
                <a16:creationId xmlns:a16="http://schemas.microsoft.com/office/drawing/2014/main" id="{6C294B9E-056D-0162-AE86-913BE79E0AA7}"/>
              </a:ext>
            </a:extLst>
          </p:cNvPr>
          <p:cNvSpPr txBox="1"/>
          <p:nvPr/>
        </p:nvSpPr>
        <p:spPr>
          <a:xfrm>
            <a:off x="5345559" y="3430956"/>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65</a:t>
            </a:r>
          </a:p>
        </p:txBody>
      </p:sp>
      <p:sp>
        <p:nvSpPr>
          <p:cNvPr id="34" name="文本框 33">
            <a:extLst>
              <a:ext uri="{FF2B5EF4-FFF2-40B4-BE49-F238E27FC236}">
                <a16:creationId xmlns:a16="http://schemas.microsoft.com/office/drawing/2014/main" id="{70D85BD6-A5F8-1C05-6CAF-581CD3FD2642}"/>
              </a:ext>
            </a:extLst>
          </p:cNvPr>
          <p:cNvSpPr txBox="1"/>
          <p:nvPr/>
        </p:nvSpPr>
        <p:spPr>
          <a:xfrm>
            <a:off x="6416514" y="3440523"/>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75</a:t>
            </a:r>
          </a:p>
        </p:txBody>
      </p:sp>
    </p:spTree>
    <p:extLst>
      <p:ext uri="{BB962C8B-B14F-4D97-AF65-F5344CB8AC3E}">
        <p14:creationId xmlns:p14="http://schemas.microsoft.com/office/powerpoint/2010/main" val="104394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9E366-86D2-CD01-9F49-786F47F4ECB9}"/>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8816AAA0-78BC-2DDB-1E58-54BC76131EC2}"/>
              </a:ext>
            </a:extLst>
          </p:cNvPr>
          <p:cNvSpPr>
            <a:spLocks noGrp="1"/>
          </p:cNvSpPr>
          <p:nvPr>
            <p:ph type="sldNum" sz="quarter" idx="12"/>
          </p:nvPr>
        </p:nvSpPr>
        <p:spPr/>
        <p:txBody>
          <a:bodyPr/>
          <a:lstStyle/>
          <a:p>
            <a:fld id="{ADE361C3-C043-4A6E-BDCE-8DA1E7D90A3B}" type="slidenum">
              <a:rPr lang="zh-CN" altLang="en-US" smtClean="0">
                <a:latin typeface="+mn-lt"/>
                <a:sym typeface="+mn-lt"/>
              </a:rPr>
              <a:t>24</a:t>
            </a:fld>
            <a:endParaRPr lang="zh-CN" altLang="en-US" dirty="0">
              <a:latin typeface="+mn-lt"/>
              <a:sym typeface="+mn-lt"/>
            </a:endParaRPr>
          </a:p>
        </p:txBody>
      </p:sp>
      <p:pic>
        <p:nvPicPr>
          <p:cNvPr id="8193" name="Picture 1">
            <a:extLst>
              <a:ext uri="{FF2B5EF4-FFF2-40B4-BE49-F238E27FC236}">
                <a16:creationId xmlns:a16="http://schemas.microsoft.com/office/drawing/2014/main" id="{FCC8202E-3E70-9651-C04B-0A495B862DD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标题 1">
            <a:extLst>
              <a:ext uri="{FF2B5EF4-FFF2-40B4-BE49-F238E27FC236}">
                <a16:creationId xmlns:a16="http://schemas.microsoft.com/office/drawing/2014/main" id="{7119D579-B50A-A353-6692-62AF4DB87C08}"/>
              </a:ext>
            </a:extLst>
          </p:cNvPr>
          <p:cNvSpPr>
            <a:spLocks noGrp="1"/>
          </p:cNvSpPr>
          <p:nvPr>
            <p:ph type="title"/>
          </p:nvPr>
        </p:nvSpPr>
        <p:spPr>
          <a:xfrm>
            <a:off x="508000" y="228866"/>
            <a:ext cx="9144000" cy="900442"/>
          </a:xfrm>
        </p:spPr>
        <p:txBody>
          <a:bodyPr>
            <a:normAutofit/>
          </a:bodyPr>
          <a:lstStyle/>
          <a:p>
            <a:r>
              <a:rPr lang="en-US" altLang="zh-CN" sz="2600" dirty="0">
                <a:latin typeface="+mj-lt"/>
                <a:sym typeface="+mn-lt"/>
              </a:rPr>
              <a:t>In-Order Preparation: a dry run for complete states</a:t>
            </a:r>
          </a:p>
        </p:txBody>
      </p:sp>
      <p:sp>
        <p:nvSpPr>
          <p:cNvPr id="31" name="内容占位符 2">
            <a:extLst>
              <a:ext uri="{FF2B5EF4-FFF2-40B4-BE49-F238E27FC236}">
                <a16:creationId xmlns:a16="http://schemas.microsoft.com/office/drawing/2014/main" id="{D241728C-1D11-4EC9-8AE9-3CC90A7B685B}"/>
              </a:ext>
            </a:extLst>
          </p:cNvPr>
          <p:cNvSpPr>
            <a:spLocks noGrp="1"/>
          </p:cNvSpPr>
          <p:nvPr>
            <p:ph idx="1"/>
          </p:nvPr>
        </p:nvSpPr>
        <p:spPr>
          <a:xfrm>
            <a:off x="543494" y="1119931"/>
            <a:ext cx="9361041" cy="1268227"/>
          </a:xfrm>
        </p:spPr>
        <p:txBody>
          <a:bodyPr>
            <a:noAutofit/>
          </a:bodyPr>
          <a:lstStyle/>
          <a:p>
            <a:pPr marL="0" indent="0">
              <a:lnSpc>
                <a:spcPct val="110000"/>
              </a:lnSpc>
              <a:spcBef>
                <a:spcPts val="600"/>
              </a:spcBef>
              <a:buNone/>
            </a:pPr>
            <a:r>
              <a:rPr kumimoji="1" lang="en-US" altLang="zh-CN" sz="1800" dirty="0">
                <a:latin typeface="+mn-lt"/>
              </a:rPr>
              <a:t>To tackle C1, </a:t>
            </a:r>
            <a:r>
              <a:rPr kumimoji="1" lang="en-US" altLang="zh-CN" sz="1800" b="0" dirty="0">
                <a:latin typeface="+mn-lt"/>
              </a:rPr>
              <a:t>during preparation, Spars traverses the render tree once </a:t>
            </a:r>
            <a:r>
              <a:rPr kumimoji="1" lang="en-US" altLang="zh-CN" sz="1800" dirty="0">
                <a:latin typeface="+mn-lt"/>
              </a:rPr>
              <a:t>in a dry run </a:t>
            </a:r>
            <a:r>
              <a:rPr kumimoji="1" lang="en-US" altLang="zh-CN" sz="1800" b="0" dirty="0">
                <a:latin typeface="+mn-lt"/>
              </a:rPr>
              <a:t>(without doing any rendering), and records the absolute information </a:t>
            </a:r>
            <a:r>
              <a:rPr kumimoji="1" lang="en-US" altLang="zh-CN" sz="1800" i="1" dirty="0">
                <a:latin typeface="+mn-lt"/>
              </a:rPr>
              <a:t>A</a:t>
            </a:r>
            <a:r>
              <a:rPr kumimoji="1" lang="en-US" altLang="zh-CN" sz="1800" b="0" dirty="0">
                <a:latin typeface="+mn-lt"/>
              </a:rPr>
              <a:t> — relative to the screen coordinates or the absolute zero.</a:t>
            </a:r>
          </a:p>
        </p:txBody>
      </p:sp>
      <p:pic>
        <p:nvPicPr>
          <p:cNvPr id="2" name="图片 1">
            <a:extLst>
              <a:ext uri="{FF2B5EF4-FFF2-40B4-BE49-F238E27FC236}">
                <a16:creationId xmlns:a16="http://schemas.microsoft.com/office/drawing/2014/main" id="{C544532F-2EFF-EE08-87A3-34EC2027A05E}"/>
              </a:ext>
            </a:extLst>
          </p:cNvPr>
          <p:cNvPicPr>
            <a:picLocks noChangeAspect="1"/>
          </p:cNvPicPr>
          <p:nvPr/>
        </p:nvPicPr>
        <p:blipFill>
          <a:blip r:embed="rId4"/>
          <a:stretch>
            <a:fillRect/>
          </a:stretch>
        </p:blipFill>
        <p:spPr>
          <a:xfrm>
            <a:off x="2739610" y="2020374"/>
            <a:ext cx="4500630" cy="2630056"/>
          </a:xfrm>
          <a:prstGeom prst="rect">
            <a:avLst/>
          </a:prstGeom>
        </p:spPr>
      </p:pic>
      <p:sp>
        <p:nvSpPr>
          <p:cNvPr id="8" name="任意多边形: 形状 7">
            <a:extLst>
              <a:ext uri="{FF2B5EF4-FFF2-40B4-BE49-F238E27FC236}">
                <a16:creationId xmlns:a16="http://schemas.microsoft.com/office/drawing/2014/main" id="{12A60DB0-D337-2164-F00F-6D4712A91FBB}"/>
              </a:ext>
            </a:extLst>
          </p:cNvPr>
          <p:cNvSpPr/>
          <p:nvPr/>
        </p:nvSpPr>
        <p:spPr>
          <a:xfrm>
            <a:off x="3963746" y="2460254"/>
            <a:ext cx="811417" cy="486146"/>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32" name="任意多边形: 形状 31">
            <a:extLst>
              <a:ext uri="{FF2B5EF4-FFF2-40B4-BE49-F238E27FC236}">
                <a16:creationId xmlns:a16="http://schemas.microsoft.com/office/drawing/2014/main" id="{23084077-B4C3-A411-FDAF-9C221DDAC249}"/>
              </a:ext>
            </a:extLst>
          </p:cNvPr>
          <p:cNvSpPr/>
          <p:nvPr/>
        </p:nvSpPr>
        <p:spPr>
          <a:xfrm>
            <a:off x="3262995" y="3416832"/>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33" name="任意多边形: 形状 32">
            <a:extLst>
              <a:ext uri="{FF2B5EF4-FFF2-40B4-BE49-F238E27FC236}">
                <a16:creationId xmlns:a16="http://schemas.microsoft.com/office/drawing/2014/main" id="{0379685A-142D-A2DC-1F7E-EE8C87A9353C}"/>
              </a:ext>
            </a:extLst>
          </p:cNvPr>
          <p:cNvSpPr/>
          <p:nvPr/>
        </p:nvSpPr>
        <p:spPr>
          <a:xfrm flipH="1">
            <a:off x="4213715" y="3447181"/>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34" name="文本框 33">
            <a:extLst>
              <a:ext uri="{FF2B5EF4-FFF2-40B4-BE49-F238E27FC236}">
                <a16:creationId xmlns:a16="http://schemas.microsoft.com/office/drawing/2014/main" id="{633AC1D3-E94D-3419-0D5A-F46428558605}"/>
              </a:ext>
            </a:extLst>
          </p:cNvPr>
          <p:cNvSpPr txBox="1"/>
          <p:nvPr/>
        </p:nvSpPr>
        <p:spPr>
          <a:xfrm>
            <a:off x="2847752" y="3460290"/>
            <a:ext cx="521297" cy="369332"/>
          </a:xfrm>
          <a:prstGeom prst="rect">
            <a:avLst/>
          </a:prstGeom>
          <a:noFill/>
        </p:spPr>
        <p:txBody>
          <a:bodyPr wrap="none" rtlCol="0">
            <a:spAutoFit/>
          </a:bodyPr>
          <a:lstStyle/>
          <a:p>
            <a:r>
              <a:rPr lang="en-US" b="1" i="1" dirty="0">
                <a:solidFill>
                  <a:srgbClr val="4F121A"/>
                </a:solidFill>
              </a:rPr>
              <a:t>R</a:t>
            </a:r>
            <a:r>
              <a:rPr lang="en-US" sz="1200" b="1" i="1" dirty="0">
                <a:solidFill>
                  <a:srgbClr val="4F121A"/>
                </a:solidFill>
              </a:rPr>
              <a:t>32</a:t>
            </a:r>
          </a:p>
        </p:txBody>
      </p:sp>
      <p:sp>
        <p:nvSpPr>
          <p:cNvPr id="35" name="文本框 34">
            <a:extLst>
              <a:ext uri="{FF2B5EF4-FFF2-40B4-BE49-F238E27FC236}">
                <a16:creationId xmlns:a16="http://schemas.microsoft.com/office/drawing/2014/main" id="{E0D5BF53-7F6D-3C07-416C-D9D73AD163E4}"/>
              </a:ext>
            </a:extLst>
          </p:cNvPr>
          <p:cNvSpPr txBox="1"/>
          <p:nvPr/>
        </p:nvSpPr>
        <p:spPr>
          <a:xfrm>
            <a:off x="4504883" y="3430956"/>
            <a:ext cx="521297" cy="369332"/>
          </a:xfrm>
          <a:prstGeom prst="rect">
            <a:avLst/>
          </a:prstGeom>
          <a:noFill/>
        </p:spPr>
        <p:txBody>
          <a:bodyPr wrap="none" rtlCol="0">
            <a:spAutoFit/>
          </a:bodyPr>
          <a:lstStyle/>
          <a:p>
            <a:r>
              <a:rPr lang="en-US" b="1" i="1" dirty="0">
                <a:solidFill>
                  <a:srgbClr val="4F121A"/>
                </a:solidFill>
              </a:rPr>
              <a:t>R</a:t>
            </a:r>
            <a:r>
              <a:rPr lang="en-US" sz="1200" b="1" i="1" dirty="0">
                <a:solidFill>
                  <a:srgbClr val="4F121A"/>
                </a:solidFill>
              </a:rPr>
              <a:t>42</a:t>
            </a:r>
          </a:p>
        </p:txBody>
      </p:sp>
      <p:sp>
        <p:nvSpPr>
          <p:cNvPr id="36" name="文本框 35">
            <a:extLst>
              <a:ext uri="{FF2B5EF4-FFF2-40B4-BE49-F238E27FC236}">
                <a16:creationId xmlns:a16="http://schemas.microsoft.com/office/drawing/2014/main" id="{8123A861-0E31-5D37-1C8D-E09EA0FC923B}"/>
              </a:ext>
            </a:extLst>
          </p:cNvPr>
          <p:cNvSpPr txBox="1"/>
          <p:nvPr/>
        </p:nvSpPr>
        <p:spPr>
          <a:xfrm>
            <a:off x="3705788" y="2357675"/>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21</a:t>
            </a:r>
          </a:p>
        </p:txBody>
      </p:sp>
      <p:sp>
        <p:nvSpPr>
          <p:cNvPr id="40" name="文本框 39">
            <a:extLst>
              <a:ext uri="{FF2B5EF4-FFF2-40B4-BE49-F238E27FC236}">
                <a16:creationId xmlns:a16="http://schemas.microsoft.com/office/drawing/2014/main" id="{DFB42F16-C0A5-BD52-1575-DF3FB4C14E4B}"/>
              </a:ext>
            </a:extLst>
          </p:cNvPr>
          <p:cNvSpPr txBox="1"/>
          <p:nvPr/>
        </p:nvSpPr>
        <p:spPr>
          <a:xfrm>
            <a:off x="4844727" y="2170841"/>
            <a:ext cx="312906" cy="369332"/>
          </a:xfrm>
          <a:prstGeom prst="rect">
            <a:avLst/>
          </a:prstGeom>
          <a:noFill/>
        </p:spPr>
        <p:txBody>
          <a:bodyPr wrap="none" rtlCol="0">
            <a:spAutoFit/>
          </a:bodyPr>
          <a:lstStyle/>
          <a:p>
            <a:pPr algn="r"/>
            <a:r>
              <a:rPr lang="en-US" b="1" i="1" dirty="0"/>
              <a:t>1</a:t>
            </a:r>
          </a:p>
        </p:txBody>
      </p:sp>
      <p:sp>
        <p:nvSpPr>
          <p:cNvPr id="41" name="文本框 40">
            <a:extLst>
              <a:ext uri="{FF2B5EF4-FFF2-40B4-BE49-F238E27FC236}">
                <a16:creationId xmlns:a16="http://schemas.microsoft.com/office/drawing/2014/main" id="{330BEC82-9030-AFD5-37E1-647F78BBFC44}"/>
              </a:ext>
            </a:extLst>
          </p:cNvPr>
          <p:cNvSpPr txBox="1"/>
          <p:nvPr/>
        </p:nvSpPr>
        <p:spPr>
          <a:xfrm>
            <a:off x="3719254" y="3037309"/>
            <a:ext cx="312906" cy="369332"/>
          </a:xfrm>
          <a:prstGeom prst="rect">
            <a:avLst/>
          </a:prstGeom>
          <a:noFill/>
        </p:spPr>
        <p:txBody>
          <a:bodyPr wrap="none" rtlCol="0">
            <a:spAutoFit/>
          </a:bodyPr>
          <a:lstStyle/>
          <a:p>
            <a:pPr algn="r"/>
            <a:r>
              <a:rPr lang="en-US" b="1" i="1" dirty="0"/>
              <a:t>2</a:t>
            </a:r>
          </a:p>
        </p:txBody>
      </p:sp>
      <p:sp>
        <p:nvSpPr>
          <p:cNvPr id="42" name="文本框 41">
            <a:extLst>
              <a:ext uri="{FF2B5EF4-FFF2-40B4-BE49-F238E27FC236}">
                <a16:creationId xmlns:a16="http://schemas.microsoft.com/office/drawing/2014/main" id="{9A3A0A1F-39A5-0FD7-4948-A28BA2786800}"/>
              </a:ext>
            </a:extLst>
          </p:cNvPr>
          <p:cNvSpPr txBox="1"/>
          <p:nvPr/>
        </p:nvSpPr>
        <p:spPr>
          <a:xfrm>
            <a:off x="3128062" y="4099857"/>
            <a:ext cx="312906" cy="369332"/>
          </a:xfrm>
          <a:prstGeom prst="rect">
            <a:avLst/>
          </a:prstGeom>
          <a:noFill/>
        </p:spPr>
        <p:txBody>
          <a:bodyPr wrap="none" rtlCol="0">
            <a:spAutoFit/>
          </a:bodyPr>
          <a:lstStyle/>
          <a:p>
            <a:pPr algn="r"/>
            <a:r>
              <a:rPr lang="en-US" b="1" i="1" dirty="0"/>
              <a:t>3</a:t>
            </a:r>
          </a:p>
        </p:txBody>
      </p:sp>
      <p:sp>
        <p:nvSpPr>
          <p:cNvPr id="43" name="文本框 42">
            <a:extLst>
              <a:ext uri="{FF2B5EF4-FFF2-40B4-BE49-F238E27FC236}">
                <a16:creationId xmlns:a16="http://schemas.microsoft.com/office/drawing/2014/main" id="{5B4775EB-C178-6224-98BE-A2A511B4D494}"/>
              </a:ext>
            </a:extLst>
          </p:cNvPr>
          <p:cNvSpPr txBox="1"/>
          <p:nvPr/>
        </p:nvSpPr>
        <p:spPr>
          <a:xfrm>
            <a:off x="4305064" y="4099857"/>
            <a:ext cx="312906" cy="369332"/>
          </a:xfrm>
          <a:prstGeom prst="rect">
            <a:avLst/>
          </a:prstGeom>
          <a:noFill/>
        </p:spPr>
        <p:txBody>
          <a:bodyPr wrap="none" rtlCol="0">
            <a:spAutoFit/>
          </a:bodyPr>
          <a:lstStyle/>
          <a:p>
            <a:pPr algn="r"/>
            <a:r>
              <a:rPr lang="en-US" b="1" i="1" dirty="0"/>
              <a:t>4</a:t>
            </a:r>
          </a:p>
        </p:txBody>
      </p:sp>
      <p:sp>
        <p:nvSpPr>
          <p:cNvPr id="44" name="文本框 43">
            <a:extLst>
              <a:ext uri="{FF2B5EF4-FFF2-40B4-BE49-F238E27FC236}">
                <a16:creationId xmlns:a16="http://schemas.microsoft.com/office/drawing/2014/main" id="{4225FAA8-6669-9813-BF7E-0377E387A496}"/>
              </a:ext>
            </a:extLst>
          </p:cNvPr>
          <p:cNvSpPr txBox="1"/>
          <p:nvPr/>
        </p:nvSpPr>
        <p:spPr>
          <a:xfrm>
            <a:off x="5968820" y="3037841"/>
            <a:ext cx="312906" cy="369332"/>
          </a:xfrm>
          <a:prstGeom prst="rect">
            <a:avLst/>
          </a:prstGeom>
          <a:noFill/>
        </p:spPr>
        <p:txBody>
          <a:bodyPr wrap="none" rtlCol="0">
            <a:spAutoFit/>
          </a:bodyPr>
          <a:lstStyle/>
          <a:p>
            <a:pPr algn="r"/>
            <a:r>
              <a:rPr lang="en-US" b="1" i="1" dirty="0"/>
              <a:t>5</a:t>
            </a:r>
          </a:p>
        </p:txBody>
      </p:sp>
      <p:sp>
        <p:nvSpPr>
          <p:cNvPr id="45" name="文本框 44">
            <a:extLst>
              <a:ext uri="{FF2B5EF4-FFF2-40B4-BE49-F238E27FC236}">
                <a16:creationId xmlns:a16="http://schemas.microsoft.com/office/drawing/2014/main" id="{F13684E4-02A7-25CD-0AE0-915B466BEF05}"/>
              </a:ext>
            </a:extLst>
          </p:cNvPr>
          <p:cNvSpPr txBox="1"/>
          <p:nvPr/>
        </p:nvSpPr>
        <p:spPr>
          <a:xfrm>
            <a:off x="5382547" y="4108320"/>
            <a:ext cx="312906" cy="369332"/>
          </a:xfrm>
          <a:prstGeom prst="rect">
            <a:avLst/>
          </a:prstGeom>
          <a:noFill/>
        </p:spPr>
        <p:txBody>
          <a:bodyPr wrap="none" rtlCol="0">
            <a:spAutoFit/>
          </a:bodyPr>
          <a:lstStyle/>
          <a:p>
            <a:pPr algn="r"/>
            <a:r>
              <a:rPr lang="en-US" b="1" i="1" dirty="0"/>
              <a:t>6</a:t>
            </a:r>
          </a:p>
        </p:txBody>
      </p:sp>
      <p:sp>
        <p:nvSpPr>
          <p:cNvPr id="46" name="文本框 45">
            <a:extLst>
              <a:ext uri="{FF2B5EF4-FFF2-40B4-BE49-F238E27FC236}">
                <a16:creationId xmlns:a16="http://schemas.microsoft.com/office/drawing/2014/main" id="{BA2F9059-F9AF-7967-3AF2-0F322234336A}"/>
              </a:ext>
            </a:extLst>
          </p:cNvPr>
          <p:cNvSpPr txBox="1"/>
          <p:nvPr/>
        </p:nvSpPr>
        <p:spPr>
          <a:xfrm>
            <a:off x="6554084" y="4108320"/>
            <a:ext cx="312906" cy="369332"/>
          </a:xfrm>
          <a:prstGeom prst="rect">
            <a:avLst/>
          </a:prstGeom>
          <a:noFill/>
        </p:spPr>
        <p:txBody>
          <a:bodyPr wrap="none" rtlCol="0">
            <a:spAutoFit/>
          </a:bodyPr>
          <a:lstStyle/>
          <a:p>
            <a:pPr algn="r"/>
            <a:r>
              <a:rPr lang="en-US" b="1" i="1" dirty="0"/>
              <a:t>7</a:t>
            </a:r>
          </a:p>
        </p:txBody>
      </p:sp>
      <p:sp>
        <p:nvSpPr>
          <p:cNvPr id="48" name="文本框 47">
            <a:extLst>
              <a:ext uri="{FF2B5EF4-FFF2-40B4-BE49-F238E27FC236}">
                <a16:creationId xmlns:a16="http://schemas.microsoft.com/office/drawing/2014/main" id="{57376AE6-3DF3-CC5D-BC6B-9E823A70DB6F}"/>
              </a:ext>
            </a:extLst>
          </p:cNvPr>
          <p:cNvSpPr txBox="1"/>
          <p:nvPr/>
        </p:nvSpPr>
        <p:spPr>
          <a:xfrm>
            <a:off x="3248971" y="2918087"/>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2</a:t>
            </a:r>
          </a:p>
        </p:txBody>
      </p:sp>
      <p:sp>
        <p:nvSpPr>
          <p:cNvPr id="49" name="文本框 48">
            <a:extLst>
              <a:ext uri="{FF2B5EF4-FFF2-40B4-BE49-F238E27FC236}">
                <a16:creationId xmlns:a16="http://schemas.microsoft.com/office/drawing/2014/main" id="{7E9438B1-3E0D-F3A1-8B93-2D3269D8C28D}"/>
              </a:ext>
            </a:extLst>
          </p:cNvPr>
          <p:cNvSpPr txBox="1"/>
          <p:nvPr/>
        </p:nvSpPr>
        <p:spPr>
          <a:xfrm>
            <a:off x="2637656" y="4089370"/>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3</a:t>
            </a:r>
          </a:p>
        </p:txBody>
      </p:sp>
      <p:sp>
        <p:nvSpPr>
          <p:cNvPr id="50" name="文本框 49">
            <a:extLst>
              <a:ext uri="{FF2B5EF4-FFF2-40B4-BE49-F238E27FC236}">
                <a16:creationId xmlns:a16="http://schemas.microsoft.com/office/drawing/2014/main" id="{3987A293-7AFA-C1D1-FF2F-B52783BEDBA7}"/>
              </a:ext>
            </a:extLst>
          </p:cNvPr>
          <p:cNvSpPr txBox="1"/>
          <p:nvPr/>
        </p:nvSpPr>
        <p:spPr>
          <a:xfrm>
            <a:off x="3798295" y="4089370"/>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4</a:t>
            </a:r>
          </a:p>
        </p:txBody>
      </p:sp>
      <p:sp>
        <p:nvSpPr>
          <p:cNvPr id="51" name="文本框 50">
            <a:extLst>
              <a:ext uri="{FF2B5EF4-FFF2-40B4-BE49-F238E27FC236}">
                <a16:creationId xmlns:a16="http://schemas.microsoft.com/office/drawing/2014/main" id="{19F87738-5E20-7291-37CA-F33D46380527}"/>
              </a:ext>
            </a:extLst>
          </p:cNvPr>
          <p:cNvSpPr txBox="1"/>
          <p:nvPr/>
        </p:nvSpPr>
        <p:spPr>
          <a:xfrm>
            <a:off x="4874630" y="4099857"/>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6</a:t>
            </a:r>
          </a:p>
        </p:txBody>
      </p:sp>
      <p:sp>
        <p:nvSpPr>
          <p:cNvPr id="52" name="文本框 51">
            <a:extLst>
              <a:ext uri="{FF2B5EF4-FFF2-40B4-BE49-F238E27FC236}">
                <a16:creationId xmlns:a16="http://schemas.microsoft.com/office/drawing/2014/main" id="{2846FC0A-A452-D837-EF3C-902D80CAF849}"/>
              </a:ext>
            </a:extLst>
          </p:cNvPr>
          <p:cNvSpPr txBox="1"/>
          <p:nvPr/>
        </p:nvSpPr>
        <p:spPr>
          <a:xfrm>
            <a:off x="6085668" y="4086655"/>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7</a:t>
            </a:r>
          </a:p>
        </p:txBody>
      </p:sp>
      <p:sp>
        <p:nvSpPr>
          <p:cNvPr id="53" name="文本框 52">
            <a:extLst>
              <a:ext uri="{FF2B5EF4-FFF2-40B4-BE49-F238E27FC236}">
                <a16:creationId xmlns:a16="http://schemas.microsoft.com/office/drawing/2014/main" id="{D7A19DC8-0CE8-3408-19FD-6F5CDB9A1AD9}"/>
              </a:ext>
            </a:extLst>
          </p:cNvPr>
          <p:cNvSpPr txBox="1"/>
          <p:nvPr/>
        </p:nvSpPr>
        <p:spPr>
          <a:xfrm>
            <a:off x="5555818" y="2375774"/>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51</a:t>
            </a:r>
          </a:p>
        </p:txBody>
      </p:sp>
      <p:sp>
        <p:nvSpPr>
          <p:cNvPr id="54" name="文本框 53">
            <a:extLst>
              <a:ext uri="{FF2B5EF4-FFF2-40B4-BE49-F238E27FC236}">
                <a16:creationId xmlns:a16="http://schemas.microsoft.com/office/drawing/2014/main" id="{E20C8774-77D1-9243-B845-FEA263B469A0}"/>
              </a:ext>
            </a:extLst>
          </p:cNvPr>
          <p:cNvSpPr txBox="1"/>
          <p:nvPr/>
        </p:nvSpPr>
        <p:spPr>
          <a:xfrm>
            <a:off x="5345559" y="3430956"/>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65</a:t>
            </a:r>
          </a:p>
        </p:txBody>
      </p:sp>
      <p:sp>
        <p:nvSpPr>
          <p:cNvPr id="55" name="文本框 54">
            <a:extLst>
              <a:ext uri="{FF2B5EF4-FFF2-40B4-BE49-F238E27FC236}">
                <a16:creationId xmlns:a16="http://schemas.microsoft.com/office/drawing/2014/main" id="{825D305B-5AC5-C54C-D2EE-D7200B8C6730}"/>
              </a:ext>
            </a:extLst>
          </p:cNvPr>
          <p:cNvSpPr txBox="1"/>
          <p:nvPr/>
        </p:nvSpPr>
        <p:spPr>
          <a:xfrm>
            <a:off x="6416514" y="3440523"/>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75</a:t>
            </a:r>
          </a:p>
        </p:txBody>
      </p:sp>
      <p:sp>
        <p:nvSpPr>
          <p:cNvPr id="7" name="矩形 6">
            <a:extLst>
              <a:ext uri="{FF2B5EF4-FFF2-40B4-BE49-F238E27FC236}">
                <a16:creationId xmlns:a16="http://schemas.microsoft.com/office/drawing/2014/main" id="{4374C411-9B51-4846-7178-36F632887987}"/>
              </a:ext>
            </a:extLst>
          </p:cNvPr>
          <p:cNvSpPr/>
          <p:nvPr/>
        </p:nvSpPr>
        <p:spPr>
          <a:xfrm>
            <a:off x="3963746" y="3254746"/>
            <a:ext cx="216024" cy="216000"/>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矩形 3">
            <a:extLst>
              <a:ext uri="{FF2B5EF4-FFF2-40B4-BE49-F238E27FC236}">
                <a16:creationId xmlns:a16="http://schemas.microsoft.com/office/drawing/2014/main" id="{3BF633B2-C799-0439-D4E1-D92B7290DC8A}"/>
              </a:ext>
            </a:extLst>
          </p:cNvPr>
          <p:cNvSpPr/>
          <p:nvPr/>
        </p:nvSpPr>
        <p:spPr>
          <a:xfrm>
            <a:off x="3387682" y="4379068"/>
            <a:ext cx="216024" cy="216000"/>
          </a:xfrm>
          <a:prstGeom prst="rect">
            <a:avLst/>
          </a:prstGeom>
          <a:solidFill>
            <a:srgbClr val="E2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矩形 4">
            <a:extLst>
              <a:ext uri="{FF2B5EF4-FFF2-40B4-BE49-F238E27FC236}">
                <a16:creationId xmlns:a16="http://schemas.microsoft.com/office/drawing/2014/main" id="{1A4C3646-1262-B6B4-E5A0-CCA609848D7E}"/>
              </a:ext>
            </a:extLst>
          </p:cNvPr>
          <p:cNvSpPr/>
          <p:nvPr/>
        </p:nvSpPr>
        <p:spPr>
          <a:xfrm>
            <a:off x="3459690" y="4323706"/>
            <a:ext cx="216024" cy="216000"/>
          </a:xfrm>
          <a:prstGeom prst="rect">
            <a:avLst/>
          </a:prstGeom>
          <a:solidFill>
            <a:srgbClr val="FFE67D"/>
          </a:solidFill>
          <a:ln>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 name="矩形 5">
            <a:extLst>
              <a:ext uri="{FF2B5EF4-FFF2-40B4-BE49-F238E27FC236}">
                <a16:creationId xmlns:a16="http://schemas.microsoft.com/office/drawing/2014/main" id="{D3067CFA-5A74-2C2C-2BF6-1F3986487AB1}"/>
              </a:ext>
            </a:extLst>
          </p:cNvPr>
          <p:cNvSpPr/>
          <p:nvPr/>
        </p:nvSpPr>
        <p:spPr>
          <a:xfrm>
            <a:off x="4539810" y="4379068"/>
            <a:ext cx="216024" cy="216000"/>
          </a:xfrm>
          <a:prstGeom prst="rect">
            <a:avLst/>
          </a:prstGeom>
          <a:solidFill>
            <a:srgbClr val="FFAAA9"/>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7" name="矩形 46">
            <a:extLst>
              <a:ext uri="{FF2B5EF4-FFF2-40B4-BE49-F238E27FC236}">
                <a16:creationId xmlns:a16="http://schemas.microsoft.com/office/drawing/2014/main" id="{E0EB4802-2F3A-07B9-6232-2D9849071CDC}"/>
              </a:ext>
            </a:extLst>
          </p:cNvPr>
          <p:cNvSpPr/>
          <p:nvPr/>
        </p:nvSpPr>
        <p:spPr>
          <a:xfrm>
            <a:off x="5670379" y="4377213"/>
            <a:ext cx="216024" cy="216000"/>
          </a:xfrm>
          <a:prstGeom prst="rect">
            <a:avLst/>
          </a:prstGeom>
          <a:solidFill>
            <a:srgbClr val="E3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8" name="矩形 37">
            <a:extLst>
              <a:ext uri="{FF2B5EF4-FFF2-40B4-BE49-F238E27FC236}">
                <a16:creationId xmlns:a16="http://schemas.microsoft.com/office/drawing/2014/main" id="{5AFF8137-BF82-113E-DD18-9E440E5CFDFF}"/>
              </a:ext>
            </a:extLst>
          </p:cNvPr>
          <p:cNvSpPr/>
          <p:nvPr/>
        </p:nvSpPr>
        <p:spPr>
          <a:xfrm>
            <a:off x="6817427" y="4382501"/>
            <a:ext cx="216024" cy="216000"/>
          </a:xfrm>
          <a:prstGeom prst="rect">
            <a:avLst/>
          </a:prstGeom>
          <a:solidFill>
            <a:srgbClr val="EEFFA9"/>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矩形 38">
            <a:extLst>
              <a:ext uri="{FF2B5EF4-FFF2-40B4-BE49-F238E27FC236}">
                <a16:creationId xmlns:a16="http://schemas.microsoft.com/office/drawing/2014/main" id="{2018273D-E643-8986-CDC4-27231FB38F3F}"/>
              </a:ext>
            </a:extLst>
          </p:cNvPr>
          <p:cNvSpPr/>
          <p:nvPr/>
        </p:nvSpPr>
        <p:spPr>
          <a:xfrm>
            <a:off x="6881583" y="4323706"/>
            <a:ext cx="216024" cy="216000"/>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9280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fade">
                                      <p:cBhvr>
                                        <p:cTn id="11" dur="500"/>
                                        <p:tgtEl>
                                          <p:spTgt spid="4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500"/>
                                        <p:tgtEl>
                                          <p:spTgt spid="4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fade">
                                      <p:cBhvr>
                                        <p:cTn id="23" dur="500"/>
                                        <p:tgtEl>
                                          <p:spTgt spid="49"/>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500"/>
                                        <p:tgtEl>
                                          <p:spTgt spid="50"/>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500"/>
                                        <p:tgtEl>
                                          <p:spTgt spid="44"/>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fade">
                                      <p:cBhvr>
                                        <p:cTn id="47" dur="500"/>
                                        <p:tgtEl>
                                          <p:spTgt spid="46"/>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fade">
                                      <p:cBhvr>
                                        <p:cTn id="5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3" grpId="0"/>
      <p:bldP spid="44" grpId="0"/>
      <p:bldP spid="45" grpId="0"/>
      <p:bldP spid="46" grpId="0"/>
      <p:bldP spid="48" grpId="0"/>
      <p:bldP spid="49" grpId="0"/>
      <p:bldP spid="50" grpId="0"/>
      <p:bldP spid="51" grpId="0"/>
      <p:bldP spid="5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671B2-C05B-7EF4-F680-F8A4BAC87F75}"/>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BDD7C30A-F3B1-EAB4-8324-F18C6AA25A76}"/>
              </a:ext>
            </a:extLst>
          </p:cNvPr>
          <p:cNvSpPr>
            <a:spLocks noGrp="1"/>
          </p:cNvSpPr>
          <p:nvPr>
            <p:ph type="sldNum" sz="quarter" idx="12"/>
          </p:nvPr>
        </p:nvSpPr>
        <p:spPr/>
        <p:txBody>
          <a:bodyPr/>
          <a:lstStyle/>
          <a:p>
            <a:fld id="{ADE361C3-C043-4A6E-BDCE-8DA1E7D90A3B}" type="slidenum">
              <a:rPr lang="zh-CN" altLang="en-US" smtClean="0">
                <a:latin typeface="+mn-lt"/>
                <a:sym typeface="+mn-lt"/>
              </a:rPr>
              <a:t>25</a:t>
            </a:fld>
            <a:endParaRPr lang="zh-CN" altLang="en-US" dirty="0">
              <a:latin typeface="+mn-lt"/>
              <a:sym typeface="+mn-lt"/>
            </a:endParaRPr>
          </a:p>
        </p:txBody>
      </p:sp>
      <p:pic>
        <p:nvPicPr>
          <p:cNvPr id="8193" name="Picture 1">
            <a:extLst>
              <a:ext uri="{FF2B5EF4-FFF2-40B4-BE49-F238E27FC236}">
                <a16:creationId xmlns:a16="http://schemas.microsoft.com/office/drawing/2014/main" id="{314630B8-0504-3EDD-228F-CDDC4D8DDF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标题 1">
            <a:extLst>
              <a:ext uri="{FF2B5EF4-FFF2-40B4-BE49-F238E27FC236}">
                <a16:creationId xmlns:a16="http://schemas.microsoft.com/office/drawing/2014/main" id="{31884C26-BBAF-E87A-5C05-9C5213560959}"/>
              </a:ext>
            </a:extLst>
          </p:cNvPr>
          <p:cNvSpPr>
            <a:spLocks noGrp="1"/>
          </p:cNvSpPr>
          <p:nvPr>
            <p:ph type="title"/>
          </p:nvPr>
        </p:nvSpPr>
        <p:spPr>
          <a:xfrm>
            <a:off x="508000" y="228866"/>
            <a:ext cx="9144000" cy="900442"/>
          </a:xfrm>
        </p:spPr>
        <p:txBody>
          <a:bodyPr>
            <a:normAutofit/>
          </a:bodyPr>
          <a:lstStyle/>
          <a:p>
            <a:r>
              <a:rPr lang="en-US" altLang="zh-CN" sz="2600" dirty="0">
                <a:latin typeface="+mj-lt"/>
                <a:sym typeface="+mn-lt"/>
              </a:rPr>
              <a:t>In-Order Preparation: generate self-contained tasks</a:t>
            </a:r>
          </a:p>
        </p:txBody>
      </p:sp>
      <p:sp>
        <p:nvSpPr>
          <p:cNvPr id="31" name="内容占位符 2">
            <a:extLst>
              <a:ext uri="{FF2B5EF4-FFF2-40B4-BE49-F238E27FC236}">
                <a16:creationId xmlns:a16="http://schemas.microsoft.com/office/drawing/2014/main" id="{7D067083-ADA6-A370-B982-5A34D6DFCB3D}"/>
              </a:ext>
            </a:extLst>
          </p:cNvPr>
          <p:cNvSpPr>
            <a:spLocks noGrp="1"/>
          </p:cNvSpPr>
          <p:nvPr>
            <p:ph idx="1"/>
          </p:nvPr>
        </p:nvSpPr>
        <p:spPr>
          <a:xfrm>
            <a:off x="543494" y="1119931"/>
            <a:ext cx="9361041" cy="1268227"/>
          </a:xfrm>
        </p:spPr>
        <p:txBody>
          <a:bodyPr>
            <a:noAutofit/>
          </a:bodyPr>
          <a:lstStyle/>
          <a:p>
            <a:pPr marL="0" indent="0">
              <a:lnSpc>
                <a:spcPct val="110000"/>
              </a:lnSpc>
              <a:spcBef>
                <a:spcPts val="600"/>
              </a:spcBef>
              <a:buNone/>
            </a:pPr>
            <a:r>
              <a:rPr kumimoji="1" lang="en-US" altLang="zh-CN" sz="1800" b="0" dirty="0">
                <a:latin typeface="+mn-lt"/>
              </a:rPr>
              <a:t>Meanwhile, the draw commands with complete states are batched and encapsulated into </a:t>
            </a:r>
            <a:r>
              <a:rPr kumimoji="1" lang="en-US" altLang="zh-CN" sz="1800" dirty="0">
                <a:latin typeface="+mn-lt"/>
              </a:rPr>
              <a:t>self-contained rendering tasks</a:t>
            </a:r>
            <a:r>
              <a:rPr kumimoji="1" lang="en-US" altLang="zh-CN" sz="1800" b="0" dirty="0">
                <a:latin typeface="+mn-lt"/>
              </a:rPr>
              <a:t>, put into a single-producer multi-consumer (SPMC) pool.</a:t>
            </a:r>
          </a:p>
        </p:txBody>
      </p:sp>
      <p:pic>
        <p:nvPicPr>
          <p:cNvPr id="2" name="图片 1">
            <a:extLst>
              <a:ext uri="{FF2B5EF4-FFF2-40B4-BE49-F238E27FC236}">
                <a16:creationId xmlns:a16="http://schemas.microsoft.com/office/drawing/2014/main" id="{F0CCDD9C-8E8D-5A29-708B-3EEBE475B14C}"/>
              </a:ext>
            </a:extLst>
          </p:cNvPr>
          <p:cNvPicPr>
            <a:picLocks noChangeAspect="1"/>
          </p:cNvPicPr>
          <p:nvPr/>
        </p:nvPicPr>
        <p:blipFill>
          <a:blip r:embed="rId4"/>
          <a:stretch>
            <a:fillRect/>
          </a:stretch>
        </p:blipFill>
        <p:spPr>
          <a:xfrm>
            <a:off x="645450" y="2020374"/>
            <a:ext cx="4500630" cy="2630056"/>
          </a:xfrm>
          <a:prstGeom prst="rect">
            <a:avLst/>
          </a:prstGeom>
        </p:spPr>
      </p:pic>
      <p:sp>
        <p:nvSpPr>
          <p:cNvPr id="8" name="任意多边形: 形状 7">
            <a:extLst>
              <a:ext uri="{FF2B5EF4-FFF2-40B4-BE49-F238E27FC236}">
                <a16:creationId xmlns:a16="http://schemas.microsoft.com/office/drawing/2014/main" id="{25915E25-6473-02F6-5F70-BBFBBE17D4D8}"/>
              </a:ext>
            </a:extLst>
          </p:cNvPr>
          <p:cNvSpPr/>
          <p:nvPr/>
        </p:nvSpPr>
        <p:spPr>
          <a:xfrm>
            <a:off x="1869586" y="2460254"/>
            <a:ext cx="811417" cy="486146"/>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35" name="任意多边形: 形状 34">
            <a:extLst>
              <a:ext uri="{FF2B5EF4-FFF2-40B4-BE49-F238E27FC236}">
                <a16:creationId xmlns:a16="http://schemas.microsoft.com/office/drawing/2014/main" id="{F07BE00F-285B-2797-539B-FAB6B2EECF33}"/>
              </a:ext>
            </a:extLst>
          </p:cNvPr>
          <p:cNvSpPr/>
          <p:nvPr/>
        </p:nvSpPr>
        <p:spPr>
          <a:xfrm>
            <a:off x="1168835" y="3416832"/>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36" name="任意多边形: 形状 35">
            <a:extLst>
              <a:ext uri="{FF2B5EF4-FFF2-40B4-BE49-F238E27FC236}">
                <a16:creationId xmlns:a16="http://schemas.microsoft.com/office/drawing/2014/main" id="{AEE52E9E-51F0-B430-1C1C-D31AC7FCB222}"/>
              </a:ext>
            </a:extLst>
          </p:cNvPr>
          <p:cNvSpPr/>
          <p:nvPr/>
        </p:nvSpPr>
        <p:spPr>
          <a:xfrm flipH="1">
            <a:off x="2119555" y="3447181"/>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38" name="文本框 37">
            <a:extLst>
              <a:ext uri="{FF2B5EF4-FFF2-40B4-BE49-F238E27FC236}">
                <a16:creationId xmlns:a16="http://schemas.microsoft.com/office/drawing/2014/main" id="{0B768728-D3B0-CEEC-FA23-FFBDC74F0841}"/>
              </a:ext>
            </a:extLst>
          </p:cNvPr>
          <p:cNvSpPr txBox="1"/>
          <p:nvPr/>
        </p:nvSpPr>
        <p:spPr>
          <a:xfrm>
            <a:off x="753592" y="3460290"/>
            <a:ext cx="521297" cy="369332"/>
          </a:xfrm>
          <a:prstGeom prst="rect">
            <a:avLst/>
          </a:prstGeom>
          <a:noFill/>
        </p:spPr>
        <p:txBody>
          <a:bodyPr wrap="none" rtlCol="0">
            <a:spAutoFit/>
          </a:bodyPr>
          <a:lstStyle/>
          <a:p>
            <a:r>
              <a:rPr lang="en-US" b="1" i="1" dirty="0">
                <a:solidFill>
                  <a:srgbClr val="4F121A"/>
                </a:solidFill>
              </a:rPr>
              <a:t>R</a:t>
            </a:r>
            <a:r>
              <a:rPr lang="en-US" sz="1200" b="1" i="1" dirty="0">
                <a:solidFill>
                  <a:srgbClr val="4F121A"/>
                </a:solidFill>
              </a:rPr>
              <a:t>32</a:t>
            </a:r>
          </a:p>
        </p:txBody>
      </p:sp>
      <p:sp>
        <p:nvSpPr>
          <p:cNvPr id="39" name="文本框 38">
            <a:extLst>
              <a:ext uri="{FF2B5EF4-FFF2-40B4-BE49-F238E27FC236}">
                <a16:creationId xmlns:a16="http://schemas.microsoft.com/office/drawing/2014/main" id="{513AA43A-EAF5-9B64-0430-787377E477C3}"/>
              </a:ext>
            </a:extLst>
          </p:cNvPr>
          <p:cNvSpPr txBox="1"/>
          <p:nvPr/>
        </p:nvSpPr>
        <p:spPr>
          <a:xfrm>
            <a:off x="2410723" y="3430956"/>
            <a:ext cx="521297" cy="369332"/>
          </a:xfrm>
          <a:prstGeom prst="rect">
            <a:avLst/>
          </a:prstGeom>
          <a:noFill/>
        </p:spPr>
        <p:txBody>
          <a:bodyPr wrap="none" rtlCol="0">
            <a:spAutoFit/>
          </a:bodyPr>
          <a:lstStyle/>
          <a:p>
            <a:r>
              <a:rPr lang="en-US" b="1" i="1" dirty="0">
                <a:solidFill>
                  <a:srgbClr val="4F121A"/>
                </a:solidFill>
              </a:rPr>
              <a:t>R</a:t>
            </a:r>
            <a:r>
              <a:rPr lang="en-US" sz="1200" b="1" i="1" dirty="0">
                <a:solidFill>
                  <a:srgbClr val="4F121A"/>
                </a:solidFill>
              </a:rPr>
              <a:t>42</a:t>
            </a:r>
          </a:p>
        </p:txBody>
      </p:sp>
      <p:sp>
        <p:nvSpPr>
          <p:cNvPr id="40" name="文本框 39">
            <a:extLst>
              <a:ext uri="{FF2B5EF4-FFF2-40B4-BE49-F238E27FC236}">
                <a16:creationId xmlns:a16="http://schemas.microsoft.com/office/drawing/2014/main" id="{9FAB832A-ADB3-E04C-0137-44637CE64FA7}"/>
              </a:ext>
            </a:extLst>
          </p:cNvPr>
          <p:cNvSpPr txBox="1"/>
          <p:nvPr/>
        </p:nvSpPr>
        <p:spPr>
          <a:xfrm>
            <a:off x="1611628" y="2357675"/>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21</a:t>
            </a:r>
          </a:p>
        </p:txBody>
      </p:sp>
      <p:sp>
        <p:nvSpPr>
          <p:cNvPr id="43" name="文本框 42">
            <a:extLst>
              <a:ext uri="{FF2B5EF4-FFF2-40B4-BE49-F238E27FC236}">
                <a16:creationId xmlns:a16="http://schemas.microsoft.com/office/drawing/2014/main" id="{1ACA6F2C-2C45-1BA3-DBE6-5FD1AA703D5F}"/>
              </a:ext>
            </a:extLst>
          </p:cNvPr>
          <p:cNvSpPr txBox="1"/>
          <p:nvPr/>
        </p:nvSpPr>
        <p:spPr>
          <a:xfrm>
            <a:off x="2750567" y="2170841"/>
            <a:ext cx="312906" cy="369332"/>
          </a:xfrm>
          <a:prstGeom prst="rect">
            <a:avLst/>
          </a:prstGeom>
          <a:noFill/>
        </p:spPr>
        <p:txBody>
          <a:bodyPr wrap="none" rtlCol="0">
            <a:spAutoFit/>
          </a:bodyPr>
          <a:lstStyle/>
          <a:p>
            <a:pPr algn="r"/>
            <a:r>
              <a:rPr lang="en-US" b="1" i="1" dirty="0"/>
              <a:t>1</a:t>
            </a:r>
          </a:p>
        </p:txBody>
      </p:sp>
      <p:sp>
        <p:nvSpPr>
          <p:cNvPr id="44" name="文本框 43">
            <a:extLst>
              <a:ext uri="{FF2B5EF4-FFF2-40B4-BE49-F238E27FC236}">
                <a16:creationId xmlns:a16="http://schemas.microsoft.com/office/drawing/2014/main" id="{EADD3263-52EA-DC5D-A7FD-1CFD1E36C56C}"/>
              </a:ext>
            </a:extLst>
          </p:cNvPr>
          <p:cNvSpPr txBox="1"/>
          <p:nvPr/>
        </p:nvSpPr>
        <p:spPr>
          <a:xfrm>
            <a:off x="1625094" y="3037309"/>
            <a:ext cx="312906" cy="369332"/>
          </a:xfrm>
          <a:prstGeom prst="rect">
            <a:avLst/>
          </a:prstGeom>
          <a:noFill/>
        </p:spPr>
        <p:txBody>
          <a:bodyPr wrap="none" rtlCol="0">
            <a:spAutoFit/>
          </a:bodyPr>
          <a:lstStyle/>
          <a:p>
            <a:pPr algn="r"/>
            <a:r>
              <a:rPr lang="en-US" b="1" i="1" dirty="0"/>
              <a:t>2</a:t>
            </a:r>
          </a:p>
        </p:txBody>
      </p:sp>
      <p:sp>
        <p:nvSpPr>
          <p:cNvPr id="45" name="文本框 44">
            <a:extLst>
              <a:ext uri="{FF2B5EF4-FFF2-40B4-BE49-F238E27FC236}">
                <a16:creationId xmlns:a16="http://schemas.microsoft.com/office/drawing/2014/main" id="{0238ECAF-6ACB-E0D8-ADF2-1A2587A541D0}"/>
              </a:ext>
            </a:extLst>
          </p:cNvPr>
          <p:cNvSpPr txBox="1"/>
          <p:nvPr/>
        </p:nvSpPr>
        <p:spPr>
          <a:xfrm>
            <a:off x="1033902" y="4099857"/>
            <a:ext cx="312906" cy="369332"/>
          </a:xfrm>
          <a:prstGeom prst="rect">
            <a:avLst/>
          </a:prstGeom>
          <a:noFill/>
        </p:spPr>
        <p:txBody>
          <a:bodyPr wrap="none" rtlCol="0">
            <a:spAutoFit/>
          </a:bodyPr>
          <a:lstStyle/>
          <a:p>
            <a:pPr algn="r"/>
            <a:r>
              <a:rPr lang="en-US" b="1" i="1" dirty="0"/>
              <a:t>3</a:t>
            </a:r>
          </a:p>
        </p:txBody>
      </p:sp>
      <p:sp>
        <p:nvSpPr>
          <p:cNvPr id="46" name="文本框 45">
            <a:extLst>
              <a:ext uri="{FF2B5EF4-FFF2-40B4-BE49-F238E27FC236}">
                <a16:creationId xmlns:a16="http://schemas.microsoft.com/office/drawing/2014/main" id="{574CD7D6-3A77-4E7B-12E5-E57554AB13A8}"/>
              </a:ext>
            </a:extLst>
          </p:cNvPr>
          <p:cNvSpPr txBox="1"/>
          <p:nvPr/>
        </p:nvSpPr>
        <p:spPr>
          <a:xfrm>
            <a:off x="2210904" y="4099857"/>
            <a:ext cx="312906" cy="369332"/>
          </a:xfrm>
          <a:prstGeom prst="rect">
            <a:avLst/>
          </a:prstGeom>
          <a:noFill/>
        </p:spPr>
        <p:txBody>
          <a:bodyPr wrap="none" rtlCol="0">
            <a:spAutoFit/>
          </a:bodyPr>
          <a:lstStyle/>
          <a:p>
            <a:pPr algn="r"/>
            <a:r>
              <a:rPr lang="en-US" b="1" i="1" dirty="0"/>
              <a:t>4</a:t>
            </a:r>
          </a:p>
        </p:txBody>
      </p:sp>
      <p:sp>
        <p:nvSpPr>
          <p:cNvPr id="47" name="文本框 46">
            <a:extLst>
              <a:ext uri="{FF2B5EF4-FFF2-40B4-BE49-F238E27FC236}">
                <a16:creationId xmlns:a16="http://schemas.microsoft.com/office/drawing/2014/main" id="{D9021A1B-784D-3692-0ECA-0306AC4D2A51}"/>
              </a:ext>
            </a:extLst>
          </p:cNvPr>
          <p:cNvSpPr txBox="1"/>
          <p:nvPr/>
        </p:nvSpPr>
        <p:spPr>
          <a:xfrm>
            <a:off x="3874660" y="3037841"/>
            <a:ext cx="312906" cy="369332"/>
          </a:xfrm>
          <a:prstGeom prst="rect">
            <a:avLst/>
          </a:prstGeom>
          <a:noFill/>
        </p:spPr>
        <p:txBody>
          <a:bodyPr wrap="none" rtlCol="0">
            <a:spAutoFit/>
          </a:bodyPr>
          <a:lstStyle/>
          <a:p>
            <a:pPr algn="r"/>
            <a:r>
              <a:rPr lang="en-US" b="1" i="1" dirty="0"/>
              <a:t>5</a:t>
            </a:r>
          </a:p>
        </p:txBody>
      </p:sp>
      <p:sp>
        <p:nvSpPr>
          <p:cNvPr id="48" name="文本框 47">
            <a:extLst>
              <a:ext uri="{FF2B5EF4-FFF2-40B4-BE49-F238E27FC236}">
                <a16:creationId xmlns:a16="http://schemas.microsoft.com/office/drawing/2014/main" id="{8FA247EC-2FA6-BEE5-5F14-0C6C2D0D659A}"/>
              </a:ext>
            </a:extLst>
          </p:cNvPr>
          <p:cNvSpPr txBox="1"/>
          <p:nvPr/>
        </p:nvSpPr>
        <p:spPr>
          <a:xfrm>
            <a:off x="3288387" y="4108320"/>
            <a:ext cx="312906" cy="369332"/>
          </a:xfrm>
          <a:prstGeom prst="rect">
            <a:avLst/>
          </a:prstGeom>
          <a:noFill/>
        </p:spPr>
        <p:txBody>
          <a:bodyPr wrap="none" rtlCol="0">
            <a:spAutoFit/>
          </a:bodyPr>
          <a:lstStyle/>
          <a:p>
            <a:pPr algn="r"/>
            <a:r>
              <a:rPr lang="en-US" b="1" i="1" dirty="0"/>
              <a:t>6</a:t>
            </a:r>
          </a:p>
        </p:txBody>
      </p:sp>
      <p:sp>
        <p:nvSpPr>
          <p:cNvPr id="49" name="文本框 48">
            <a:extLst>
              <a:ext uri="{FF2B5EF4-FFF2-40B4-BE49-F238E27FC236}">
                <a16:creationId xmlns:a16="http://schemas.microsoft.com/office/drawing/2014/main" id="{1B5EC20B-5A53-6D8B-0319-F99D04C5F3C0}"/>
              </a:ext>
            </a:extLst>
          </p:cNvPr>
          <p:cNvSpPr txBox="1"/>
          <p:nvPr/>
        </p:nvSpPr>
        <p:spPr>
          <a:xfrm>
            <a:off x="4459924" y="4108320"/>
            <a:ext cx="312906" cy="369332"/>
          </a:xfrm>
          <a:prstGeom prst="rect">
            <a:avLst/>
          </a:prstGeom>
          <a:noFill/>
        </p:spPr>
        <p:txBody>
          <a:bodyPr wrap="none" rtlCol="0">
            <a:spAutoFit/>
          </a:bodyPr>
          <a:lstStyle/>
          <a:p>
            <a:pPr algn="r"/>
            <a:r>
              <a:rPr lang="en-US" b="1" i="1" dirty="0"/>
              <a:t>7</a:t>
            </a:r>
          </a:p>
        </p:txBody>
      </p:sp>
      <p:sp>
        <p:nvSpPr>
          <p:cNvPr id="51" name="文本框 50">
            <a:extLst>
              <a:ext uri="{FF2B5EF4-FFF2-40B4-BE49-F238E27FC236}">
                <a16:creationId xmlns:a16="http://schemas.microsoft.com/office/drawing/2014/main" id="{457873B8-952F-95D1-54E0-147D758B9C71}"/>
              </a:ext>
            </a:extLst>
          </p:cNvPr>
          <p:cNvSpPr txBox="1"/>
          <p:nvPr/>
        </p:nvSpPr>
        <p:spPr>
          <a:xfrm>
            <a:off x="1154811" y="2918087"/>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2</a:t>
            </a:r>
          </a:p>
        </p:txBody>
      </p:sp>
      <p:sp>
        <p:nvSpPr>
          <p:cNvPr id="52" name="文本框 51">
            <a:extLst>
              <a:ext uri="{FF2B5EF4-FFF2-40B4-BE49-F238E27FC236}">
                <a16:creationId xmlns:a16="http://schemas.microsoft.com/office/drawing/2014/main" id="{C5DBD935-8B2C-8FB4-A8E8-F12DA64ED936}"/>
              </a:ext>
            </a:extLst>
          </p:cNvPr>
          <p:cNvSpPr txBox="1"/>
          <p:nvPr/>
        </p:nvSpPr>
        <p:spPr>
          <a:xfrm>
            <a:off x="543496" y="4089370"/>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3</a:t>
            </a:r>
          </a:p>
        </p:txBody>
      </p:sp>
      <p:sp>
        <p:nvSpPr>
          <p:cNvPr id="53" name="文本框 52">
            <a:extLst>
              <a:ext uri="{FF2B5EF4-FFF2-40B4-BE49-F238E27FC236}">
                <a16:creationId xmlns:a16="http://schemas.microsoft.com/office/drawing/2014/main" id="{DDFB6FCF-9CA7-ACED-4381-0B597D8E26DE}"/>
              </a:ext>
            </a:extLst>
          </p:cNvPr>
          <p:cNvSpPr txBox="1"/>
          <p:nvPr/>
        </p:nvSpPr>
        <p:spPr>
          <a:xfrm>
            <a:off x="1704135" y="4089370"/>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4</a:t>
            </a:r>
          </a:p>
        </p:txBody>
      </p:sp>
      <p:sp>
        <p:nvSpPr>
          <p:cNvPr id="54" name="文本框 53">
            <a:extLst>
              <a:ext uri="{FF2B5EF4-FFF2-40B4-BE49-F238E27FC236}">
                <a16:creationId xmlns:a16="http://schemas.microsoft.com/office/drawing/2014/main" id="{8A3AF6E0-EED1-E16D-00D2-F6B36CB640D7}"/>
              </a:ext>
            </a:extLst>
          </p:cNvPr>
          <p:cNvSpPr txBox="1"/>
          <p:nvPr/>
        </p:nvSpPr>
        <p:spPr>
          <a:xfrm>
            <a:off x="2780470" y="4099857"/>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6</a:t>
            </a:r>
          </a:p>
        </p:txBody>
      </p:sp>
      <p:sp>
        <p:nvSpPr>
          <p:cNvPr id="55" name="文本框 54">
            <a:extLst>
              <a:ext uri="{FF2B5EF4-FFF2-40B4-BE49-F238E27FC236}">
                <a16:creationId xmlns:a16="http://schemas.microsoft.com/office/drawing/2014/main" id="{EAAA2721-F638-D556-9D05-734B42EF5226}"/>
              </a:ext>
            </a:extLst>
          </p:cNvPr>
          <p:cNvSpPr txBox="1"/>
          <p:nvPr/>
        </p:nvSpPr>
        <p:spPr>
          <a:xfrm>
            <a:off x="3991508" y="4086655"/>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7</a:t>
            </a:r>
          </a:p>
        </p:txBody>
      </p:sp>
      <p:sp>
        <p:nvSpPr>
          <p:cNvPr id="56" name="文本框 55">
            <a:extLst>
              <a:ext uri="{FF2B5EF4-FFF2-40B4-BE49-F238E27FC236}">
                <a16:creationId xmlns:a16="http://schemas.microsoft.com/office/drawing/2014/main" id="{EDC134FB-8E12-975F-E3AA-E7D357B792A3}"/>
              </a:ext>
            </a:extLst>
          </p:cNvPr>
          <p:cNvSpPr txBox="1"/>
          <p:nvPr/>
        </p:nvSpPr>
        <p:spPr>
          <a:xfrm>
            <a:off x="3461658" y="2375774"/>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51</a:t>
            </a:r>
          </a:p>
        </p:txBody>
      </p:sp>
      <p:sp>
        <p:nvSpPr>
          <p:cNvPr id="57" name="文本框 56">
            <a:extLst>
              <a:ext uri="{FF2B5EF4-FFF2-40B4-BE49-F238E27FC236}">
                <a16:creationId xmlns:a16="http://schemas.microsoft.com/office/drawing/2014/main" id="{D2A04C2D-DFF7-8AAA-D267-C46C0F53A58F}"/>
              </a:ext>
            </a:extLst>
          </p:cNvPr>
          <p:cNvSpPr txBox="1"/>
          <p:nvPr/>
        </p:nvSpPr>
        <p:spPr>
          <a:xfrm>
            <a:off x="3251399" y="3430956"/>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65</a:t>
            </a:r>
          </a:p>
        </p:txBody>
      </p:sp>
      <p:sp>
        <p:nvSpPr>
          <p:cNvPr id="58" name="文本框 57">
            <a:extLst>
              <a:ext uri="{FF2B5EF4-FFF2-40B4-BE49-F238E27FC236}">
                <a16:creationId xmlns:a16="http://schemas.microsoft.com/office/drawing/2014/main" id="{09744355-86A1-BA21-AEC7-46CF96454EB0}"/>
              </a:ext>
            </a:extLst>
          </p:cNvPr>
          <p:cNvSpPr txBox="1"/>
          <p:nvPr/>
        </p:nvSpPr>
        <p:spPr>
          <a:xfrm>
            <a:off x="4322354" y="3440523"/>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75</a:t>
            </a:r>
          </a:p>
        </p:txBody>
      </p:sp>
      <p:sp>
        <p:nvSpPr>
          <p:cNvPr id="8195" name="内容占位符 2">
            <a:extLst>
              <a:ext uri="{FF2B5EF4-FFF2-40B4-BE49-F238E27FC236}">
                <a16:creationId xmlns:a16="http://schemas.microsoft.com/office/drawing/2014/main" id="{FA299703-F807-7627-A974-D9C3B01566C0}"/>
              </a:ext>
            </a:extLst>
          </p:cNvPr>
          <p:cNvSpPr txBox="1">
            <a:spLocks/>
          </p:cNvSpPr>
          <p:nvPr/>
        </p:nvSpPr>
        <p:spPr>
          <a:xfrm>
            <a:off x="5307210" y="3164591"/>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err="1">
                <a:solidFill>
                  <a:schemeClr val="tx1"/>
                </a:solidFill>
                <a:latin typeface="+mn-lt"/>
              </a:rPr>
              <a:t>Rects</a:t>
            </a:r>
            <a:endParaRPr kumimoji="1" lang="en-US" altLang="zh-CN" sz="1800" b="0" dirty="0">
              <a:solidFill>
                <a:schemeClr val="tx1"/>
              </a:solidFill>
              <a:latin typeface="+mn-lt"/>
            </a:endParaRP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8196" name="内容占位符 2">
            <a:extLst>
              <a:ext uri="{FF2B5EF4-FFF2-40B4-BE49-F238E27FC236}">
                <a16:creationId xmlns:a16="http://schemas.microsoft.com/office/drawing/2014/main" id="{96F7D9DC-24FC-248B-D121-188B1F0612A5}"/>
              </a:ext>
            </a:extLst>
          </p:cNvPr>
          <p:cNvSpPr txBox="1">
            <a:spLocks/>
          </p:cNvSpPr>
          <p:nvPr/>
        </p:nvSpPr>
        <p:spPr>
          <a:xfrm>
            <a:off x="6257930" y="3176240"/>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a:solidFill>
                  <a:schemeClr val="tx1"/>
                </a:solidFill>
                <a:latin typeface="+mn-lt"/>
              </a:rPr>
              <a:t>Circles</a:t>
            </a: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8197" name="内容占位符 2">
            <a:extLst>
              <a:ext uri="{FF2B5EF4-FFF2-40B4-BE49-F238E27FC236}">
                <a16:creationId xmlns:a16="http://schemas.microsoft.com/office/drawing/2014/main" id="{7209B1C4-6E25-BE78-413D-4F12187ADA6F}"/>
              </a:ext>
            </a:extLst>
          </p:cNvPr>
          <p:cNvSpPr txBox="1">
            <a:spLocks/>
          </p:cNvSpPr>
          <p:nvPr/>
        </p:nvSpPr>
        <p:spPr>
          <a:xfrm>
            <a:off x="7229767" y="3164590"/>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a:solidFill>
                  <a:schemeClr val="tx1"/>
                </a:solidFill>
                <a:latin typeface="+mn-lt"/>
              </a:rPr>
              <a:t>Glyphs</a:t>
            </a: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8198" name="内容占位符 2">
            <a:extLst>
              <a:ext uri="{FF2B5EF4-FFF2-40B4-BE49-F238E27FC236}">
                <a16:creationId xmlns:a16="http://schemas.microsoft.com/office/drawing/2014/main" id="{A2900E38-59AD-4150-B29F-21CE056E5289}"/>
              </a:ext>
            </a:extLst>
          </p:cNvPr>
          <p:cNvSpPr txBox="1">
            <a:spLocks/>
          </p:cNvSpPr>
          <p:nvPr/>
        </p:nvSpPr>
        <p:spPr>
          <a:xfrm>
            <a:off x="8166382" y="3164590"/>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a:solidFill>
                  <a:schemeClr val="tx1"/>
                </a:solidFill>
                <a:latin typeface="+mn-lt"/>
              </a:rPr>
              <a:t>Lines</a:t>
            </a: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8201" name="矩形: 圆角 8200">
            <a:extLst>
              <a:ext uri="{FF2B5EF4-FFF2-40B4-BE49-F238E27FC236}">
                <a16:creationId xmlns:a16="http://schemas.microsoft.com/office/drawing/2014/main" id="{85E2BB28-D9A4-FFCB-6A65-DD9050700B93}"/>
              </a:ext>
            </a:extLst>
          </p:cNvPr>
          <p:cNvSpPr/>
          <p:nvPr/>
        </p:nvSpPr>
        <p:spPr>
          <a:xfrm>
            <a:off x="5224016" y="2366065"/>
            <a:ext cx="3941085" cy="2198827"/>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2" name="内容占位符 2">
            <a:extLst>
              <a:ext uri="{FF2B5EF4-FFF2-40B4-BE49-F238E27FC236}">
                <a16:creationId xmlns:a16="http://schemas.microsoft.com/office/drawing/2014/main" id="{7DC8D0CD-5A46-C057-CF9E-100543B4AAC7}"/>
              </a:ext>
            </a:extLst>
          </p:cNvPr>
          <p:cNvSpPr txBox="1">
            <a:spLocks/>
          </p:cNvSpPr>
          <p:nvPr/>
        </p:nvSpPr>
        <p:spPr>
          <a:xfrm>
            <a:off x="5257639" y="3989959"/>
            <a:ext cx="3868459"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Self-Contained Task Pool</a:t>
            </a:r>
          </a:p>
        </p:txBody>
      </p:sp>
      <p:sp>
        <p:nvSpPr>
          <p:cNvPr id="59" name="矩形 58">
            <a:extLst>
              <a:ext uri="{FF2B5EF4-FFF2-40B4-BE49-F238E27FC236}">
                <a16:creationId xmlns:a16="http://schemas.microsoft.com/office/drawing/2014/main" id="{59964724-1558-3AB6-A48C-77C2BD640E33}"/>
              </a:ext>
            </a:extLst>
          </p:cNvPr>
          <p:cNvSpPr/>
          <p:nvPr/>
        </p:nvSpPr>
        <p:spPr>
          <a:xfrm>
            <a:off x="5535016" y="2722834"/>
            <a:ext cx="420951" cy="356137"/>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0" name="矩形 59">
            <a:extLst>
              <a:ext uri="{FF2B5EF4-FFF2-40B4-BE49-F238E27FC236}">
                <a16:creationId xmlns:a16="http://schemas.microsoft.com/office/drawing/2014/main" id="{9741128A-8C5F-3917-25C7-9183E2C47B7F}"/>
              </a:ext>
            </a:extLst>
          </p:cNvPr>
          <p:cNvSpPr/>
          <p:nvPr/>
        </p:nvSpPr>
        <p:spPr>
          <a:xfrm>
            <a:off x="5639880" y="2630742"/>
            <a:ext cx="420951" cy="346927"/>
          </a:xfrm>
          <a:prstGeom prst="rect">
            <a:avLst/>
          </a:prstGeom>
          <a:solidFill>
            <a:srgbClr val="FFAAA9"/>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1" name="矩形 60">
            <a:extLst>
              <a:ext uri="{FF2B5EF4-FFF2-40B4-BE49-F238E27FC236}">
                <a16:creationId xmlns:a16="http://schemas.microsoft.com/office/drawing/2014/main" id="{7EBF640F-4D43-EBC5-3F19-A9898D3B6DDC}"/>
              </a:ext>
            </a:extLst>
          </p:cNvPr>
          <p:cNvSpPr/>
          <p:nvPr/>
        </p:nvSpPr>
        <p:spPr>
          <a:xfrm>
            <a:off x="6481879" y="2719681"/>
            <a:ext cx="420950" cy="356137"/>
          </a:xfrm>
          <a:prstGeom prst="rect">
            <a:avLst/>
          </a:prstGeom>
          <a:solidFill>
            <a:srgbClr val="E2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2" name="矩形 61">
            <a:extLst>
              <a:ext uri="{FF2B5EF4-FFF2-40B4-BE49-F238E27FC236}">
                <a16:creationId xmlns:a16="http://schemas.microsoft.com/office/drawing/2014/main" id="{DBB2E36F-5D35-D25F-571B-1BE7AE26DF75}"/>
              </a:ext>
            </a:extLst>
          </p:cNvPr>
          <p:cNvSpPr/>
          <p:nvPr/>
        </p:nvSpPr>
        <p:spPr>
          <a:xfrm>
            <a:off x="6586743" y="2626735"/>
            <a:ext cx="420950" cy="356136"/>
          </a:xfrm>
          <a:prstGeom prst="rect">
            <a:avLst/>
          </a:prstGeom>
          <a:solidFill>
            <a:srgbClr val="E3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3" name="矩形 62">
            <a:extLst>
              <a:ext uri="{FF2B5EF4-FFF2-40B4-BE49-F238E27FC236}">
                <a16:creationId xmlns:a16="http://schemas.microsoft.com/office/drawing/2014/main" id="{308F21AF-172E-4844-2566-5F6ED0D2FBDE}"/>
              </a:ext>
            </a:extLst>
          </p:cNvPr>
          <p:cNvSpPr/>
          <p:nvPr/>
        </p:nvSpPr>
        <p:spPr>
          <a:xfrm>
            <a:off x="7499027" y="2693910"/>
            <a:ext cx="420949" cy="356137"/>
          </a:xfrm>
          <a:prstGeom prst="rect">
            <a:avLst/>
          </a:prstGeom>
          <a:solidFill>
            <a:srgbClr val="FFE67D"/>
          </a:solidFill>
          <a:ln>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8192" name="矩形 8191">
            <a:extLst>
              <a:ext uri="{FF2B5EF4-FFF2-40B4-BE49-F238E27FC236}">
                <a16:creationId xmlns:a16="http://schemas.microsoft.com/office/drawing/2014/main" id="{BB6AA763-642C-C655-E0F0-426C80B853E7}"/>
              </a:ext>
            </a:extLst>
          </p:cNvPr>
          <p:cNvSpPr/>
          <p:nvPr/>
        </p:nvSpPr>
        <p:spPr>
          <a:xfrm>
            <a:off x="8359139" y="2719681"/>
            <a:ext cx="420948" cy="356137"/>
          </a:xfrm>
          <a:prstGeom prst="rect">
            <a:avLst/>
          </a:prstGeom>
          <a:solidFill>
            <a:srgbClr val="EEFFA9"/>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4" name="矩形 8193">
            <a:extLst>
              <a:ext uri="{FF2B5EF4-FFF2-40B4-BE49-F238E27FC236}">
                <a16:creationId xmlns:a16="http://schemas.microsoft.com/office/drawing/2014/main" id="{C9688C1B-7222-CF92-05B4-8AEFB9255F30}"/>
              </a:ext>
            </a:extLst>
          </p:cNvPr>
          <p:cNvSpPr/>
          <p:nvPr/>
        </p:nvSpPr>
        <p:spPr>
          <a:xfrm>
            <a:off x="8467777" y="2626735"/>
            <a:ext cx="420947" cy="356137"/>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7815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CEDE5-AD30-FFA5-0909-287BF61C122A}"/>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C94F5267-212F-C0E6-30BF-10D479B5885A}"/>
              </a:ext>
            </a:extLst>
          </p:cNvPr>
          <p:cNvSpPr>
            <a:spLocks noGrp="1"/>
          </p:cNvSpPr>
          <p:nvPr>
            <p:ph type="sldNum" sz="quarter" idx="12"/>
          </p:nvPr>
        </p:nvSpPr>
        <p:spPr/>
        <p:txBody>
          <a:bodyPr/>
          <a:lstStyle/>
          <a:p>
            <a:fld id="{ADE361C3-C043-4A6E-BDCE-8DA1E7D90A3B}" type="slidenum">
              <a:rPr lang="zh-CN" altLang="en-US" smtClean="0">
                <a:latin typeface="+mn-lt"/>
                <a:sym typeface="+mn-lt"/>
              </a:rPr>
              <a:t>26</a:t>
            </a:fld>
            <a:endParaRPr lang="zh-CN" altLang="en-US" dirty="0">
              <a:latin typeface="+mn-lt"/>
              <a:sym typeface="+mn-lt"/>
            </a:endParaRPr>
          </a:p>
        </p:txBody>
      </p:sp>
      <p:pic>
        <p:nvPicPr>
          <p:cNvPr id="8193" name="Picture 1">
            <a:extLst>
              <a:ext uri="{FF2B5EF4-FFF2-40B4-BE49-F238E27FC236}">
                <a16:creationId xmlns:a16="http://schemas.microsoft.com/office/drawing/2014/main" id="{37552862-17EE-5F8C-E32D-E5D15EE6403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标题 1">
            <a:extLst>
              <a:ext uri="{FF2B5EF4-FFF2-40B4-BE49-F238E27FC236}">
                <a16:creationId xmlns:a16="http://schemas.microsoft.com/office/drawing/2014/main" id="{9E1C5520-C1E7-FCD9-F1B6-A55AD374B4BF}"/>
              </a:ext>
            </a:extLst>
          </p:cNvPr>
          <p:cNvSpPr>
            <a:spLocks noGrp="1"/>
          </p:cNvSpPr>
          <p:nvPr>
            <p:ph type="title"/>
          </p:nvPr>
        </p:nvSpPr>
        <p:spPr>
          <a:xfrm>
            <a:off x="508000" y="228866"/>
            <a:ext cx="9144000" cy="900442"/>
          </a:xfrm>
        </p:spPr>
        <p:txBody>
          <a:bodyPr>
            <a:normAutofit/>
          </a:bodyPr>
          <a:lstStyle/>
          <a:p>
            <a:r>
              <a:rPr lang="en-US" altLang="zh-CN" sz="2800" dirty="0">
                <a:latin typeface="+mj-lt"/>
                <a:sym typeface="+mn-lt"/>
              </a:rPr>
              <a:t>Revisit Drawing Order Dependency</a:t>
            </a:r>
          </a:p>
        </p:txBody>
      </p:sp>
      <p:sp>
        <p:nvSpPr>
          <p:cNvPr id="31" name="内容占位符 2">
            <a:extLst>
              <a:ext uri="{FF2B5EF4-FFF2-40B4-BE49-F238E27FC236}">
                <a16:creationId xmlns:a16="http://schemas.microsoft.com/office/drawing/2014/main" id="{F24A945E-5AEE-C63F-58B7-28604A964DC0}"/>
              </a:ext>
            </a:extLst>
          </p:cNvPr>
          <p:cNvSpPr>
            <a:spLocks noGrp="1"/>
          </p:cNvSpPr>
          <p:nvPr>
            <p:ph idx="1"/>
          </p:nvPr>
        </p:nvSpPr>
        <p:spPr>
          <a:xfrm>
            <a:off x="543494" y="1119931"/>
            <a:ext cx="9361041" cy="1268227"/>
          </a:xfrm>
        </p:spPr>
        <p:txBody>
          <a:bodyPr>
            <a:noAutofit/>
          </a:bodyPr>
          <a:lstStyle/>
          <a:p>
            <a:pPr marL="0" indent="0">
              <a:lnSpc>
                <a:spcPct val="110000"/>
              </a:lnSpc>
              <a:spcBef>
                <a:spcPts val="600"/>
              </a:spcBef>
              <a:buNone/>
            </a:pPr>
            <a:r>
              <a:rPr kumimoji="1" lang="en-US" altLang="zh-CN" sz="1800" b="0" dirty="0">
                <a:latin typeface="+mn-lt"/>
              </a:rPr>
              <a:t>Drawing order dependency (C2): drawing order must be maintained for correctness.</a:t>
            </a:r>
          </a:p>
        </p:txBody>
      </p:sp>
      <p:pic>
        <p:nvPicPr>
          <p:cNvPr id="8201" name="图片 8200">
            <a:extLst>
              <a:ext uri="{FF2B5EF4-FFF2-40B4-BE49-F238E27FC236}">
                <a16:creationId xmlns:a16="http://schemas.microsoft.com/office/drawing/2014/main" id="{70039CEC-839F-E498-6E0A-D3543CB8B46C}"/>
              </a:ext>
            </a:extLst>
          </p:cNvPr>
          <p:cNvPicPr>
            <a:picLocks noChangeAspect="1"/>
          </p:cNvPicPr>
          <p:nvPr/>
        </p:nvPicPr>
        <p:blipFill>
          <a:blip r:embed="rId4"/>
          <a:stretch>
            <a:fillRect/>
          </a:stretch>
        </p:blipFill>
        <p:spPr>
          <a:xfrm>
            <a:off x="645450" y="2020374"/>
            <a:ext cx="4500630" cy="2630056"/>
          </a:xfrm>
          <a:prstGeom prst="rect">
            <a:avLst/>
          </a:prstGeom>
        </p:spPr>
      </p:pic>
      <p:sp>
        <p:nvSpPr>
          <p:cNvPr id="8202" name="任意多边形: 形状 8201">
            <a:extLst>
              <a:ext uri="{FF2B5EF4-FFF2-40B4-BE49-F238E27FC236}">
                <a16:creationId xmlns:a16="http://schemas.microsoft.com/office/drawing/2014/main" id="{DE25641D-24B7-8B90-4732-2A1BBE4B5ABB}"/>
              </a:ext>
            </a:extLst>
          </p:cNvPr>
          <p:cNvSpPr/>
          <p:nvPr/>
        </p:nvSpPr>
        <p:spPr>
          <a:xfrm>
            <a:off x="1869586" y="2460254"/>
            <a:ext cx="811417" cy="486146"/>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8203" name="任意多边形: 形状 8202">
            <a:extLst>
              <a:ext uri="{FF2B5EF4-FFF2-40B4-BE49-F238E27FC236}">
                <a16:creationId xmlns:a16="http://schemas.microsoft.com/office/drawing/2014/main" id="{B0B555A1-1894-7C77-82AF-B7877B36244D}"/>
              </a:ext>
            </a:extLst>
          </p:cNvPr>
          <p:cNvSpPr/>
          <p:nvPr/>
        </p:nvSpPr>
        <p:spPr>
          <a:xfrm>
            <a:off x="1168835" y="3416832"/>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8204" name="任意多边形: 形状 8203">
            <a:extLst>
              <a:ext uri="{FF2B5EF4-FFF2-40B4-BE49-F238E27FC236}">
                <a16:creationId xmlns:a16="http://schemas.microsoft.com/office/drawing/2014/main" id="{D87A5AAC-E056-ABE1-3100-71739FF0D150}"/>
              </a:ext>
            </a:extLst>
          </p:cNvPr>
          <p:cNvSpPr/>
          <p:nvPr/>
        </p:nvSpPr>
        <p:spPr>
          <a:xfrm flipH="1">
            <a:off x="2119555" y="3447181"/>
            <a:ext cx="412719" cy="592795"/>
          </a:xfrm>
          <a:custGeom>
            <a:avLst/>
            <a:gdLst>
              <a:gd name="connsiteX0" fmla="*/ 0 w 895350"/>
              <a:gd name="connsiteY0" fmla="*/ 806450 h 806450"/>
              <a:gd name="connsiteX1" fmla="*/ 381000 w 895350"/>
              <a:gd name="connsiteY1" fmla="*/ 152400 h 806450"/>
              <a:gd name="connsiteX2" fmla="*/ 895350 w 895350"/>
              <a:gd name="connsiteY2" fmla="*/ 0 h 806450"/>
              <a:gd name="connsiteX0" fmla="*/ 0 w 895350"/>
              <a:gd name="connsiteY0" fmla="*/ 806450 h 806450"/>
              <a:gd name="connsiteX1" fmla="*/ 257680 w 895350"/>
              <a:gd name="connsiteY1" fmla="*/ 430492 h 806450"/>
              <a:gd name="connsiteX2" fmla="*/ 895350 w 895350"/>
              <a:gd name="connsiteY2" fmla="*/ 0 h 806450"/>
              <a:gd name="connsiteX0" fmla="*/ 0 w 895350"/>
              <a:gd name="connsiteY0" fmla="*/ 806450 h 806450"/>
              <a:gd name="connsiteX1" fmla="*/ 352973 w 895350"/>
              <a:gd name="connsiteY1" fmla="*/ 228243 h 806450"/>
              <a:gd name="connsiteX2" fmla="*/ 895350 w 895350"/>
              <a:gd name="connsiteY2" fmla="*/ 0 h 806450"/>
            </a:gdLst>
            <a:ahLst/>
            <a:cxnLst>
              <a:cxn ang="0">
                <a:pos x="connsiteX0" y="connsiteY0"/>
              </a:cxn>
              <a:cxn ang="0">
                <a:pos x="connsiteX1" y="connsiteY1"/>
              </a:cxn>
              <a:cxn ang="0">
                <a:pos x="connsiteX2" y="connsiteY2"/>
              </a:cxn>
            </a:cxnLst>
            <a:rect l="l" t="t" r="r" b="b"/>
            <a:pathLst>
              <a:path w="895350" h="806450">
                <a:moveTo>
                  <a:pt x="0" y="806450"/>
                </a:moveTo>
                <a:cubicBezTo>
                  <a:pt x="115887" y="546629"/>
                  <a:pt x="203748" y="362651"/>
                  <a:pt x="352973" y="228243"/>
                </a:cubicBezTo>
                <a:cubicBezTo>
                  <a:pt x="502198" y="93835"/>
                  <a:pt x="712787" y="8996"/>
                  <a:pt x="895350" y="0"/>
                </a:cubicBezTo>
              </a:path>
            </a:pathLst>
          </a:custGeom>
          <a:noFill/>
          <a:ln>
            <a:prstDash val="sysDot"/>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sp>
        <p:nvSpPr>
          <p:cNvPr id="8205" name="文本框 8204">
            <a:extLst>
              <a:ext uri="{FF2B5EF4-FFF2-40B4-BE49-F238E27FC236}">
                <a16:creationId xmlns:a16="http://schemas.microsoft.com/office/drawing/2014/main" id="{86A237FB-32C2-038C-AED1-DD8825DF7269}"/>
              </a:ext>
            </a:extLst>
          </p:cNvPr>
          <p:cNvSpPr txBox="1"/>
          <p:nvPr/>
        </p:nvSpPr>
        <p:spPr>
          <a:xfrm>
            <a:off x="753592" y="3460290"/>
            <a:ext cx="521297" cy="369332"/>
          </a:xfrm>
          <a:prstGeom prst="rect">
            <a:avLst/>
          </a:prstGeom>
          <a:noFill/>
        </p:spPr>
        <p:txBody>
          <a:bodyPr wrap="none" rtlCol="0">
            <a:spAutoFit/>
          </a:bodyPr>
          <a:lstStyle/>
          <a:p>
            <a:r>
              <a:rPr lang="en-US" b="1" i="1" dirty="0">
                <a:solidFill>
                  <a:srgbClr val="4F121A"/>
                </a:solidFill>
              </a:rPr>
              <a:t>R</a:t>
            </a:r>
            <a:r>
              <a:rPr lang="en-US" sz="1200" b="1" i="1" dirty="0">
                <a:solidFill>
                  <a:srgbClr val="4F121A"/>
                </a:solidFill>
              </a:rPr>
              <a:t>32</a:t>
            </a:r>
          </a:p>
        </p:txBody>
      </p:sp>
      <p:sp>
        <p:nvSpPr>
          <p:cNvPr id="8206" name="文本框 8205">
            <a:extLst>
              <a:ext uri="{FF2B5EF4-FFF2-40B4-BE49-F238E27FC236}">
                <a16:creationId xmlns:a16="http://schemas.microsoft.com/office/drawing/2014/main" id="{DD72C563-111A-9472-A9E4-BF1E323633EC}"/>
              </a:ext>
            </a:extLst>
          </p:cNvPr>
          <p:cNvSpPr txBox="1"/>
          <p:nvPr/>
        </p:nvSpPr>
        <p:spPr>
          <a:xfrm>
            <a:off x="2410723" y="3430956"/>
            <a:ext cx="521297" cy="369332"/>
          </a:xfrm>
          <a:prstGeom prst="rect">
            <a:avLst/>
          </a:prstGeom>
          <a:noFill/>
        </p:spPr>
        <p:txBody>
          <a:bodyPr wrap="none" rtlCol="0">
            <a:spAutoFit/>
          </a:bodyPr>
          <a:lstStyle/>
          <a:p>
            <a:r>
              <a:rPr lang="en-US" b="1" i="1" dirty="0">
                <a:solidFill>
                  <a:srgbClr val="4F121A"/>
                </a:solidFill>
              </a:rPr>
              <a:t>R</a:t>
            </a:r>
            <a:r>
              <a:rPr lang="en-US" sz="1200" b="1" i="1" dirty="0">
                <a:solidFill>
                  <a:srgbClr val="4F121A"/>
                </a:solidFill>
              </a:rPr>
              <a:t>42</a:t>
            </a:r>
          </a:p>
        </p:txBody>
      </p:sp>
      <p:sp>
        <p:nvSpPr>
          <p:cNvPr id="8207" name="文本框 8206">
            <a:extLst>
              <a:ext uri="{FF2B5EF4-FFF2-40B4-BE49-F238E27FC236}">
                <a16:creationId xmlns:a16="http://schemas.microsoft.com/office/drawing/2014/main" id="{00B51C20-8065-E424-183E-724772FD3C3E}"/>
              </a:ext>
            </a:extLst>
          </p:cNvPr>
          <p:cNvSpPr txBox="1"/>
          <p:nvPr/>
        </p:nvSpPr>
        <p:spPr>
          <a:xfrm>
            <a:off x="1611628" y="2357675"/>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21</a:t>
            </a:r>
          </a:p>
        </p:txBody>
      </p:sp>
      <p:sp>
        <p:nvSpPr>
          <p:cNvPr id="8208" name="文本框 8207">
            <a:extLst>
              <a:ext uri="{FF2B5EF4-FFF2-40B4-BE49-F238E27FC236}">
                <a16:creationId xmlns:a16="http://schemas.microsoft.com/office/drawing/2014/main" id="{BF79C6AD-21FE-30ED-FEF1-A598570DBCF2}"/>
              </a:ext>
            </a:extLst>
          </p:cNvPr>
          <p:cNvSpPr txBox="1"/>
          <p:nvPr/>
        </p:nvSpPr>
        <p:spPr>
          <a:xfrm>
            <a:off x="2750567" y="2170841"/>
            <a:ext cx="312906" cy="369332"/>
          </a:xfrm>
          <a:prstGeom prst="rect">
            <a:avLst/>
          </a:prstGeom>
          <a:noFill/>
        </p:spPr>
        <p:txBody>
          <a:bodyPr wrap="none" rtlCol="0">
            <a:spAutoFit/>
          </a:bodyPr>
          <a:lstStyle/>
          <a:p>
            <a:pPr algn="r"/>
            <a:r>
              <a:rPr lang="en-US" b="1" i="1" dirty="0"/>
              <a:t>1</a:t>
            </a:r>
          </a:p>
        </p:txBody>
      </p:sp>
      <p:sp>
        <p:nvSpPr>
          <p:cNvPr id="8209" name="文本框 8208">
            <a:extLst>
              <a:ext uri="{FF2B5EF4-FFF2-40B4-BE49-F238E27FC236}">
                <a16:creationId xmlns:a16="http://schemas.microsoft.com/office/drawing/2014/main" id="{BBCAA832-7CF1-E7DE-1FFF-0D95B136F723}"/>
              </a:ext>
            </a:extLst>
          </p:cNvPr>
          <p:cNvSpPr txBox="1"/>
          <p:nvPr/>
        </p:nvSpPr>
        <p:spPr>
          <a:xfrm>
            <a:off x="1625094" y="3037309"/>
            <a:ext cx="312906" cy="369332"/>
          </a:xfrm>
          <a:prstGeom prst="rect">
            <a:avLst/>
          </a:prstGeom>
          <a:noFill/>
        </p:spPr>
        <p:txBody>
          <a:bodyPr wrap="none" rtlCol="0">
            <a:spAutoFit/>
          </a:bodyPr>
          <a:lstStyle/>
          <a:p>
            <a:pPr algn="r"/>
            <a:r>
              <a:rPr lang="en-US" b="1" i="1" dirty="0"/>
              <a:t>2</a:t>
            </a:r>
          </a:p>
        </p:txBody>
      </p:sp>
      <p:sp>
        <p:nvSpPr>
          <p:cNvPr id="8210" name="文本框 8209">
            <a:extLst>
              <a:ext uri="{FF2B5EF4-FFF2-40B4-BE49-F238E27FC236}">
                <a16:creationId xmlns:a16="http://schemas.microsoft.com/office/drawing/2014/main" id="{74D79B4A-1069-07CE-736E-98BA3862482E}"/>
              </a:ext>
            </a:extLst>
          </p:cNvPr>
          <p:cNvSpPr txBox="1"/>
          <p:nvPr/>
        </p:nvSpPr>
        <p:spPr>
          <a:xfrm>
            <a:off x="1033902" y="4099857"/>
            <a:ext cx="312906" cy="369332"/>
          </a:xfrm>
          <a:prstGeom prst="rect">
            <a:avLst/>
          </a:prstGeom>
          <a:noFill/>
        </p:spPr>
        <p:txBody>
          <a:bodyPr wrap="none" rtlCol="0">
            <a:spAutoFit/>
          </a:bodyPr>
          <a:lstStyle/>
          <a:p>
            <a:pPr algn="r"/>
            <a:r>
              <a:rPr lang="en-US" b="1" i="1" dirty="0"/>
              <a:t>3</a:t>
            </a:r>
          </a:p>
        </p:txBody>
      </p:sp>
      <p:sp>
        <p:nvSpPr>
          <p:cNvPr id="8211" name="文本框 8210">
            <a:extLst>
              <a:ext uri="{FF2B5EF4-FFF2-40B4-BE49-F238E27FC236}">
                <a16:creationId xmlns:a16="http://schemas.microsoft.com/office/drawing/2014/main" id="{C926962D-64EE-ED80-30E8-0C08AB1B9809}"/>
              </a:ext>
            </a:extLst>
          </p:cNvPr>
          <p:cNvSpPr txBox="1"/>
          <p:nvPr/>
        </p:nvSpPr>
        <p:spPr>
          <a:xfrm>
            <a:off x="2210904" y="4099857"/>
            <a:ext cx="312906" cy="369332"/>
          </a:xfrm>
          <a:prstGeom prst="rect">
            <a:avLst/>
          </a:prstGeom>
          <a:noFill/>
        </p:spPr>
        <p:txBody>
          <a:bodyPr wrap="none" rtlCol="0">
            <a:spAutoFit/>
          </a:bodyPr>
          <a:lstStyle/>
          <a:p>
            <a:pPr algn="r"/>
            <a:r>
              <a:rPr lang="en-US" b="1" i="1" dirty="0"/>
              <a:t>4</a:t>
            </a:r>
          </a:p>
        </p:txBody>
      </p:sp>
      <p:sp>
        <p:nvSpPr>
          <p:cNvPr id="8212" name="文本框 8211">
            <a:extLst>
              <a:ext uri="{FF2B5EF4-FFF2-40B4-BE49-F238E27FC236}">
                <a16:creationId xmlns:a16="http://schemas.microsoft.com/office/drawing/2014/main" id="{F3A7157E-DACB-53A4-7398-51877BD86B43}"/>
              </a:ext>
            </a:extLst>
          </p:cNvPr>
          <p:cNvSpPr txBox="1"/>
          <p:nvPr/>
        </p:nvSpPr>
        <p:spPr>
          <a:xfrm>
            <a:off x="3874660" y="3037841"/>
            <a:ext cx="312906" cy="369332"/>
          </a:xfrm>
          <a:prstGeom prst="rect">
            <a:avLst/>
          </a:prstGeom>
          <a:noFill/>
        </p:spPr>
        <p:txBody>
          <a:bodyPr wrap="none" rtlCol="0">
            <a:spAutoFit/>
          </a:bodyPr>
          <a:lstStyle/>
          <a:p>
            <a:pPr algn="r"/>
            <a:r>
              <a:rPr lang="en-US" b="1" i="1" dirty="0"/>
              <a:t>5</a:t>
            </a:r>
          </a:p>
        </p:txBody>
      </p:sp>
      <p:sp>
        <p:nvSpPr>
          <p:cNvPr id="8213" name="文本框 8212">
            <a:extLst>
              <a:ext uri="{FF2B5EF4-FFF2-40B4-BE49-F238E27FC236}">
                <a16:creationId xmlns:a16="http://schemas.microsoft.com/office/drawing/2014/main" id="{C832F114-F997-09A0-F7A6-28013791B09C}"/>
              </a:ext>
            </a:extLst>
          </p:cNvPr>
          <p:cNvSpPr txBox="1"/>
          <p:nvPr/>
        </p:nvSpPr>
        <p:spPr>
          <a:xfrm>
            <a:off x="3288387" y="4108320"/>
            <a:ext cx="312906" cy="369332"/>
          </a:xfrm>
          <a:prstGeom prst="rect">
            <a:avLst/>
          </a:prstGeom>
          <a:noFill/>
        </p:spPr>
        <p:txBody>
          <a:bodyPr wrap="none" rtlCol="0">
            <a:spAutoFit/>
          </a:bodyPr>
          <a:lstStyle/>
          <a:p>
            <a:pPr algn="r"/>
            <a:r>
              <a:rPr lang="en-US" b="1" i="1" dirty="0"/>
              <a:t>6</a:t>
            </a:r>
          </a:p>
        </p:txBody>
      </p:sp>
      <p:sp>
        <p:nvSpPr>
          <p:cNvPr id="8214" name="文本框 8213">
            <a:extLst>
              <a:ext uri="{FF2B5EF4-FFF2-40B4-BE49-F238E27FC236}">
                <a16:creationId xmlns:a16="http://schemas.microsoft.com/office/drawing/2014/main" id="{BDE19C06-D5A9-3984-E21B-CA1F79FE5A98}"/>
              </a:ext>
            </a:extLst>
          </p:cNvPr>
          <p:cNvSpPr txBox="1"/>
          <p:nvPr/>
        </p:nvSpPr>
        <p:spPr>
          <a:xfrm>
            <a:off x="4459924" y="4108320"/>
            <a:ext cx="312906" cy="369332"/>
          </a:xfrm>
          <a:prstGeom prst="rect">
            <a:avLst/>
          </a:prstGeom>
          <a:noFill/>
        </p:spPr>
        <p:txBody>
          <a:bodyPr wrap="none" rtlCol="0">
            <a:spAutoFit/>
          </a:bodyPr>
          <a:lstStyle/>
          <a:p>
            <a:pPr algn="r"/>
            <a:r>
              <a:rPr lang="en-US" b="1" i="1" dirty="0"/>
              <a:t>7</a:t>
            </a:r>
          </a:p>
        </p:txBody>
      </p:sp>
      <p:sp>
        <p:nvSpPr>
          <p:cNvPr id="8215" name="文本框 8214">
            <a:extLst>
              <a:ext uri="{FF2B5EF4-FFF2-40B4-BE49-F238E27FC236}">
                <a16:creationId xmlns:a16="http://schemas.microsoft.com/office/drawing/2014/main" id="{9977B66C-3BC3-102A-3F73-0C12025D70D7}"/>
              </a:ext>
            </a:extLst>
          </p:cNvPr>
          <p:cNvSpPr txBox="1"/>
          <p:nvPr/>
        </p:nvSpPr>
        <p:spPr>
          <a:xfrm>
            <a:off x="1154811" y="2918087"/>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2</a:t>
            </a:r>
          </a:p>
        </p:txBody>
      </p:sp>
      <p:sp>
        <p:nvSpPr>
          <p:cNvPr id="8216" name="文本框 8215">
            <a:extLst>
              <a:ext uri="{FF2B5EF4-FFF2-40B4-BE49-F238E27FC236}">
                <a16:creationId xmlns:a16="http://schemas.microsoft.com/office/drawing/2014/main" id="{2395D776-A437-8BFD-33D4-3AAA1A753B7C}"/>
              </a:ext>
            </a:extLst>
          </p:cNvPr>
          <p:cNvSpPr txBox="1"/>
          <p:nvPr/>
        </p:nvSpPr>
        <p:spPr>
          <a:xfrm>
            <a:off x="543496" y="4089370"/>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3</a:t>
            </a:r>
          </a:p>
        </p:txBody>
      </p:sp>
      <p:sp>
        <p:nvSpPr>
          <p:cNvPr id="8217" name="文本框 8216">
            <a:extLst>
              <a:ext uri="{FF2B5EF4-FFF2-40B4-BE49-F238E27FC236}">
                <a16:creationId xmlns:a16="http://schemas.microsoft.com/office/drawing/2014/main" id="{15A01408-3ABB-C2BC-31F5-D80B9176F846}"/>
              </a:ext>
            </a:extLst>
          </p:cNvPr>
          <p:cNvSpPr txBox="1"/>
          <p:nvPr/>
        </p:nvSpPr>
        <p:spPr>
          <a:xfrm>
            <a:off x="1704135" y="4089370"/>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4</a:t>
            </a:r>
          </a:p>
        </p:txBody>
      </p:sp>
      <p:sp>
        <p:nvSpPr>
          <p:cNvPr id="8218" name="文本框 8217">
            <a:extLst>
              <a:ext uri="{FF2B5EF4-FFF2-40B4-BE49-F238E27FC236}">
                <a16:creationId xmlns:a16="http://schemas.microsoft.com/office/drawing/2014/main" id="{98C8C829-2A5B-8785-306C-BD27D3BE756F}"/>
              </a:ext>
            </a:extLst>
          </p:cNvPr>
          <p:cNvSpPr txBox="1"/>
          <p:nvPr/>
        </p:nvSpPr>
        <p:spPr>
          <a:xfrm>
            <a:off x="2780470" y="4099857"/>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6</a:t>
            </a:r>
          </a:p>
        </p:txBody>
      </p:sp>
      <p:sp>
        <p:nvSpPr>
          <p:cNvPr id="8219" name="文本框 8218">
            <a:extLst>
              <a:ext uri="{FF2B5EF4-FFF2-40B4-BE49-F238E27FC236}">
                <a16:creationId xmlns:a16="http://schemas.microsoft.com/office/drawing/2014/main" id="{F0F3E1DD-5873-B224-7266-D006B04EF241}"/>
              </a:ext>
            </a:extLst>
          </p:cNvPr>
          <p:cNvSpPr txBox="1"/>
          <p:nvPr/>
        </p:nvSpPr>
        <p:spPr>
          <a:xfrm>
            <a:off x="3991508" y="4086655"/>
            <a:ext cx="436338" cy="369332"/>
          </a:xfrm>
          <a:prstGeom prst="rect">
            <a:avLst/>
          </a:prstGeom>
          <a:noFill/>
        </p:spPr>
        <p:txBody>
          <a:bodyPr wrap="none" rtlCol="0">
            <a:spAutoFit/>
          </a:bodyPr>
          <a:lstStyle/>
          <a:p>
            <a:pPr algn="r"/>
            <a:r>
              <a:rPr lang="en-US" b="1" i="1" dirty="0">
                <a:solidFill>
                  <a:srgbClr val="C00000"/>
                </a:solidFill>
              </a:rPr>
              <a:t>A</a:t>
            </a:r>
            <a:r>
              <a:rPr lang="en-US" sz="1200" b="1" i="1" dirty="0">
                <a:solidFill>
                  <a:srgbClr val="C00000"/>
                </a:solidFill>
              </a:rPr>
              <a:t>7</a:t>
            </a:r>
          </a:p>
        </p:txBody>
      </p:sp>
      <p:sp>
        <p:nvSpPr>
          <p:cNvPr id="8220" name="文本框 8219">
            <a:extLst>
              <a:ext uri="{FF2B5EF4-FFF2-40B4-BE49-F238E27FC236}">
                <a16:creationId xmlns:a16="http://schemas.microsoft.com/office/drawing/2014/main" id="{1AD22F4B-14E4-CA72-D9F3-AB57D926AAE1}"/>
              </a:ext>
            </a:extLst>
          </p:cNvPr>
          <p:cNvSpPr txBox="1"/>
          <p:nvPr/>
        </p:nvSpPr>
        <p:spPr>
          <a:xfrm>
            <a:off x="3461658" y="2375774"/>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51</a:t>
            </a:r>
          </a:p>
        </p:txBody>
      </p:sp>
      <p:sp>
        <p:nvSpPr>
          <p:cNvPr id="8221" name="文本框 8220">
            <a:extLst>
              <a:ext uri="{FF2B5EF4-FFF2-40B4-BE49-F238E27FC236}">
                <a16:creationId xmlns:a16="http://schemas.microsoft.com/office/drawing/2014/main" id="{26BC8BF9-28EA-FA88-5E7F-B6EBBE4E5DD4}"/>
              </a:ext>
            </a:extLst>
          </p:cNvPr>
          <p:cNvSpPr txBox="1"/>
          <p:nvPr/>
        </p:nvSpPr>
        <p:spPr>
          <a:xfrm>
            <a:off x="3251399" y="3430956"/>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65</a:t>
            </a:r>
          </a:p>
        </p:txBody>
      </p:sp>
      <p:sp>
        <p:nvSpPr>
          <p:cNvPr id="8222" name="文本框 8221">
            <a:extLst>
              <a:ext uri="{FF2B5EF4-FFF2-40B4-BE49-F238E27FC236}">
                <a16:creationId xmlns:a16="http://schemas.microsoft.com/office/drawing/2014/main" id="{77DA5CC1-F04F-C13D-4882-98490DD3396F}"/>
              </a:ext>
            </a:extLst>
          </p:cNvPr>
          <p:cNvSpPr txBox="1"/>
          <p:nvPr/>
        </p:nvSpPr>
        <p:spPr>
          <a:xfrm>
            <a:off x="4322354" y="3440523"/>
            <a:ext cx="521297" cy="369332"/>
          </a:xfrm>
          <a:prstGeom prst="rect">
            <a:avLst/>
          </a:prstGeom>
          <a:noFill/>
        </p:spPr>
        <p:txBody>
          <a:bodyPr wrap="none" rtlCol="0">
            <a:spAutoFit/>
          </a:bodyPr>
          <a:lstStyle/>
          <a:p>
            <a:pPr algn="r"/>
            <a:r>
              <a:rPr lang="en-US" b="1" i="1" dirty="0">
                <a:solidFill>
                  <a:srgbClr val="4F121A"/>
                </a:solidFill>
              </a:rPr>
              <a:t>R</a:t>
            </a:r>
            <a:r>
              <a:rPr lang="en-US" sz="1200" b="1" i="1" dirty="0">
                <a:solidFill>
                  <a:srgbClr val="4F121A"/>
                </a:solidFill>
              </a:rPr>
              <a:t>75</a:t>
            </a:r>
          </a:p>
        </p:txBody>
      </p:sp>
      <p:sp>
        <p:nvSpPr>
          <p:cNvPr id="8223" name="矩形 8222">
            <a:extLst>
              <a:ext uri="{FF2B5EF4-FFF2-40B4-BE49-F238E27FC236}">
                <a16:creationId xmlns:a16="http://schemas.microsoft.com/office/drawing/2014/main" id="{B9C9108D-5CB9-4AEE-DA9F-725B34860DEA}"/>
              </a:ext>
            </a:extLst>
          </p:cNvPr>
          <p:cNvSpPr/>
          <p:nvPr/>
        </p:nvSpPr>
        <p:spPr>
          <a:xfrm>
            <a:off x="5535016" y="2722834"/>
            <a:ext cx="420951" cy="356137"/>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224" name="矩形 8223">
            <a:extLst>
              <a:ext uri="{FF2B5EF4-FFF2-40B4-BE49-F238E27FC236}">
                <a16:creationId xmlns:a16="http://schemas.microsoft.com/office/drawing/2014/main" id="{37CB3115-BF7F-9F9E-8CC3-D73265113A83}"/>
              </a:ext>
            </a:extLst>
          </p:cNvPr>
          <p:cNvSpPr/>
          <p:nvPr/>
        </p:nvSpPr>
        <p:spPr>
          <a:xfrm>
            <a:off x="5639880" y="2630742"/>
            <a:ext cx="420951" cy="346927"/>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225" name="矩形 8224">
            <a:extLst>
              <a:ext uri="{FF2B5EF4-FFF2-40B4-BE49-F238E27FC236}">
                <a16:creationId xmlns:a16="http://schemas.microsoft.com/office/drawing/2014/main" id="{8E535570-6107-78EB-6667-D5968D84EDBF}"/>
              </a:ext>
            </a:extLst>
          </p:cNvPr>
          <p:cNvSpPr/>
          <p:nvPr/>
        </p:nvSpPr>
        <p:spPr>
          <a:xfrm>
            <a:off x="6481879" y="2719681"/>
            <a:ext cx="420950" cy="356137"/>
          </a:xfrm>
          <a:prstGeom prst="rect">
            <a:avLst/>
          </a:prstGeom>
          <a:solidFill>
            <a:srgbClr val="E2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226" name="矩形 8225">
            <a:extLst>
              <a:ext uri="{FF2B5EF4-FFF2-40B4-BE49-F238E27FC236}">
                <a16:creationId xmlns:a16="http://schemas.microsoft.com/office/drawing/2014/main" id="{07E26DF8-E8CB-1B01-021A-D408131132AC}"/>
              </a:ext>
            </a:extLst>
          </p:cNvPr>
          <p:cNvSpPr/>
          <p:nvPr/>
        </p:nvSpPr>
        <p:spPr>
          <a:xfrm>
            <a:off x="6586743" y="2626735"/>
            <a:ext cx="420950" cy="356136"/>
          </a:xfrm>
          <a:prstGeom prst="rect">
            <a:avLst/>
          </a:prstGeom>
          <a:solidFill>
            <a:srgbClr val="E3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227" name="矩形 8226">
            <a:extLst>
              <a:ext uri="{FF2B5EF4-FFF2-40B4-BE49-F238E27FC236}">
                <a16:creationId xmlns:a16="http://schemas.microsoft.com/office/drawing/2014/main" id="{FFAE1D53-8819-D53D-F2AA-91AB409D0C42}"/>
              </a:ext>
            </a:extLst>
          </p:cNvPr>
          <p:cNvSpPr/>
          <p:nvPr/>
        </p:nvSpPr>
        <p:spPr>
          <a:xfrm>
            <a:off x="7499027" y="2693910"/>
            <a:ext cx="420949" cy="356137"/>
          </a:xfrm>
          <a:prstGeom prst="rect">
            <a:avLst/>
          </a:prstGeom>
          <a:solidFill>
            <a:srgbClr val="FFE67D"/>
          </a:solidFill>
          <a:ln>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8228" name="矩形 8227">
            <a:extLst>
              <a:ext uri="{FF2B5EF4-FFF2-40B4-BE49-F238E27FC236}">
                <a16:creationId xmlns:a16="http://schemas.microsoft.com/office/drawing/2014/main" id="{74D1DADD-A085-CA6C-0025-0DF535B9AFC3}"/>
              </a:ext>
            </a:extLst>
          </p:cNvPr>
          <p:cNvSpPr/>
          <p:nvPr/>
        </p:nvSpPr>
        <p:spPr>
          <a:xfrm>
            <a:off x="8359139" y="2719681"/>
            <a:ext cx="420948" cy="356137"/>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29" name="矩形 8228">
            <a:extLst>
              <a:ext uri="{FF2B5EF4-FFF2-40B4-BE49-F238E27FC236}">
                <a16:creationId xmlns:a16="http://schemas.microsoft.com/office/drawing/2014/main" id="{2B23E923-6FC4-3F66-76BE-874A7F2F4A2B}"/>
              </a:ext>
            </a:extLst>
          </p:cNvPr>
          <p:cNvSpPr/>
          <p:nvPr/>
        </p:nvSpPr>
        <p:spPr>
          <a:xfrm>
            <a:off x="8467777" y="2626735"/>
            <a:ext cx="420947" cy="356137"/>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30" name="内容占位符 2">
            <a:extLst>
              <a:ext uri="{FF2B5EF4-FFF2-40B4-BE49-F238E27FC236}">
                <a16:creationId xmlns:a16="http://schemas.microsoft.com/office/drawing/2014/main" id="{BFD30A91-2D3E-25EF-862F-5824C1C71478}"/>
              </a:ext>
            </a:extLst>
          </p:cNvPr>
          <p:cNvSpPr txBox="1">
            <a:spLocks/>
          </p:cNvSpPr>
          <p:nvPr/>
        </p:nvSpPr>
        <p:spPr>
          <a:xfrm>
            <a:off x="5307210" y="3164591"/>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err="1">
                <a:solidFill>
                  <a:schemeClr val="tx1"/>
                </a:solidFill>
                <a:latin typeface="+mn-lt"/>
              </a:rPr>
              <a:t>Rects</a:t>
            </a:r>
            <a:endParaRPr kumimoji="1" lang="en-US" altLang="zh-CN" sz="1800" b="0" dirty="0">
              <a:solidFill>
                <a:schemeClr val="tx1"/>
              </a:solidFill>
              <a:latin typeface="+mn-lt"/>
            </a:endParaRP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8231" name="内容占位符 2">
            <a:extLst>
              <a:ext uri="{FF2B5EF4-FFF2-40B4-BE49-F238E27FC236}">
                <a16:creationId xmlns:a16="http://schemas.microsoft.com/office/drawing/2014/main" id="{8B25F419-36C0-3ADF-D48D-5ABD9FE34A6B}"/>
              </a:ext>
            </a:extLst>
          </p:cNvPr>
          <p:cNvSpPr txBox="1">
            <a:spLocks/>
          </p:cNvSpPr>
          <p:nvPr/>
        </p:nvSpPr>
        <p:spPr>
          <a:xfrm>
            <a:off x="6257930" y="3176240"/>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a:solidFill>
                  <a:schemeClr val="tx1"/>
                </a:solidFill>
                <a:latin typeface="+mn-lt"/>
              </a:rPr>
              <a:t>Circles</a:t>
            </a: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8232" name="内容占位符 2">
            <a:extLst>
              <a:ext uri="{FF2B5EF4-FFF2-40B4-BE49-F238E27FC236}">
                <a16:creationId xmlns:a16="http://schemas.microsoft.com/office/drawing/2014/main" id="{48E307D4-36DF-55A7-901F-B369CBF6CE1A}"/>
              </a:ext>
            </a:extLst>
          </p:cNvPr>
          <p:cNvSpPr txBox="1">
            <a:spLocks/>
          </p:cNvSpPr>
          <p:nvPr/>
        </p:nvSpPr>
        <p:spPr>
          <a:xfrm>
            <a:off x="7229767" y="3164590"/>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a:solidFill>
                  <a:schemeClr val="tx1"/>
                </a:solidFill>
                <a:latin typeface="+mn-lt"/>
              </a:rPr>
              <a:t>Glyphs</a:t>
            </a: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8233" name="内容占位符 2">
            <a:extLst>
              <a:ext uri="{FF2B5EF4-FFF2-40B4-BE49-F238E27FC236}">
                <a16:creationId xmlns:a16="http://schemas.microsoft.com/office/drawing/2014/main" id="{20E4FED5-627D-011A-84CB-5CB573ECCB3E}"/>
              </a:ext>
            </a:extLst>
          </p:cNvPr>
          <p:cNvSpPr txBox="1">
            <a:spLocks/>
          </p:cNvSpPr>
          <p:nvPr/>
        </p:nvSpPr>
        <p:spPr>
          <a:xfrm>
            <a:off x="8166382" y="3164590"/>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a:solidFill>
                  <a:schemeClr val="tx1"/>
                </a:solidFill>
                <a:latin typeface="+mn-lt"/>
              </a:rPr>
              <a:t>Lines</a:t>
            </a: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8234" name="矩形: 圆角 8233">
            <a:extLst>
              <a:ext uri="{FF2B5EF4-FFF2-40B4-BE49-F238E27FC236}">
                <a16:creationId xmlns:a16="http://schemas.microsoft.com/office/drawing/2014/main" id="{8578992B-FF05-C9F2-57C7-FB73EFD47B2D}"/>
              </a:ext>
            </a:extLst>
          </p:cNvPr>
          <p:cNvSpPr/>
          <p:nvPr/>
        </p:nvSpPr>
        <p:spPr>
          <a:xfrm>
            <a:off x="5224016" y="2366065"/>
            <a:ext cx="3941085" cy="2198827"/>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35" name="内容占位符 2">
            <a:extLst>
              <a:ext uri="{FF2B5EF4-FFF2-40B4-BE49-F238E27FC236}">
                <a16:creationId xmlns:a16="http://schemas.microsoft.com/office/drawing/2014/main" id="{EB450FDF-8151-610F-4B91-B66059BDEC40}"/>
              </a:ext>
            </a:extLst>
          </p:cNvPr>
          <p:cNvSpPr txBox="1">
            <a:spLocks/>
          </p:cNvSpPr>
          <p:nvPr/>
        </p:nvSpPr>
        <p:spPr>
          <a:xfrm>
            <a:off x="5257639" y="3989959"/>
            <a:ext cx="3868459"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Self-Contained Task Pool</a:t>
            </a:r>
          </a:p>
        </p:txBody>
      </p:sp>
    </p:spTree>
    <p:extLst>
      <p:ext uri="{BB962C8B-B14F-4D97-AF65-F5344CB8AC3E}">
        <p14:creationId xmlns:p14="http://schemas.microsoft.com/office/powerpoint/2010/main" val="31627056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75ECD-A3B1-51E9-9D38-2E487BD10A37}"/>
            </a:ext>
          </a:extLst>
        </p:cNvPr>
        <p:cNvGrpSpPr/>
        <p:nvPr/>
      </p:nvGrpSpPr>
      <p:grpSpPr>
        <a:xfrm>
          <a:off x="0" y="0"/>
          <a:ext cx="0" cy="0"/>
          <a:chOff x="0" y="0"/>
          <a:chExt cx="0" cy="0"/>
        </a:xfrm>
      </p:grpSpPr>
      <p:sp>
        <p:nvSpPr>
          <p:cNvPr id="38" name="矩形: 圆角 37">
            <a:extLst>
              <a:ext uri="{FF2B5EF4-FFF2-40B4-BE49-F238E27FC236}">
                <a16:creationId xmlns:a16="http://schemas.microsoft.com/office/drawing/2014/main" id="{C9127282-57A9-6C74-D378-CC2AF80C358C}"/>
              </a:ext>
            </a:extLst>
          </p:cNvPr>
          <p:cNvSpPr/>
          <p:nvPr/>
        </p:nvSpPr>
        <p:spPr>
          <a:xfrm>
            <a:off x="850883" y="2366065"/>
            <a:ext cx="3941085" cy="2198827"/>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灯片编号占位符 36">
            <a:extLst>
              <a:ext uri="{FF2B5EF4-FFF2-40B4-BE49-F238E27FC236}">
                <a16:creationId xmlns:a16="http://schemas.microsoft.com/office/drawing/2014/main" id="{43AAE00C-30AC-B181-ECB6-5CBBD5A722F9}"/>
              </a:ext>
            </a:extLst>
          </p:cNvPr>
          <p:cNvSpPr>
            <a:spLocks noGrp="1"/>
          </p:cNvSpPr>
          <p:nvPr>
            <p:ph type="sldNum" sz="quarter" idx="12"/>
          </p:nvPr>
        </p:nvSpPr>
        <p:spPr/>
        <p:txBody>
          <a:bodyPr/>
          <a:lstStyle/>
          <a:p>
            <a:fld id="{ADE361C3-C043-4A6E-BDCE-8DA1E7D90A3B}" type="slidenum">
              <a:rPr lang="zh-CN" altLang="en-US" smtClean="0">
                <a:latin typeface="+mn-lt"/>
                <a:sym typeface="+mn-lt"/>
              </a:rPr>
              <a:t>27</a:t>
            </a:fld>
            <a:endParaRPr lang="zh-CN" altLang="en-US" dirty="0">
              <a:latin typeface="+mn-lt"/>
              <a:sym typeface="+mn-lt"/>
            </a:endParaRPr>
          </a:p>
        </p:txBody>
      </p:sp>
      <p:pic>
        <p:nvPicPr>
          <p:cNvPr id="8193" name="Picture 1">
            <a:extLst>
              <a:ext uri="{FF2B5EF4-FFF2-40B4-BE49-F238E27FC236}">
                <a16:creationId xmlns:a16="http://schemas.microsoft.com/office/drawing/2014/main" id="{92BAB1DB-3FE8-4AB9-6CC6-6D62E82A5E2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1" name="内容占位符 2">
            <a:extLst>
              <a:ext uri="{FF2B5EF4-FFF2-40B4-BE49-F238E27FC236}">
                <a16:creationId xmlns:a16="http://schemas.microsoft.com/office/drawing/2014/main" id="{65EB541C-7F5C-BCEE-7254-EFD56079AA5F}"/>
              </a:ext>
            </a:extLst>
          </p:cNvPr>
          <p:cNvSpPr>
            <a:spLocks noGrp="1"/>
          </p:cNvSpPr>
          <p:nvPr>
            <p:ph idx="1"/>
          </p:nvPr>
        </p:nvSpPr>
        <p:spPr>
          <a:xfrm>
            <a:off x="543495" y="1119931"/>
            <a:ext cx="9144000" cy="1268227"/>
          </a:xfrm>
        </p:spPr>
        <p:txBody>
          <a:bodyPr>
            <a:noAutofit/>
          </a:bodyPr>
          <a:lstStyle/>
          <a:p>
            <a:pPr marL="0" indent="0">
              <a:lnSpc>
                <a:spcPct val="110000"/>
              </a:lnSpc>
              <a:spcBef>
                <a:spcPts val="600"/>
              </a:spcBef>
              <a:buNone/>
            </a:pPr>
            <a:r>
              <a:rPr kumimoji="1" lang="en-US" altLang="zh-CN" sz="1800" dirty="0">
                <a:latin typeface="+mn-lt"/>
              </a:rPr>
              <a:t>To tackle C2,</a:t>
            </a:r>
            <a:r>
              <a:rPr kumimoji="1" lang="zh-CN" altLang="en-US" sz="1800" b="0" dirty="0">
                <a:latin typeface="+mn-lt"/>
              </a:rPr>
              <a:t> </a:t>
            </a:r>
            <a:r>
              <a:rPr kumimoji="1" lang="en-US" altLang="zh-CN" sz="1800" b="0" dirty="0">
                <a:latin typeface="+mn-lt"/>
              </a:rPr>
              <a:t>Spars </a:t>
            </a:r>
            <a:r>
              <a:rPr kumimoji="1" lang="en-US" altLang="zh-CN" sz="1800" dirty="0">
                <a:latin typeface="+mn-lt"/>
              </a:rPr>
              <a:t>chains</a:t>
            </a:r>
            <a:r>
              <a:rPr kumimoji="1" lang="en-US" altLang="zh-CN" sz="1800" b="0" dirty="0">
                <a:latin typeface="+mn-lt"/>
              </a:rPr>
              <a:t> the rendering tasks together for a naïve drawing order and manages their </a:t>
            </a:r>
            <a:r>
              <a:rPr kumimoji="1" lang="en-US" altLang="zh-CN" sz="1800" dirty="0">
                <a:latin typeface="+mn-lt"/>
              </a:rPr>
              <a:t>drawing regions </a:t>
            </a:r>
            <a:r>
              <a:rPr kumimoji="1" lang="en-US" altLang="zh-CN" sz="1800" b="0" dirty="0">
                <a:latin typeface="+mn-lt"/>
              </a:rPr>
              <a:t>through axis-aligned bounding boxes (AABBs) for each task. The chain is later synchronized to the commit thread from the main thread.</a:t>
            </a:r>
          </a:p>
        </p:txBody>
      </p:sp>
      <p:sp>
        <p:nvSpPr>
          <p:cNvPr id="2" name="矩形 1">
            <a:extLst>
              <a:ext uri="{FF2B5EF4-FFF2-40B4-BE49-F238E27FC236}">
                <a16:creationId xmlns:a16="http://schemas.microsoft.com/office/drawing/2014/main" id="{A540F80F-68E6-623A-0447-F3AB9CC371A5}"/>
              </a:ext>
            </a:extLst>
          </p:cNvPr>
          <p:cNvSpPr/>
          <p:nvPr/>
        </p:nvSpPr>
        <p:spPr>
          <a:xfrm>
            <a:off x="1161883" y="2722834"/>
            <a:ext cx="420951" cy="356137"/>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矩形 7">
            <a:extLst>
              <a:ext uri="{FF2B5EF4-FFF2-40B4-BE49-F238E27FC236}">
                <a16:creationId xmlns:a16="http://schemas.microsoft.com/office/drawing/2014/main" id="{18719FEE-4FD5-64A7-74D5-0E9796884A06}"/>
              </a:ext>
            </a:extLst>
          </p:cNvPr>
          <p:cNvSpPr/>
          <p:nvPr/>
        </p:nvSpPr>
        <p:spPr>
          <a:xfrm>
            <a:off x="1266747" y="2630742"/>
            <a:ext cx="420951" cy="346927"/>
          </a:xfrm>
          <a:prstGeom prst="rect">
            <a:avLst/>
          </a:prstGeom>
          <a:solidFill>
            <a:srgbClr val="FF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矩形 13">
            <a:extLst>
              <a:ext uri="{FF2B5EF4-FFF2-40B4-BE49-F238E27FC236}">
                <a16:creationId xmlns:a16="http://schemas.microsoft.com/office/drawing/2014/main" id="{EE0D1983-3400-FC35-6EC1-41042EB6B86C}"/>
              </a:ext>
            </a:extLst>
          </p:cNvPr>
          <p:cNvSpPr/>
          <p:nvPr/>
        </p:nvSpPr>
        <p:spPr>
          <a:xfrm>
            <a:off x="2108746" y="2719681"/>
            <a:ext cx="420950" cy="356137"/>
          </a:xfrm>
          <a:prstGeom prst="rect">
            <a:avLst/>
          </a:prstGeom>
          <a:solidFill>
            <a:srgbClr val="E2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矩形 17">
            <a:extLst>
              <a:ext uri="{FF2B5EF4-FFF2-40B4-BE49-F238E27FC236}">
                <a16:creationId xmlns:a16="http://schemas.microsoft.com/office/drawing/2014/main" id="{E06C4C47-B329-1B7E-4914-59324A41FA38}"/>
              </a:ext>
            </a:extLst>
          </p:cNvPr>
          <p:cNvSpPr/>
          <p:nvPr/>
        </p:nvSpPr>
        <p:spPr>
          <a:xfrm>
            <a:off x="2213610" y="2626735"/>
            <a:ext cx="420950" cy="356136"/>
          </a:xfrm>
          <a:prstGeom prst="rect">
            <a:avLst/>
          </a:prstGeom>
          <a:solidFill>
            <a:srgbClr val="E3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矩形 18">
            <a:extLst>
              <a:ext uri="{FF2B5EF4-FFF2-40B4-BE49-F238E27FC236}">
                <a16:creationId xmlns:a16="http://schemas.microsoft.com/office/drawing/2014/main" id="{65FC29F4-5146-E59D-F88A-4F2AA33758C6}"/>
              </a:ext>
            </a:extLst>
          </p:cNvPr>
          <p:cNvSpPr/>
          <p:nvPr/>
        </p:nvSpPr>
        <p:spPr>
          <a:xfrm>
            <a:off x="3125894" y="2693910"/>
            <a:ext cx="420949" cy="356137"/>
          </a:xfrm>
          <a:prstGeom prst="rect">
            <a:avLst/>
          </a:prstGeom>
          <a:solidFill>
            <a:srgbClr val="FFE67D"/>
          </a:solidFill>
          <a:ln>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0" name="矩形 19">
            <a:extLst>
              <a:ext uri="{FF2B5EF4-FFF2-40B4-BE49-F238E27FC236}">
                <a16:creationId xmlns:a16="http://schemas.microsoft.com/office/drawing/2014/main" id="{32CA381C-7FAE-4125-F3D6-11623E577E0B}"/>
              </a:ext>
            </a:extLst>
          </p:cNvPr>
          <p:cNvSpPr/>
          <p:nvPr/>
        </p:nvSpPr>
        <p:spPr>
          <a:xfrm>
            <a:off x="3986006" y="2719681"/>
            <a:ext cx="420948" cy="356137"/>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矩形 27">
            <a:extLst>
              <a:ext uri="{FF2B5EF4-FFF2-40B4-BE49-F238E27FC236}">
                <a16:creationId xmlns:a16="http://schemas.microsoft.com/office/drawing/2014/main" id="{AECFF6C8-0AA0-B717-04C8-DE39B8DC125B}"/>
              </a:ext>
            </a:extLst>
          </p:cNvPr>
          <p:cNvSpPr/>
          <p:nvPr/>
        </p:nvSpPr>
        <p:spPr>
          <a:xfrm>
            <a:off x="4094644" y="2626735"/>
            <a:ext cx="420947" cy="356137"/>
          </a:xfrm>
          <a:prstGeom prst="rect">
            <a:avLst/>
          </a:prstGeom>
          <a:solidFill>
            <a:srgbClr val="EE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内容占位符 2">
            <a:extLst>
              <a:ext uri="{FF2B5EF4-FFF2-40B4-BE49-F238E27FC236}">
                <a16:creationId xmlns:a16="http://schemas.microsoft.com/office/drawing/2014/main" id="{608AAAAF-D6D1-8AD8-0423-F5EF5CAF4E80}"/>
              </a:ext>
            </a:extLst>
          </p:cNvPr>
          <p:cNvSpPr txBox="1">
            <a:spLocks/>
          </p:cNvSpPr>
          <p:nvPr/>
        </p:nvSpPr>
        <p:spPr>
          <a:xfrm>
            <a:off x="934077" y="3164591"/>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err="1">
                <a:solidFill>
                  <a:schemeClr val="tx1"/>
                </a:solidFill>
                <a:latin typeface="+mn-lt"/>
              </a:rPr>
              <a:t>Rects</a:t>
            </a:r>
            <a:endParaRPr kumimoji="1" lang="en-US" altLang="zh-CN" sz="1800" b="0" dirty="0">
              <a:solidFill>
                <a:schemeClr val="tx1"/>
              </a:solidFill>
              <a:latin typeface="+mn-lt"/>
            </a:endParaRP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32" name="内容占位符 2">
            <a:extLst>
              <a:ext uri="{FF2B5EF4-FFF2-40B4-BE49-F238E27FC236}">
                <a16:creationId xmlns:a16="http://schemas.microsoft.com/office/drawing/2014/main" id="{EB2D621F-4B7C-9B61-7756-6B64795FFFA9}"/>
              </a:ext>
            </a:extLst>
          </p:cNvPr>
          <p:cNvSpPr txBox="1">
            <a:spLocks/>
          </p:cNvSpPr>
          <p:nvPr/>
        </p:nvSpPr>
        <p:spPr>
          <a:xfrm>
            <a:off x="1884797" y="3176240"/>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a:solidFill>
                  <a:schemeClr val="tx1"/>
                </a:solidFill>
                <a:latin typeface="+mn-lt"/>
              </a:rPr>
              <a:t>Circles</a:t>
            </a: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35" name="内容占位符 2">
            <a:extLst>
              <a:ext uri="{FF2B5EF4-FFF2-40B4-BE49-F238E27FC236}">
                <a16:creationId xmlns:a16="http://schemas.microsoft.com/office/drawing/2014/main" id="{C9F9DF5D-DB13-1A9D-B39A-0D48A7F50712}"/>
              </a:ext>
            </a:extLst>
          </p:cNvPr>
          <p:cNvSpPr txBox="1">
            <a:spLocks/>
          </p:cNvSpPr>
          <p:nvPr/>
        </p:nvSpPr>
        <p:spPr>
          <a:xfrm>
            <a:off x="2856634" y="3164590"/>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a:solidFill>
                  <a:schemeClr val="tx1"/>
                </a:solidFill>
                <a:latin typeface="+mn-lt"/>
              </a:rPr>
              <a:t>Glyphs</a:t>
            </a: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36" name="内容占位符 2">
            <a:extLst>
              <a:ext uri="{FF2B5EF4-FFF2-40B4-BE49-F238E27FC236}">
                <a16:creationId xmlns:a16="http://schemas.microsoft.com/office/drawing/2014/main" id="{272DBF30-A7F3-56D1-49A5-3004E5492CD0}"/>
              </a:ext>
            </a:extLst>
          </p:cNvPr>
          <p:cNvSpPr txBox="1">
            <a:spLocks/>
          </p:cNvSpPr>
          <p:nvPr/>
        </p:nvSpPr>
        <p:spPr>
          <a:xfrm>
            <a:off x="3793249" y="3164590"/>
            <a:ext cx="946066"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800" b="0" dirty="0">
                <a:solidFill>
                  <a:schemeClr val="tx1"/>
                </a:solidFill>
                <a:latin typeface="+mn-lt"/>
              </a:rPr>
              <a:t>Lines</a:t>
            </a:r>
          </a:p>
          <a:p>
            <a:pPr marL="0" indent="0" algn="ctr">
              <a:lnSpc>
                <a:spcPct val="100000"/>
              </a:lnSpc>
              <a:spcBef>
                <a:spcPts val="0"/>
              </a:spcBef>
              <a:buFont typeface="Arial" pitchFamily="34" charset="0"/>
              <a:buNone/>
            </a:pPr>
            <a:r>
              <a:rPr kumimoji="1" lang="en-US" altLang="zh-CN" sz="1800" b="0" dirty="0">
                <a:solidFill>
                  <a:schemeClr val="tx1"/>
                </a:solidFill>
                <a:latin typeface="+mn-lt"/>
              </a:rPr>
              <a:t>Task</a:t>
            </a:r>
          </a:p>
        </p:txBody>
      </p:sp>
      <p:sp>
        <p:nvSpPr>
          <p:cNvPr id="39" name="内容占位符 2">
            <a:extLst>
              <a:ext uri="{FF2B5EF4-FFF2-40B4-BE49-F238E27FC236}">
                <a16:creationId xmlns:a16="http://schemas.microsoft.com/office/drawing/2014/main" id="{9712317F-730B-660F-FE43-2EDA7403B9C0}"/>
              </a:ext>
            </a:extLst>
          </p:cNvPr>
          <p:cNvSpPr txBox="1">
            <a:spLocks/>
          </p:cNvSpPr>
          <p:nvPr/>
        </p:nvSpPr>
        <p:spPr>
          <a:xfrm>
            <a:off x="884506" y="3989959"/>
            <a:ext cx="3868459"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Self-Contained Task Pool</a:t>
            </a:r>
          </a:p>
        </p:txBody>
      </p:sp>
      <p:sp>
        <p:nvSpPr>
          <p:cNvPr id="44" name="标题 1">
            <a:extLst>
              <a:ext uri="{FF2B5EF4-FFF2-40B4-BE49-F238E27FC236}">
                <a16:creationId xmlns:a16="http://schemas.microsoft.com/office/drawing/2014/main" id="{1EEBB6FC-FCF6-6210-8C0A-78D92CC548D9}"/>
              </a:ext>
            </a:extLst>
          </p:cNvPr>
          <p:cNvSpPr>
            <a:spLocks noGrp="1"/>
          </p:cNvSpPr>
          <p:nvPr>
            <p:ph type="title"/>
          </p:nvPr>
        </p:nvSpPr>
        <p:spPr>
          <a:xfrm>
            <a:off x="508000" y="228866"/>
            <a:ext cx="9144000" cy="900442"/>
          </a:xfrm>
        </p:spPr>
        <p:txBody>
          <a:bodyPr>
            <a:normAutofit/>
          </a:bodyPr>
          <a:lstStyle/>
          <a:p>
            <a:r>
              <a:rPr lang="en-US" altLang="zh-CN" sz="2600" dirty="0">
                <a:latin typeface="+mj-lt"/>
                <a:sym typeface="+mn-lt"/>
              </a:rPr>
              <a:t>In-Order Preparation: construct overlapping relations</a:t>
            </a:r>
          </a:p>
        </p:txBody>
      </p:sp>
      <p:sp>
        <p:nvSpPr>
          <p:cNvPr id="3" name="矩形: 圆角 2">
            <a:extLst>
              <a:ext uri="{FF2B5EF4-FFF2-40B4-BE49-F238E27FC236}">
                <a16:creationId xmlns:a16="http://schemas.microsoft.com/office/drawing/2014/main" id="{B1B9F9D5-EF27-93B6-9683-ACC403A4737F}"/>
              </a:ext>
            </a:extLst>
          </p:cNvPr>
          <p:cNvSpPr/>
          <p:nvPr/>
        </p:nvSpPr>
        <p:spPr>
          <a:xfrm>
            <a:off x="5368032" y="2362067"/>
            <a:ext cx="3941085" cy="2198827"/>
          </a:xfrm>
          <a:prstGeom prst="roundRect">
            <a:avLst/>
          </a:prstGeom>
          <a:solidFill>
            <a:schemeClr val="bg1"/>
          </a:solidFill>
          <a:ln>
            <a:solidFill>
              <a:srgbClr val="01010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内容占位符 2">
            <a:extLst>
              <a:ext uri="{FF2B5EF4-FFF2-40B4-BE49-F238E27FC236}">
                <a16:creationId xmlns:a16="http://schemas.microsoft.com/office/drawing/2014/main" id="{A8AFA14B-D1B2-27CA-4393-6D42ABCEE0A8}"/>
              </a:ext>
            </a:extLst>
          </p:cNvPr>
          <p:cNvSpPr txBox="1">
            <a:spLocks/>
          </p:cNvSpPr>
          <p:nvPr/>
        </p:nvSpPr>
        <p:spPr>
          <a:xfrm>
            <a:off x="5390542" y="3963922"/>
            <a:ext cx="3868459" cy="73974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2000" dirty="0">
                <a:solidFill>
                  <a:schemeClr val="tx1"/>
                </a:solidFill>
                <a:latin typeface="+mn-lt"/>
              </a:rPr>
              <a:t>Overlapping Relations</a:t>
            </a:r>
          </a:p>
        </p:txBody>
      </p:sp>
      <p:sp>
        <p:nvSpPr>
          <p:cNvPr id="5" name="矩形 4">
            <a:extLst>
              <a:ext uri="{FF2B5EF4-FFF2-40B4-BE49-F238E27FC236}">
                <a16:creationId xmlns:a16="http://schemas.microsoft.com/office/drawing/2014/main" id="{F990DDC4-A73C-4DCA-75E0-BA3BE06BC51B}"/>
              </a:ext>
            </a:extLst>
          </p:cNvPr>
          <p:cNvSpPr/>
          <p:nvPr/>
        </p:nvSpPr>
        <p:spPr>
          <a:xfrm>
            <a:off x="5678530" y="3090272"/>
            <a:ext cx="420951" cy="356137"/>
          </a:xfrm>
          <a:prstGeom prst="rect">
            <a:avLst/>
          </a:prstGeom>
          <a:solidFill>
            <a:srgbClr val="FEAA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矩形 5">
            <a:extLst>
              <a:ext uri="{FF2B5EF4-FFF2-40B4-BE49-F238E27FC236}">
                <a16:creationId xmlns:a16="http://schemas.microsoft.com/office/drawing/2014/main" id="{9878C29C-FC94-7EC2-5D97-B2E25B187E0E}"/>
              </a:ext>
            </a:extLst>
          </p:cNvPr>
          <p:cNvSpPr/>
          <p:nvPr/>
        </p:nvSpPr>
        <p:spPr>
          <a:xfrm>
            <a:off x="5783394" y="2998180"/>
            <a:ext cx="420951" cy="346927"/>
          </a:xfrm>
          <a:prstGeom prst="rect">
            <a:avLst/>
          </a:prstGeom>
          <a:solidFill>
            <a:srgbClr val="FEA9AA"/>
          </a:solidFill>
          <a:ln>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矩形 6">
            <a:extLst>
              <a:ext uri="{FF2B5EF4-FFF2-40B4-BE49-F238E27FC236}">
                <a16:creationId xmlns:a16="http://schemas.microsoft.com/office/drawing/2014/main" id="{39EC1848-6EA9-456F-5FF3-497BA811DDED}"/>
              </a:ext>
            </a:extLst>
          </p:cNvPr>
          <p:cNvSpPr/>
          <p:nvPr/>
        </p:nvSpPr>
        <p:spPr>
          <a:xfrm>
            <a:off x="6625393" y="3087119"/>
            <a:ext cx="420950" cy="356137"/>
          </a:xfrm>
          <a:prstGeom prst="rect">
            <a:avLst/>
          </a:prstGeom>
          <a:solidFill>
            <a:srgbClr val="E09E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0" name="矩形 9">
            <a:extLst>
              <a:ext uri="{FF2B5EF4-FFF2-40B4-BE49-F238E27FC236}">
                <a16:creationId xmlns:a16="http://schemas.microsoft.com/office/drawing/2014/main" id="{B4330F2D-A3FD-9224-836D-C6B09B1038B2}"/>
              </a:ext>
            </a:extLst>
          </p:cNvPr>
          <p:cNvSpPr/>
          <p:nvPr/>
        </p:nvSpPr>
        <p:spPr>
          <a:xfrm>
            <a:off x="6730257" y="2994173"/>
            <a:ext cx="420950" cy="356136"/>
          </a:xfrm>
          <a:prstGeom prst="rect">
            <a:avLst/>
          </a:prstGeom>
          <a:solidFill>
            <a:srgbClr val="E09D71"/>
          </a:solidFill>
          <a:ln>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1" name="矩形 10">
            <a:extLst>
              <a:ext uri="{FF2B5EF4-FFF2-40B4-BE49-F238E27FC236}">
                <a16:creationId xmlns:a16="http://schemas.microsoft.com/office/drawing/2014/main" id="{D2B3D16E-705A-C2C8-7EF9-DA53AE412879}"/>
              </a:ext>
            </a:extLst>
          </p:cNvPr>
          <p:cNvSpPr/>
          <p:nvPr/>
        </p:nvSpPr>
        <p:spPr>
          <a:xfrm>
            <a:off x="7611948" y="3059250"/>
            <a:ext cx="420949" cy="356137"/>
          </a:xfrm>
          <a:prstGeom prst="rect">
            <a:avLst/>
          </a:prstGeom>
          <a:solidFill>
            <a:srgbClr val="FEE67D"/>
          </a:solidFill>
          <a:ln>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矩形 11">
            <a:extLst>
              <a:ext uri="{FF2B5EF4-FFF2-40B4-BE49-F238E27FC236}">
                <a16:creationId xmlns:a16="http://schemas.microsoft.com/office/drawing/2014/main" id="{41391D7A-D4EE-6455-6A7D-1FC1D60FE98E}"/>
              </a:ext>
            </a:extLst>
          </p:cNvPr>
          <p:cNvSpPr/>
          <p:nvPr/>
        </p:nvSpPr>
        <p:spPr>
          <a:xfrm>
            <a:off x="8502653" y="3087119"/>
            <a:ext cx="420948" cy="356137"/>
          </a:xfrm>
          <a:prstGeom prst="rect">
            <a:avLst/>
          </a:prstGeom>
          <a:solidFill>
            <a:srgbClr val="EFFF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矩形 12">
            <a:extLst>
              <a:ext uri="{FF2B5EF4-FFF2-40B4-BE49-F238E27FC236}">
                <a16:creationId xmlns:a16="http://schemas.microsoft.com/office/drawing/2014/main" id="{4B6901D0-2A70-2528-D3CB-A513E99265A2}"/>
              </a:ext>
            </a:extLst>
          </p:cNvPr>
          <p:cNvSpPr/>
          <p:nvPr/>
        </p:nvSpPr>
        <p:spPr>
          <a:xfrm>
            <a:off x="8611291" y="2994173"/>
            <a:ext cx="420947" cy="356137"/>
          </a:xfrm>
          <a:prstGeom prst="rect">
            <a:avLst/>
          </a:prstGeom>
          <a:solidFill>
            <a:srgbClr val="EFFEAA"/>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直接箭头连接符 14">
            <a:extLst>
              <a:ext uri="{FF2B5EF4-FFF2-40B4-BE49-F238E27FC236}">
                <a16:creationId xmlns:a16="http://schemas.microsoft.com/office/drawing/2014/main" id="{63E1F010-6CA1-7C6A-D79F-3A6DDA0C7977}"/>
              </a:ext>
            </a:extLst>
          </p:cNvPr>
          <p:cNvCxnSpPr/>
          <p:nvPr/>
        </p:nvCxnSpPr>
        <p:spPr>
          <a:xfrm>
            <a:off x="6284781" y="3222987"/>
            <a:ext cx="28803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a:extLst>
              <a:ext uri="{FF2B5EF4-FFF2-40B4-BE49-F238E27FC236}">
                <a16:creationId xmlns:a16="http://schemas.microsoft.com/office/drawing/2014/main" id="{8182B47B-BEC4-7699-71A8-A03D34288ADC}"/>
              </a:ext>
            </a:extLst>
          </p:cNvPr>
          <p:cNvCxnSpPr/>
          <p:nvPr/>
        </p:nvCxnSpPr>
        <p:spPr>
          <a:xfrm>
            <a:off x="7222377" y="3222987"/>
            <a:ext cx="288032"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B9A962F5-612B-865E-C26D-B25D3C1618DC}"/>
              </a:ext>
            </a:extLst>
          </p:cNvPr>
          <p:cNvCxnSpPr/>
          <p:nvPr/>
        </p:nvCxnSpPr>
        <p:spPr>
          <a:xfrm>
            <a:off x="8156989" y="3237318"/>
            <a:ext cx="288032" cy="0"/>
          </a:xfrm>
          <a:prstGeom prst="straightConnector1">
            <a:avLst/>
          </a:prstGeom>
          <a:ln w="38100">
            <a:solidFill>
              <a:srgbClr val="BC3347"/>
            </a:solidFill>
            <a:tailEnd type="triangle"/>
          </a:ln>
        </p:spPr>
        <p:style>
          <a:lnRef idx="1">
            <a:schemeClr val="accent1"/>
          </a:lnRef>
          <a:fillRef idx="0">
            <a:schemeClr val="accent1"/>
          </a:fillRef>
          <a:effectRef idx="0">
            <a:schemeClr val="accent1"/>
          </a:effectRef>
          <a:fontRef idx="minor">
            <a:schemeClr val="tx1"/>
          </a:fontRef>
        </p:style>
      </p:cxnSp>
      <p:sp>
        <p:nvSpPr>
          <p:cNvPr id="21" name="任意多边形: 形状 20">
            <a:extLst>
              <a:ext uri="{FF2B5EF4-FFF2-40B4-BE49-F238E27FC236}">
                <a16:creationId xmlns:a16="http://schemas.microsoft.com/office/drawing/2014/main" id="{2D315C0B-7BF0-D115-6F7C-027956AFBDBC}"/>
              </a:ext>
            </a:extLst>
          </p:cNvPr>
          <p:cNvSpPr/>
          <p:nvPr/>
        </p:nvSpPr>
        <p:spPr>
          <a:xfrm>
            <a:off x="6998637" y="2696087"/>
            <a:ext cx="1742577" cy="243071"/>
          </a:xfrm>
          <a:custGeom>
            <a:avLst/>
            <a:gdLst>
              <a:gd name="connsiteX0" fmla="*/ 0 w 823913"/>
              <a:gd name="connsiteY0" fmla="*/ 138706 h 186331"/>
              <a:gd name="connsiteX1" fmla="*/ 466725 w 823913"/>
              <a:gd name="connsiteY1" fmla="*/ 593 h 186331"/>
              <a:gd name="connsiteX2" fmla="*/ 823913 w 823913"/>
              <a:gd name="connsiteY2" fmla="*/ 186331 h 186331"/>
              <a:gd name="connsiteX0" fmla="*/ 0 w 823913"/>
              <a:gd name="connsiteY0" fmla="*/ 148169 h 195794"/>
              <a:gd name="connsiteX1" fmla="*/ 385762 w 823913"/>
              <a:gd name="connsiteY1" fmla="*/ 531 h 195794"/>
              <a:gd name="connsiteX2" fmla="*/ 823913 w 823913"/>
              <a:gd name="connsiteY2" fmla="*/ 195794 h 195794"/>
              <a:gd name="connsiteX0" fmla="*/ 0 w 1619250"/>
              <a:gd name="connsiteY0" fmla="*/ 148169 h 148169"/>
              <a:gd name="connsiteX1" fmla="*/ 385762 w 1619250"/>
              <a:gd name="connsiteY1" fmla="*/ 531 h 148169"/>
              <a:gd name="connsiteX2" fmla="*/ 1619250 w 1619250"/>
              <a:gd name="connsiteY2" fmla="*/ 138644 h 148169"/>
              <a:gd name="connsiteX0" fmla="*/ 0 w 1619250"/>
              <a:gd name="connsiteY0" fmla="*/ 167126 h 167126"/>
              <a:gd name="connsiteX1" fmla="*/ 833437 w 1619250"/>
              <a:gd name="connsiteY1" fmla="*/ 438 h 167126"/>
              <a:gd name="connsiteX2" fmla="*/ 1619250 w 1619250"/>
              <a:gd name="connsiteY2" fmla="*/ 157601 h 167126"/>
              <a:gd name="connsiteX0" fmla="*/ 0 w 1681163"/>
              <a:gd name="connsiteY0" fmla="*/ 167126 h 167126"/>
              <a:gd name="connsiteX1" fmla="*/ 833437 w 1681163"/>
              <a:gd name="connsiteY1" fmla="*/ 438 h 167126"/>
              <a:gd name="connsiteX2" fmla="*/ 1681163 w 1681163"/>
              <a:gd name="connsiteY2" fmla="*/ 157601 h 167126"/>
              <a:gd name="connsiteX0" fmla="*/ 0 w 1628775"/>
              <a:gd name="connsiteY0" fmla="*/ 143435 h 157723"/>
              <a:gd name="connsiteX1" fmla="*/ 781049 w 1628775"/>
              <a:gd name="connsiteY1" fmla="*/ 560 h 157723"/>
              <a:gd name="connsiteX2" fmla="*/ 1628775 w 1628775"/>
              <a:gd name="connsiteY2" fmla="*/ 157723 h 157723"/>
              <a:gd name="connsiteX0" fmla="*/ 0 w 1628775"/>
              <a:gd name="connsiteY0" fmla="*/ 167125 h 181413"/>
              <a:gd name="connsiteX1" fmla="*/ 807243 w 1628775"/>
              <a:gd name="connsiteY1" fmla="*/ 438 h 181413"/>
              <a:gd name="connsiteX2" fmla="*/ 1628775 w 1628775"/>
              <a:gd name="connsiteY2" fmla="*/ 181413 h 181413"/>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Lst>
            <a:ahLst/>
            <a:cxnLst>
              <a:cxn ang="0">
                <a:pos x="connsiteX0" y="connsiteY0"/>
              </a:cxn>
              <a:cxn ang="0">
                <a:pos x="connsiteX1" y="connsiteY1"/>
              </a:cxn>
              <a:cxn ang="0">
                <a:pos x="connsiteX2" y="connsiteY2"/>
              </a:cxn>
            </a:cxnLst>
            <a:rect l="l" t="t" r="r" b="b"/>
            <a:pathLst>
              <a:path w="1628775" h="264318">
                <a:moveTo>
                  <a:pt x="0" y="250030"/>
                </a:moveTo>
                <a:cubicBezTo>
                  <a:pt x="164703" y="177004"/>
                  <a:pt x="281781" y="11112"/>
                  <a:pt x="828675" y="0"/>
                </a:cubicBezTo>
                <a:cubicBezTo>
                  <a:pt x="1354137" y="12698"/>
                  <a:pt x="1518840" y="175417"/>
                  <a:pt x="1628775" y="264318"/>
                </a:cubicBezTo>
              </a:path>
            </a:pathLst>
          </a:custGeom>
          <a:noFill/>
          <a:ln>
            <a:solidFill>
              <a:schemeClr val="accent6">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椭圆 21">
            <a:extLst>
              <a:ext uri="{FF2B5EF4-FFF2-40B4-BE49-F238E27FC236}">
                <a16:creationId xmlns:a16="http://schemas.microsoft.com/office/drawing/2014/main" id="{2490E869-CD34-CE93-35DA-4586C9DC4B3F}"/>
              </a:ext>
            </a:extLst>
          </p:cNvPr>
          <p:cNvSpPr/>
          <p:nvPr/>
        </p:nvSpPr>
        <p:spPr>
          <a:xfrm>
            <a:off x="6954708" y="2865671"/>
            <a:ext cx="108000" cy="108000"/>
          </a:xfrm>
          <a:prstGeom prst="ellipse">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任意多边形: 形状 22">
            <a:extLst>
              <a:ext uri="{FF2B5EF4-FFF2-40B4-BE49-F238E27FC236}">
                <a16:creationId xmlns:a16="http://schemas.microsoft.com/office/drawing/2014/main" id="{20AC5365-D72B-4D8A-6845-26220E3614AF}"/>
              </a:ext>
            </a:extLst>
          </p:cNvPr>
          <p:cNvSpPr/>
          <p:nvPr/>
        </p:nvSpPr>
        <p:spPr>
          <a:xfrm>
            <a:off x="7868957" y="2829897"/>
            <a:ext cx="830279" cy="128857"/>
          </a:xfrm>
          <a:custGeom>
            <a:avLst/>
            <a:gdLst>
              <a:gd name="connsiteX0" fmla="*/ 0 w 823913"/>
              <a:gd name="connsiteY0" fmla="*/ 138706 h 186331"/>
              <a:gd name="connsiteX1" fmla="*/ 466725 w 823913"/>
              <a:gd name="connsiteY1" fmla="*/ 593 h 186331"/>
              <a:gd name="connsiteX2" fmla="*/ 823913 w 823913"/>
              <a:gd name="connsiteY2" fmla="*/ 186331 h 186331"/>
              <a:gd name="connsiteX0" fmla="*/ 0 w 823913"/>
              <a:gd name="connsiteY0" fmla="*/ 148169 h 195794"/>
              <a:gd name="connsiteX1" fmla="*/ 385762 w 823913"/>
              <a:gd name="connsiteY1" fmla="*/ 531 h 195794"/>
              <a:gd name="connsiteX2" fmla="*/ 823913 w 823913"/>
              <a:gd name="connsiteY2" fmla="*/ 195794 h 195794"/>
              <a:gd name="connsiteX0" fmla="*/ 0 w 1619250"/>
              <a:gd name="connsiteY0" fmla="*/ 148169 h 148169"/>
              <a:gd name="connsiteX1" fmla="*/ 385762 w 1619250"/>
              <a:gd name="connsiteY1" fmla="*/ 531 h 148169"/>
              <a:gd name="connsiteX2" fmla="*/ 1619250 w 1619250"/>
              <a:gd name="connsiteY2" fmla="*/ 138644 h 148169"/>
              <a:gd name="connsiteX0" fmla="*/ 0 w 1619250"/>
              <a:gd name="connsiteY0" fmla="*/ 167126 h 167126"/>
              <a:gd name="connsiteX1" fmla="*/ 833437 w 1619250"/>
              <a:gd name="connsiteY1" fmla="*/ 438 h 167126"/>
              <a:gd name="connsiteX2" fmla="*/ 1619250 w 1619250"/>
              <a:gd name="connsiteY2" fmla="*/ 157601 h 167126"/>
              <a:gd name="connsiteX0" fmla="*/ 0 w 1681163"/>
              <a:gd name="connsiteY0" fmla="*/ 167126 h 167126"/>
              <a:gd name="connsiteX1" fmla="*/ 833437 w 1681163"/>
              <a:gd name="connsiteY1" fmla="*/ 438 h 167126"/>
              <a:gd name="connsiteX2" fmla="*/ 1681163 w 1681163"/>
              <a:gd name="connsiteY2" fmla="*/ 157601 h 167126"/>
              <a:gd name="connsiteX0" fmla="*/ 0 w 1628775"/>
              <a:gd name="connsiteY0" fmla="*/ 143435 h 157723"/>
              <a:gd name="connsiteX1" fmla="*/ 781049 w 1628775"/>
              <a:gd name="connsiteY1" fmla="*/ 560 h 157723"/>
              <a:gd name="connsiteX2" fmla="*/ 1628775 w 1628775"/>
              <a:gd name="connsiteY2" fmla="*/ 157723 h 157723"/>
              <a:gd name="connsiteX0" fmla="*/ 0 w 1628775"/>
              <a:gd name="connsiteY0" fmla="*/ 167125 h 181413"/>
              <a:gd name="connsiteX1" fmla="*/ 807243 w 1628775"/>
              <a:gd name="connsiteY1" fmla="*/ 438 h 181413"/>
              <a:gd name="connsiteX2" fmla="*/ 1628775 w 1628775"/>
              <a:gd name="connsiteY2" fmla="*/ 181413 h 181413"/>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Lst>
            <a:ahLst/>
            <a:cxnLst>
              <a:cxn ang="0">
                <a:pos x="connsiteX0" y="connsiteY0"/>
              </a:cxn>
              <a:cxn ang="0">
                <a:pos x="connsiteX1" y="connsiteY1"/>
              </a:cxn>
              <a:cxn ang="0">
                <a:pos x="connsiteX2" y="connsiteY2"/>
              </a:cxn>
            </a:cxnLst>
            <a:rect l="l" t="t" r="r" b="b"/>
            <a:pathLst>
              <a:path w="1628775" h="264318">
                <a:moveTo>
                  <a:pt x="0" y="250030"/>
                </a:moveTo>
                <a:cubicBezTo>
                  <a:pt x="164703" y="177004"/>
                  <a:pt x="281781" y="11112"/>
                  <a:pt x="828675" y="0"/>
                </a:cubicBezTo>
                <a:cubicBezTo>
                  <a:pt x="1354137" y="12698"/>
                  <a:pt x="1518840" y="175417"/>
                  <a:pt x="1628775" y="264318"/>
                </a:cubicBezTo>
              </a:path>
            </a:pathLst>
          </a:custGeom>
          <a:noFill/>
          <a:ln>
            <a:solidFill>
              <a:schemeClr val="accent6">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椭圆 23">
            <a:extLst>
              <a:ext uri="{FF2B5EF4-FFF2-40B4-BE49-F238E27FC236}">
                <a16:creationId xmlns:a16="http://schemas.microsoft.com/office/drawing/2014/main" id="{A3957FA0-0A15-6FAD-8F51-6EF40995C641}"/>
              </a:ext>
            </a:extLst>
          </p:cNvPr>
          <p:cNvSpPr/>
          <p:nvPr/>
        </p:nvSpPr>
        <p:spPr>
          <a:xfrm>
            <a:off x="7783863" y="2922045"/>
            <a:ext cx="108000" cy="108000"/>
          </a:xfrm>
          <a:prstGeom prst="ellipse">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任意多边形: 形状 24">
            <a:extLst>
              <a:ext uri="{FF2B5EF4-FFF2-40B4-BE49-F238E27FC236}">
                <a16:creationId xmlns:a16="http://schemas.microsoft.com/office/drawing/2014/main" id="{73A131DC-036A-D738-B20F-96BBC40AF169}"/>
              </a:ext>
            </a:extLst>
          </p:cNvPr>
          <p:cNvSpPr/>
          <p:nvPr/>
        </p:nvSpPr>
        <p:spPr>
          <a:xfrm flipV="1">
            <a:off x="6035374" y="3506817"/>
            <a:ext cx="2677753" cy="279577"/>
          </a:xfrm>
          <a:custGeom>
            <a:avLst/>
            <a:gdLst>
              <a:gd name="connsiteX0" fmla="*/ 0 w 823913"/>
              <a:gd name="connsiteY0" fmla="*/ 138706 h 186331"/>
              <a:gd name="connsiteX1" fmla="*/ 466725 w 823913"/>
              <a:gd name="connsiteY1" fmla="*/ 593 h 186331"/>
              <a:gd name="connsiteX2" fmla="*/ 823913 w 823913"/>
              <a:gd name="connsiteY2" fmla="*/ 186331 h 186331"/>
              <a:gd name="connsiteX0" fmla="*/ 0 w 823913"/>
              <a:gd name="connsiteY0" fmla="*/ 148169 h 195794"/>
              <a:gd name="connsiteX1" fmla="*/ 385762 w 823913"/>
              <a:gd name="connsiteY1" fmla="*/ 531 h 195794"/>
              <a:gd name="connsiteX2" fmla="*/ 823913 w 823913"/>
              <a:gd name="connsiteY2" fmla="*/ 195794 h 195794"/>
              <a:gd name="connsiteX0" fmla="*/ 0 w 1619250"/>
              <a:gd name="connsiteY0" fmla="*/ 148169 h 148169"/>
              <a:gd name="connsiteX1" fmla="*/ 385762 w 1619250"/>
              <a:gd name="connsiteY1" fmla="*/ 531 h 148169"/>
              <a:gd name="connsiteX2" fmla="*/ 1619250 w 1619250"/>
              <a:gd name="connsiteY2" fmla="*/ 138644 h 148169"/>
              <a:gd name="connsiteX0" fmla="*/ 0 w 1619250"/>
              <a:gd name="connsiteY0" fmla="*/ 167126 h 167126"/>
              <a:gd name="connsiteX1" fmla="*/ 833437 w 1619250"/>
              <a:gd name="connsiteY1" fmla="*/ 438 h 167126"/>
              <a:gd name="connsiteX2" fmla="*/ 1619250 w 1619250"/>
              <a:gd name="connsiteY2" fmla="*/ 157601 h 167126"/>
              <a:gd name="connsiteX0" fmla="*/ 0 w 1681163"/>
              <a:gd name="connsiteY0" fmla="*/ 167126 h 167126"/>
              <a:gd name="connsiteX1" fmla="*/ 833437 w 1681163"/>
              <a:gd name="connsiteY1" fmla="*/ 438 h 167126"/>
              <a:gd name="connsiteX2" fmla="*/ 1681163 w 1681163"/>
              <a:gd name="connsiteY2" fmla="*/ 157601 h 167126"/>
              <a:gd name="connsiteX0" fmla="*/ 0 w 1628775"/>
              <a:gd name="connsiteY0" fmla="*/ 143435 h 157723"/>
              <a:gd name="connsiteX1" fmla="*/ 781049 w 1628775"/>
              <a:gd name="connsiteY1" fmla="*/ 560 h 157723"/>
              <a:gd name="connsiteX2" fmla="*/ 1628775 w 1628775"/>
              <a:gd name="connsiteY2" fmla="*/ 157723 h 157723"/>
              <a:gd name="connsiteX0" fmla="*/ 0 w 1628775"/>
              <a:gd name="connsiteY0" fmla="*/ 167125 h 181413"/>
              <a:gd name="connsiteX1" fmla="*/ 807243 w 1628775"/>
              <a:gd name="connsiteY1" fmla="*/ 438 h 181413"/>
              <a:gd name="connsiteX2" fmla="*/ 1628775 w 1628775"/>
              <a:gd name="connsiteY2" fmla="*/ 181413 h 181413"/>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Lst>
            <a:ahLst/>
            <a:cxnLst>
              <a:cxn ang="0">
                <a:pos x="connsiteX0" y="connsiteY0"/>
              </a:cxn>
              <a:cxn ang="0">
                <a:pos x="connsiteX1" y="connsiteY1"/>
              </a:cxn>
              <a:cxn ang="0">
                <a:pos x="connsiteX2" y="connsiteY2"/>
              </a:cxn>
            </a:cxnLst>
            <a:rect l="l" t="t" r="r" b="b"/>
            <a:pathLst>
              <a:path w="1628775" h="264318">
                <a:moveTo>
                  <a:pt x="0" y="250030"/>
                </a:moveTo>
                <a:cubicBezTo>
                  <a:pt x="164703" y="177004"/>
                  <a:pt x="281781" y="11112"/>
                  <a:pt x="828675" y="0"/>
                </a:cubicBezTo>
                <a:cubicBezTo>
                  <a:pt x="1354137" y="12698"/>
                  <a:pt x="1518840" y="175417"/>
                  <a:pt x="1628775" y="264318"/>
                </a:cubicBezTo>
              </a:path>
            </a:pathLst>
          </a:custGeom>
          <a:noFill/>
          <a:ln>
            <a:solidFill>
              <a:schemeClr val="accent6">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任意多边形: 形状 25">
            <a:extLst>
              <a:ext uri="{FF2B5EF4-FFF2-40B4-BE49-F238E27FC236}">
                <a16:creationId xmlns:a16="http://schemas.microsoft.com/office/drawing/2014/main" id="{61FE04F5-A1C0-9519-6EA8-7046B588D384}"/>
              </a:ext>
            </a:extLst>
          </p:cNvPr>
          <p:cNvSpPr/>
          <p:nvPr/>
        </p:nvSpPr>
        <p:spPr>
          <a:xfrm flipV="1">
            <a:off x="6015957" y="3486433"/>
            <a:ext cx="830279" cy="128857"/>
          </a:xfrm>
          <a:custGeom>
            <a:avLst/>
            <a:gdLst>
              <a:gd name="connsiteX0" fmla="*/ 0 w 823913"/>
              <a:gd name="connsiteY0" fmla="*/ 138706 h 186331"/>
              <a:gd name="connsiteX1" fmla="*/ 466725 w 823913"/>
              <a:gd name="connsiteY1" fmla="*/ 593 h 186331"/>
              <a:gd name="connsiteX2" fmla="*/ 823913 w 823913"/>
              <a:gd name="connsiteY2" fmla="*/ 186331 h 186331"/>
              <a:gd name="connsiteX0" fmla="*/ 0 w 823913"/>
              <a:gd name="connsiteY0" fmla="*/ 148169 h 195794"/>
              <a:gd name="connsiteX1" fmla="*/ 385762 w 823913"/>
              <a:gd name="connsiteY1" fmla="*/ 531 h 195794"/>
              <a:gd name="connsiteX2" fmla="*/ 823913 w 823913"/>
              <a:gd name="connsiteY2" fmla="*/ 195794 h 195794"/>
              <a:gd name="connsiteX0" fmla="*/ 0 w 1619250"/>
              <a:gd name="connsiteY0" fmla="*/ 148169 h 148169"/>
              <a:gd name="connsiteX1" fmla="*/ 385762 w 1619250"/>
              <a:gd name="connsiteY1" fmla="*/ 531 h 148169"/>
              <a:gd name="connsiteX2" fmla="*/ 1619250 w 1619250"/>
              <a:gd name="connsiteY2" fmla="*/ 138644 h 148169"/>
              <a:gd name="connsiteX0" fmla="*/ 0 w 1619250"/>
              <a:gd name="connsiteY0" fmla="*/ 167126 h 167126"/>
              <a:gd name="connsiteX1" fmla="*/ 833437 w 1619250"/>
              <a:gd name="connsiteY1" fmla="*/ 438 h 167126"/>
              <a:gd name="connsiteX2" fmla="*/ 1619250 w 1619250"/>
              <a:gd name="connsiteY2" fmla="*/ 157601 h 167126"/>
              <a:gd name="connsiteX0" fmla="*/ 0 w 1681163"/>
              <a:gd name="connsiteY0" fmla="*/ 167126 h 167126"/>
              <a:gd name="connsiteX1" fmla="*/ 833437 w 1681163"/>
              <a:gd name="connsiteY1" fmla="*/ 438 h 167126"/>
              <a:gd name="connsiteX2" fmla="*/ 1681163 w 1681163"/>
              <a:gd name="connsiteY2" fmla="*/ 157601 h 167126"/>
              <a:gd name="connsiteX0" fmla="*/ 0 w 1628775"/>
              <a:gd name="connsiteY0" fmla="*/ 143435 h 157723"/>
              <a:gd name="connsiteX1" fmla="*/ 781049 w 1628775"/>
              <a:gd name="connsiteY1" fmla="*/ 560 h 157723"/>
              <a:gd name="connsiteX2" fmla="*/ 1628775 w 1628775"/>
              <a:gd name="connsiteY2" fmla="*/ 157723 h 157723"/>
              <a:gd name="connsiteX0" fmla="*/ 0 w 1628775"/>
              <a:gd name="connsiteY0" fmla="*/ 167125 h 181413"/>
              <a:gd name="connsiteX1" fmla="*/ 807243 w 1628775"/>
              <a:gd name="connsiteY1" fmla="*/ 438 h 181413"/>
              <a:gd name="connsiteX2" fmla="*/ 1628775 w 1628775"/>
              <a:gd name="connsiteY2" fmla="*/ 181413 h 181413"/>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Lst>
            <a:ahLst/>
            <a:cxnLst>
              <a:cxn ang="0">
                <a:pos x="connsiteX0" y="connsiteY0"/>
              </a:cxn>
              <a:cxn ang="0">
                <a:pos x="connsiteX1" y="connsiteY1"/>
              </a:cxn>
              <a:cxn ang="0">
                <a:pos x="connsiteX2" y="connsiteY2"/>
              </a:cxn>
            </a:cxnLst>
            <a:rect l="l" t="t" r="r" b="b"/>
            <a:pathLst>
              <a:path w="1628775" h="264318">
                <a:moveTo>
                  <a:pt x="0" y="250030"/>
                </a:moveTo>
                <a:cubicBezTo>
                  <a:pt x="164703" y="177004"/>
                  <a:pt x="281781" y="11112"/>
                  <a:pt x="828675" y="0"/>
                </a:cubicBezTo>
                <a:cubicBezTo>
                  <a:pt x="1354137" y="12698"/>
                  <a:pt x="1518840" y="175417"/>
                  <a:pt x="1628775" y="264318"/>
                </a:cubicBezTo>
              </a:path>
            </a:pathLst>
          </a:custGeom>
          <a:noFill/>
          <a:ln>
            <a:solidFill>
              <a:schemeClr val="accent6">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任意多边形: 形状 26">
            <a:extLst>
              <a:ext uri="{FF2B5EF4-FFF2-40B4-BE49-F238E27FC236}">
                <a16:creationId xmlns:a16="http://schemas.microsoft.com/office/drawing/2014/main" id="{B03763CF-7882-76B1-F78E-E2776D5F8C04}"/>
              </a:ext>
            </a:extLst>
          </p:cNvPr>
          <p:cNvSpPr/>
          <p:nvPr/>
        </p:nvSpPr>
        <p:spPr>
          <a:xfrm flipV="1">
            <a:off x="6951253" y="3482793"/>
            <a:ext cx="830279" cy="128857"/>
          </a:xfrm>
          <a:custGeom>
            <a:avLst/>
            <a:gdLst>
              <a:gd name="connsiteX0" fmla="*/ 0 w 823913"/>
              <a:gd name="connsiteY0" fmla="*/ 138706 h 186331"/>
              <a:gd name="connsiteX1" fmla="*/ 466725 w 823913"/>
              <a:gd name="connsiteY1" fmla="*/ 593 h 186331"/>
              <a:gd name="connsiteX2" fmla="*/ 823913 w 823913"/>
              <a:gd name="connsiteY2" fmla="*/ 186331 h 186331"/>
              <a:gd name="connsiteX0" fmla="*/ 0 w 823913"/>
              <a:gd name="connsiteY0" fmla="*/ 148169 h 195794"/>
              <a:gd name="connsiteX1" fmla="*/ 385762 w 823913"/>
              <a:gd name="connsiteY1" fmla="*/ 531 h 195794"/>
              <a:gd name="connsiteX2" fmla="*/ 823913 w 823913"/>
              <a:gd name="connsiteY2" fmla="*/ 195794 h 195794"/>
              <a:gd name="connsiteX0" fmla="*/ 0 w 1619250"/>
              <a:gd name="connsiteY0" fmla="*/ 148169 h 148169"/>
              <a:gd name="connsiteX1" fmla="*/ 385762 w 1619250"/>
              <a:gd name="connsiteY1" fmla="*/ 531 h 148169"/>
              <a:gd name="connsiteX2" fmla="*/ 1619250 w 1619250"/>
              <a:gd name="connsiteY2" fmla="*/ 138644 h 148169"/>
              <a:gd name="connsiteX0" fmla="*/ 0 w 1619250"/>
              <a:gd name="connsiteY0" fmla="*/ 167126 h 167126"/>
              <a:gd name="connsiteX1" fmla="*/ 833437 w 1619250"/>
              <a:gd name="connsiteY1" fmla="*/ 438 h 167126"/>
              <a:gd name="connsiteX2" fmla="*/ 1619250 w 1619250"/>
              <a:gd name="connsiteY2" fmla="*/ 157601 h 167126"/>
              <a:gd name="connsiteX0" fmla="*/ 0 w 1681163"/>
              <a:gd name="connsiteY0" fmla="*/ 167126 h 167126"/>
              <a:gd name="connsiteX1" fmla="*/ 833437 w 1681163"/>
              <a:gd name="connsiteY1" fmla="*/ 438 h 167126"/>
              <a:gd name="connsiteX2" fmla="*/ 1681163 w 1681163"/>
              <a:gd name="connsiteY2" fmla="*/ 157601 h 167126"/>
              <a:gd name="connsiteX0" fmla="*/ 0 w 1628775"/>
              <a:gd name="connsiteY0" fmla="*/ 143435 h 157723"/>
              <a:gd name="connsiteX1" fmla="*/ 781049 w 1628775"/>
              <a:gd name="connsiteY1" fmla="*/ 560 h 157723"/>
              <a:gd name="connsiteX2" fmla="*/ 1628775 w 1628775"/>
              <a:gd name="connsiteY2" fmla="*/ 157723 h 157723"/>
              <a:gd name="connsiteX0" fmla="*/ 0 w 1628775"/>
              <a:gd name="connsiteY0" fmla="*/ 167125 h 181413"/>
              <a:gd name="connsiteX1" fmla="*/ 807243 w 1628775"/>
              <a:gd name="connsiteY1" fmla="*/ 438 h 181413"/>
              <a:gd name="connsiteX2" fmla="*/ 1628775 w 1628775"/>
              <a:gd name="connsiteY2" fmla="*/ 181413 h 181413"/>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Lst>
            <a:ahLst/>
            <a:cxnLst>
              <a:cxn ang="0">
                <a:pos x="connsiteX0" y="connsiteY0"/>
              </a:cxn>
              <a:cxn ang="0">
                <a:pos x="connsiteX1" y="connsiteY1"/>
              </a:cxn>
              <a:cxn ang="0">
                <a:pos x="connsiteX2" y="connsiteY2"/>
              </a:cxn>
            </a:cxnLst>
            <a:rect l="l" t="t" r="r" b="b"/>
            <a:pathLst>
              <a:path w="1628775" h="264318">
                <a:moveTo>
                  <a:pt x="0" y="250030"/>
                </a:moveTo>
                <a:cubicBezTo>
                  <a:pt x="164703" y="177004"/>
                  <a:pt x="281781" y="11112"/>
                  <a:pt x="828675" y="0"/>
                </a:cubicBezTo>
                <a:cubicBezTo>
                  <a:pt x="1354137" y="12698"/>
                  <a:pt x="1518840" y="175417"/>
                  <a:pt x="1628775" y="264318"/>
                </a:cubicBezTo>
              </a:path>
            </a:pathLst>
          </a:custGeom>
          <a:noFill/>
          <a:ln>
            <a:solidFill>
              <a:schemeClr val="accent6">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直接连接符 29">
            <a:extLst>
              <a:ext uri="{FF2B5EF4-FFF2-40B4-BE49-F238E27FC236}">
                <a16:creationId xmlns:a16="http://schemas.microsoft.com/office/drawing/2014/main" id="{00888ED4-E7BB-438A-F494-21F7E1C68291}"/>
              </a:ext>
            </a:extLst>
          </p:cNvPr>
          <p:cNvCxnSpPr>
            <a:cxnSpLocks/>
          </p:cNvCxnSpPr>
          <p:nvPr/>
        </p:nvCxnSpPr>
        <p:spPr>
          <a:xfrm flipH="1" flipV="1">
            <a:off x="5936699" y="3472108"/>
            <a:ext cx="119630" cy="101188"/>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9F1ECF5F-5843-DCA5-DD17-02B446BD4611}"/>
              </a:ext>
            </a:extLst>
          </p:cNvPr>
          <p:cNvCxnSpPr>
            <a:cxnSpLocks/>
          </p:cNvCxnSpPr>
          <p:nvPr/>
        </p:nvCxnSpPr>
        <p:spPr>
          <a:xfrm flipV="1">
            <a:off x="5932333" y="3472108"/>
            <a:ext cx="119630" cy="101188"/>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910505B2-6946-4215-029B-BF484838FEAC}"/>
              </a:ext>
            </a:extLst>
          </p:cNvPr>
          <p:cNvCxnSpPr>
            <a:cxnSpLocks/>
          </p:cNvCxnSpPr>
          <p:nvPr/>
        </p:nvCxnSpPr>
        <p:spPr>
          <a:xfrm flipH="1" flipV="1">
            <a:off x="6877022" y="3466712"/>
            <a:ext cx="119630" cy="101188"/>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直接连接符 40">
            <a:extLst>
              <a:ext uri="{FF2B5EF4-FFF2-40B4-BE49-F238E27FC236}">
                <a16:creationId xmlns:a16="http://schemas.microsoft.com/office/drawing/2014/main" id="{20F619A1-B823-B630-E5F5-2A1A69540651}"/>
              </a:ext>
            </a:extLst>
          </p:cNvPr>
          <p:cNvCxnSpPr>
            <a:cxnSpLocks/>
          </p:cNvCxnSpPr>
          <p:nvPr/>
        </p:nvCxnSpPr>
        <p:spPr>
          <a:xfrm flipV="1">
            <a:off x="6872656" y="3466712"/>
            <a:ext cx="119630" cy="101188"/>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42" name="内容占位符 2">
            <a:extLst>
              <a:ext uri="{FF2B5EF4-FFF2-40B4-BE49-F238E27FC236}">
                <a16:creationId xmlns:a16="http://schemas.microsoft.com/office/drawing/2014/main" id="{EBC0C86A-0ABE-D713-2B20-51CB8F239A80}"/>
              </a:ext>
            </a:extLst>
          </p:cNvPr>
          <p:cNvSpPr txBox="1">
            <a:spLocks/>
          </p:cNvSpPr>
          <p:nvPr/>
        </p:nvSpPr>
        <p:spPr>
          <a:xfrm>
            <a:off x="6043358" y="2419245"/>
            <a:ext cx="1873477" cy="403207"/>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400" b="0" dirty="0">
                <a:solidFill>
                  <a:schemeClr val="accent6">
                    <a:lumMod val="50000"/>
                  </a:schemeClr>
                </a:solidFill>
                <a:latin typeface="+mn-lt"/>
              </a:rPr>
              <a:t>non-overlapping</a:t>
            </a:r>
          </a:p>
        </p:txBody>
      </p:sp>
      <p:sp>
        <p:nvSpPr>
          <p:cNvPr id="50" name="内容占位符 2">
            <a:extLst>
              <a:ext uri="{FF2B5EF4-FFF2-40B4-BE49-F238E27FC236}">
                <a16:creationId xmlns:a16="http://schemas.microsoft.com/office/drawing/2014/main" id="{9B4D2BFA-4B6D-0641-58F9-B7D6DE86E236}"/>
              </a:ext>
            </a:extLst>
          </p:cNvPr>
          <p:cNvSpPr txBox="1">
            <a:spLocks/>
          </p:cNvSpPr>
          <p:nvPr/>
        </p:nvSpPr>
        <p:spPr>
          <a:xfrm>
            <a:off x="7674552" y="3651187"/>
            <a:ext cx="1873477" cy="403207"/>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400" b="0" dirty="0">
                <a:solidFill>
                  <a:schemeClr val="accent6">
                    <a:lumMod val="50000"/>
                  </a:schemeClr>
                </a:solidFill>
                <a:latin typeface="+mn-lt"/>
              </a:rPr>
              <a:t>overlapping</a:t>
            </a:r>
          </a:p>
        </p:txBody>
      </p:sp>
    </p:spTree>
    <p:extLst>
      <p:ext uri="{BB962C8B-B14F-4D97-AF65-F5344CB8AC3E}">
        <p14:creationId xmlns:p14="http://schemas.microsoft.com/office/powerpoint/2010/main" val="2413922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24958-5517-D567-29DA-99EC62E55EA6}"/>
            </a:ext>
          </a:extLst>
        </p:cNvPr>
        <p:cNvGrpSpPr/>
        <p:nvPr/>
      </p:nvGrpSpPr>
      <p:grpSpPr>
        <a:xfrm>
          <a:off x="0" y="0"/>
          <a:ext cx="0" cy="0"/>
          <a:chOff x="0" y="0"/>
          <a:chExt cx="0" cy="0"/>
        </a:xfrm>
      </p:grpSpPr>
      <p:sp>
        <p:nvSpPr>
          <p:cNvPr id="38" name="矩形: 圆角 37">
            <a:extLst>
              <a:ext uri="{FF2B5EF4-FFF2-40B4-BE49-F238E27FC236}">
                <a16:creationId xmlns:a16="http://schemas.microsoft.com/office/drawing/2014/main" id="{E54D9DA0-B728-948E-F206-4A209414224F}"/>
              </a:ext>
            </a:extLst>
          </p:cNvPr>
          <p:cNvSpPr/>
          <p:nvPr/>
        </p:nvSpPr>
        <p:spPr>
          <a:xfrm>
            <a:off x="696378" y="2046574"/>
            <a:ext cx="2515182" cy="1486439"/>
          </a:xfrm>
          <a:prstGeom prst="roundRect">
            <a:avLst/>
          </a:prstGeom>
          <a:noFill/>
          <a:ln w="1905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灯片编号占位符 36">
            <a:extLst>
              <a:ext uri="{FF2B5EF4-FFF2-40B4-BE49-F238E27FC236}">
                <a16:creationId xmlns:a16="http://schemas.microsoft.com/office/drawing/2014/main" id="{EF2010DA-488B-0442-F2C6-C4E26C8E7E0D}"/>
              </a:ext>
            </a:extLst>
          </p:cNvPr>
          <p:cNvSpPr>
            <a:spLocks noGrp="1"/>
          </p:cNvSpPr>
          <p:nvPr>
            <p:ph type="sldNum" sz="quarter" idx="12"/>
          </p:nvPr>
        </p:nvSpPr>
        <p:spPr/>
        <p:txBody>
          <a:bodyPr/>
          <a:lstStyle/>
          <a:p>
            <a:fld id="{ADE361C3-C043-4A6E-BDCE-8DA1E7D90A3B}" type="slidenum">
              <a:rPr lang="zh-CN" altLang="en-US" smtClean="0">
                <a:latin typeface="+mn-lt"/>
                <a:sym typeface="+mn-lt"/>
              </a:rPr>
              <a:t>28</a:t>
            </a:fld>
            <a:endParaRPr lang="zh-CN" altLang="en-US" dirty="0">
              <a:latin typeface="+mn-lt"/>
              <a:sym typeface="+mn-lt"/>
            </a:endParaRPr>
          </a:p>
        </p:txBody>
      </p:sp>
      <p:pic>
        <p:nvPicPr>
          <p:cNvPr id="8193" name="Picture 1">
            <a:extLst>
              <a:ext uri="{FF2B5EF4-FFF2-40B4-BE49-F238E27FC236}">
                <a16:creationId xmlns:a16="http://schemas.microsoft.com/office/drawing/2014/main" id="{99DEB613-F7E0-A1F4-1BA5-6ACEFF9748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1" name="内容占位符 2">
            <a:extLst>
              <a:ext uri="{FF2B5EF4-FFF2-40B4-BE49-F238E27FC236}">
                <a16:creationId xmlns:a16="http://schemas.microsoft.com/office/drawing/2014/main" id="{7DE2D56A-A013-8AF8-FB19-1C63C75E4E55}"/>
              </a:ext>
            </a:extLst>
          </p:cNvPr>
          <p:cNvSpPr>
            <a:spLocks noGrp="1"/>
          </p:cNvSpPr>
          <p:nvPr>
            <p:ph idx="1"/>
          </p:nvPr>
        </p:nvSpPr>
        <p:spPr>
          <a:xfrm>
            <a:off x="543495" y="1119931"/>
            <a:ext cx="8654725" cy="1268227"/>
          </a:xfrm>
        </p:spPr>
        <p:txBody>
          <a:bodyPr>
            <a:noAutofit/>
          </a:bodyPr>
          <a:lstStyle/>
          <a:p>
            <a:pPr marL="0" indent="0">
              <a:lnSpc>
                <a:spcPct val="110000"/>
              </a:lnSpc>
              <a:spcBef>
                <a:spcPts val="600"/>
              </a:spcBef>
              <a:buNone/>
            </a:pPr>
            <a:r>
              <a:rPr kumimoji="1" lang="en-US" altLang="zh-CN" sz="1800" b="0" dirty="0">
                <a:latin typeface="+mn-lt"/>
              </a:rPr>
              <a:t>The tasks are dispatched to </a:t>
            </a:r>
            <a:r>
              <a:rPr kumimoji="1" lang="en-US" altLang="zh-CN" sz="1800" dirty="0">
                <a:latin typeface="+mn-lt"/>
              </a:rPr>
              <a:t>multiple worker threads</a:t>
            </a:r>
            <a:r>
              <a:rPr kumimoji="1" lang="en-US" altLang="zh-CN" sz="1800" b="0" dirty="0">
                <a:latin typeface="+mn-lt"/>
              </a:rPr>
              <a:t> for out-of-order execution. As tasks are </a:t>
            </a:r>
            <a:r>
              <a:rPr kumimoji="1" lang="en-US" altLang="zh-CN" sz="1800" dirty="0">
                <a:latin typeface="+mn-lt"/>
              </a:rPr>
              <a:t>independent</a:t>
            </a:r>
            <a:r>
              <a:rPr kumimoji="1" lang="en-US" altLang="zh-CN" sz="1800" b="0" dirty="0">
                <a:latin typeface="+mn-lt"/>
              </a:rPr>
              <a:t>, any thread can process any task, using a novel 2D engine.</a:t>
            </a:r>
          </a:p>
        </p:txBody>
      </p:sp>
      <p:sp>
        <p:nvSpPr>
          <p:cNvPr id="2" name="矩形 1">
            <a:extLst>
              <a:ext uri="{FF2B5EF4-FFF2-40B4-BE49-F238E27FC236}">
                <a16:creationId xmlns:a16="http://schemas.microsoft.com/office/drawing/2014/main" id="{BBF36C3A-86CB-C6B8-6D49-407CE8B006F3}"/>
              </a:ext>
            </a:extLst>
          </p:cNvPr>
          <p:cNvSpPr/>
          <p:nvPr/>
        </p:nvSpPr>
        <p:spPr>
          <a:xfrm>
            <a:off x="894857" y="2287755"/>
            <a:ext cx="268649" cy="240754"/>
          </a:xfrm>
          <a:prstGeom prst="rect">
            <a:avLst/>
          </a:prstGeom>
          <a:solidFill>
            <a:srgbClr val="FFAAAA"/>
          </a:solidFill>
          <a:ln w="19050">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矩形 7">
            <a:extLst>
              <a:ext uri="{FF2B5EF4-FFF2-40B4-BE49-F238E27FC236}">
                <a16:creationId xmlns:a16="http://schemas.microsoft.com/office/drawing/2014/main" id="{31CD985E-D8C8-B4BB-35F5-9B9257AF4D9D}"/>
              </a:ext>
            </a:extLst>
          </p:cNvPr>
          <p:cNvSpPr/>
          <p:nvPr/>
        </p:nvSpPr>
        <p:spPr>
          <a:xfrm>
            <a:off x="961780" y="2225499"/>
            <a:ext cx="268649" cy="234528"/>
          </a:xfrm>
          <a:prstGeom prst="rect">
            <a:avLst/>
          </a:prstGeom>
          <a:solidFill>
            <a:srgbClr val="FFAAAA"/>
          </a:solidFill>
          <a:ln w="19050">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矩形 13">
            <a:extLst>
              <a:ext uri="{FF2B5EF4-FFF2-40B4-BE49-F238E27FC236}">
                <a16:creationId xmlns:a16="http://schemas.microsoft.com/office/drawing/2014/main" id="{098F4CBA-F647-4947-D2CC-2F075ED9F7A2}"/>
              </a:ext>
            </a:extLst>
          </p:cNvPr>
          <p:cNvSpPr/>
          <p:nvPr/>
        </p:nvSpPr>
        <p:spPr>
          <a:xfrm>
            <a:off x="1499140" y="2285624"/>
            <a:ext cx="268648" cy="240754"/>
          </a:xfrm>
          <a:prstGeom prst="rect">
            <a:avLst/>
          </a:prstGeom>
          <a:solidFill>
            <a:srgbClr val="E29E71"/>
          </a:solidFill>
          <a:ln w="19050">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矩形 17">
            <a:extLst>
              <a:ext uri="{FF2B5EF4-FFF2-40B4-BE49-F238E27FC236}">
                <a16:creationId xmlns:a16="http://schemas.microsoft.com/office/drawing/2014/main" id="{D9A7E85A-9242-3154-11AC-6839C8615D3E}"/>
              </a:ext>
            </a:extLst>
          </p:cNvPr>
          <p:cNvSpPr/>
          <p:nvPr/>
        </p:nvSpPr>
        <p:spPr>
          <a:xfrm>
            <a:off x="1566064" y="2222791"/>
            <a:ext cx="268648" cy="240753"/>
          </a:xfrm>
          <a:prstGeom prst="rect">
            <a:avLst/>
          </a:prstGeom>
          <a:solidFill>
            <a:srgbClr val="E39E71"/>
          </a:solidFill>
          <a:ln w="19050">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矩形 18">
            <a:extLst>
              <a:ext uri="{FF2B5EF4-FFF2-40B4-BE49-F238E27FC236}">
                <a16:creationId xmlns:a16="http://schemas.microsoft.com/office/drawing/2014/main" id="{943FA567-573A-46AF-87E5-85F48A54479D}"/>
              </a:ext>
            </a:extLst>
          </p:cNvPr>
          <p:cNvSpPr/>
          <p:nvPr/>
        </p:nvSpPr>
        <p:spPr>
          <a:xfrm>
            <a:off x="2148279" y="2268202"/>
            <a:ext cx="268648" cy="240754"/>
          </a:xfrm>
          <a:prstGeom prst="rect">
            <a:avLst/>
          </a:prstGeom>
          <a:solidFill>
            <a:srgbClr val="FFE67D"/>
          </a:solidFill>
          <a:ln w="19050">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0" name="矩形 19">
            <a:extLst>
              <a:ext uri="{FF2B5EF4-FFF2-40B4-BE49-F238E27FC236}">
                <a16:creationId xmlns:a16="http://schemas.microsoft.com/office/drawing/2014/main" id="{6D83711D-3142-4BBB-54FE-04159797CAE3}"/>
              </a:ext>
            </a:extLst>
          </p:cNvPr>
          <p:cNvSpPr/>
          <p:nvPr/>
        </p:nvSpPr>
        <p:spPr>
          <a:xfrm>
            <a:off x="2697199" y="2285624"/>
            <a:ext cx="268647" cy="240754"/>
          </a:xfrm>
          <a:prstGeom prst="rect">
            <a:avLst/>
          </a:prstGeom>
          <a:solidFill>
            <a:srgbClr val="EEFFAA"/>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矩形 27">
            <a:extLst>
              <a:ext uri="{FF2B5EF4-FFF2-40B4-BE49-F238E27FC236}">
                <a16:creationId xmlns:a16="http://schemas.microsoft.com/office/drawing/2014/main" id="{29427B89-9E1F-6F5D-AA1F-49055DBF4ED9}"/>
              </a:ext>
            </a:extLst>
          </p:cNvPr>
          <p:cNvSpPr/>
          <p:nvPr/>
        </p:nvSpPr>
        <p:spPr>
          <a:xfrm>
            <a:off x="2766531" y="2222791"/>
            <a:ext cx="268646" cy="240754"/>
          </a:xfrm>
          <a:prstGeom prst="rect">
            <a:avLst/>
          </a:prstGeom>
          <a:solidFill>
            <a:srgbClr val="EEFFAA"/>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内容占位符 2">
            <a:extLst>
              <a:ext uri="{FF2B5EF4-FFF2-40B4-BE49-F238E27FC236}">
                <a16:creationId xmlns:a16="http://schemas.microsoft.com/office/drawing/2014/main" id="{C2D57D6F-4D22-1190-F118-1FEA3A617830}"/>
              </a:ext>
            </a:extLst>
          </p:cNvPr>
          <p:cNvSpPr txBox="1">
            <a:spLocks/>
          </p:cNvSpPr>
          <p:nvPr/>
        </p:nvSpPr>
        <p:spPr>
          <a:xfrm>
            <a:off x="749472" y="2586389"/>
            <a:ext cx="603775" cy="500081"/>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200" b="0" dirty="0" err="1">
                <a:solidFill>
                  <a:schemeClr val="tx1"/>
                </a:solidFill>
                <a:latin typeface="+mn-lt"/>
              </a:rPr>
              <a:t>Rects</a:t>
            </a:r>
            <a:endParaRPr kumimoji="1" lang="en-US" altLang="zh-CN" sz="1200" b="0" dirty="0">
              <a:solidFill>
                <a:schemeClr val="tx1"/>
              </a:solidFill>
              <a:latin typeface="+mn-lt"/>
            </a:endParaRPr>
          </a:p>
          <a:p>
            <a:pPr marL="0" indent="0" algn="ctr">
              <a:lnSpc>
                <a:spcPct val="100000"/>
              </a:lnSpc>
              <a:spcBef>
                <a:spcPts val="0"/>
              </a:spcBef>
              <a:buFont typeface="Arial" pitchFamily="34" charset="0"/>
              <a:buNone/>
            </a:pPr>
            <a:r>
              <a:rPr kumimoji="1" lang="en-US" altLang="zh-CN" sz="1200" b="0" dirty="0">
                <a:solidFill>
                  <a:schemeClr val="tx1"/>
                </a:solidFill>
                <a:latin typeface="+mn-lt"/>
              </a:rPr>
              <a:t>Task</a:t>
            </a:r>
          </a:p>
        </p:txBody>
      </p:sp>
      <p:sp>
        <p:nvSpPr>
          <p:cNvPr id="32" name="内容占位符 2">
            <a:extLst>
              <a:ext uri="{FF2B5EF4-FFF2-40B4-BE49-F238E27FC236}">
                <a16:creationId xmlns:a16="http://schemas.microsoft.com/office/drawing/2014/main" id="{61EAED39-1139-A400-6447-624E7273FF76}"/>
              </a:ext>
            </a:extLst>
          </p:cNvPr>
          <p:cNvSpPr txBox="1">
            <a:spLocks/>
          </p:cNvSpPr>
          <p:nvPr/>
        </p:nvSpPr>
        <p:spPr>
          <a:xfrm>
            <a:off x="1324924" y="2594264"/>
            <a:ext cx="647673" cy="500081"/>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200" b="0" dirty="0">
                <a:solidFill>
                  <a:schemeClr val="tx1"/>
                </a:solidFill>
                <a:latin typeface="+mn-lt"/>
              </a:rPr>
              <a:t>Circles</a:t>
            </a:r>
          </a:p>
          <a:p>
            <a:pPr marL="0" indent="0" algn="ctr">
              <a:lnSpc>
                <a:spcPct val="100000"/>
              </a:lnSpc>
              <a:spcBef>
                <a:spcPts val="0"/>
              </a:spcBef>
              <a:buFont typeface="Arial" pitchFamily="34" charset="0"/>
              <a:buNone/>
            </a:pPr>
            <a:r>
              <a:rPr kumimoji="1" lang="en-US" altLang="zh-CN" sz="1200" b="0" dirty="0">
                <a:solidFill>
                  <a:schemeClr val="tx1"/>
                </a:solidFill>
                <a:latin typeface="+mn-lt"/>
              </a:rPr>
              <a:t>Task</a:t>
            </a:r>
          </a:p>
        </p:txBody>
      </p:sp>
      <p:sp>
        <p:nvSpPr>
          <p:cNvPr id="35" name="内容占位符 2">
            <a:extLst>
              <a:ext uri="{FF2B5EF4-FFF2-40B4-BE49-F238E27FC236}">
                <a16:creationId xmlns:a16="http://schemas.microsoft.com/office/drawing/2014/main" id="{3C19D8F0-5B7D-9F11-C2D8-68331A4CE0AE}"/>
              </a:ext>
            </a:extLst>
          </p:cNvPr>
          <p:cNvSpPr txBox="1">
            <a:spLocks/>
          </p:cNvSpPr>
          <p:nvPr/>
        </p:nvSpPr>
        <p:spPr>
          <a:xfrm>
            <a:off x="1959876" y="2586388"/>
            <a:ext cx="661362" cy="500081"/>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200" b="0" dirty="0">
                <a:solidFill>
                  <a:schemeClr val="tx1"/>
                </a:solidFill>
                <a:latin typeface="+mn-lt"/>
              </a:rPr>
              <a:t>Glyphs</a:t>
            </a:r>
          </a:p>
          <a:p>
            <a:pPr marL="0" indent="0" algn="ctr">
              <a:lnSpc>
                <a:spcPct val="100000"/>
              </a:lnSpc>
              <a:spcBef>
                <a:spcPts val="0"/>
              </a:spcBef>
              <a:buFont typeface="Arial" pitchFamily="34" charset="0"/>
              <a:buNone/>
            </a:pPr>
            <a:r>
              <a:rPr kumimoji="1" lang="en-US" altLang="zh-CN" sz="1200" b="0" dirty="0">
                <a:solidFill>
                  <a:schemeClr val="tx1"/>
                </a:solidFill>
                <a:latin typeface="+mn-lt"/>
              </a:rPr>
              <a:t>Task</a:t>
            </a:r>
          </a:p>
        </p:txBody>
      </p:sp>
      <p:sp>
        <p:nvSpPr>
          <p:cNvPr id="36" name="内容占位符 2">
            <a:extLst>
              <a:ext uri="{FF2B5EF4-FFF2-40B4-BE49-F238E27FC236}">
                <a16:creationId xmlns:a16="http://schemas.microsoft.com/office/drawing/2014/main" id="{F613DE79-CEA7-1AA9-AAAF-5FC1F568D37D}"/>
              </a:ext>
            </a:extLst>
          </p:cNvPr>
          <p:cNvSpPr txBox="1">
            <a:spLocks/>
          </p:cNvSpPr>
          <p:nvPr/>
        </p:nvSpPr>
        <p:spPr>
          <a:xfrm>
            <a:off x="2574182" y="2586388"/>
            <a:ext cx="603775" cy="500081"/>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200" b="0" dirty="0">
                <a:solidFill>
                  <a:schemeClr val="tx1"/>
                </a:solidFill>
                <a:latin typeface="+mn-lt"/>
              </a:rPr>
              <a:t>Lines</a:t>
            </a:r>
          </a:p>
          <a:p>
            <a:pPr marL="0" indent="0" algn="ctr">
              <a:lnSpc>
                <a:spcPct val="100000"/>
              </a:lnSpc>
              <a:spcBef>
                <a:spcPts val="0"/>
              </a:spcBef>
              <a:buFont typeface="Arial" pitchFamily="34" charset="0"/>
              <a:buNone/>
            </a:pPr>
            <a:r>
              <a:rPr kumimoji="1" lang="en-US" altLang="zh-CN" sz="1200" b="0" dirty="0">
                <a:solidFill>
                  <a:schemeClr val="tx1"/>
                </a:solidFill>
                <a:latin typeface="+mn-lt"/>
              </a:rPr>
              <a:t>Task</a:t>
            </a:r>
          </a:p>
        </p:txBody>
      </p:sp>
      <p:sp>
        <p:nvSpPr>
          <p:cNvPr id="39" name="内容占位符 2">
            <a:extLst>
              <a:ext uri="{FF2B5EF4-FFF2-40B4-BE49-F238E27FC236}">
                <a16:creationId xmlns:a16="http://schemas.microsoft.com/office/drawing/2014/main" id="{6DDB3D69-C41D-7871-D6C4-4D9E5C8FB3B0}"/>
              </a:ext>
            </a:extLst>
          </p:cNvPr>
          <p:cNvSpPr txBox="1">
            <a:spLocks/>
          </p:cNvSpPr>
          <p:nvPr/>
        </p:nvSpPr>
        <p:spPr>
          <a:xfrm>
            <a:off x="717862" y="3117727"/>
            <a:ext cx="2468832" cy="500081"/>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400" dirty="0">
                <a:solidFill>
                  <a:schemeClr val="tx1"/>
                </a:solidFill>
                <a:latin typeface="+mn-lt"/>
              </a:rPr>
              <a:t>Self-Contained Task Pool</a:t>
            </a:r>
          </a:p>
        </p:txBody>
      </p:sp>
      <p:sp>
        <p:nvSpPr>
          <p:cNvPr id="44" name="标题 1">
            <a:extLst>
              <a:ext uri="{FF2B5EF4-FFF2-40B4-BE49-F238E27FC236}">
                <a16:creationId xmlns:a16="http://schemas.microsoft.com/office/drawing/2014/main" id="{58A96805-9485-3C40-9029-5BE6889047D9}"/>
              </a:ext>
            </a:extLst>
          </p:cNvPr>
          <p:cNvSpPr>
            <a:spLocks noGrp="1"/>
          </p:cNvSpPr>
          <p:nvPr>
            <p:ph type="title"/>
          </p:nvPr>
        </p:nvSpPr>
        <p:spPr>
          <a:xfrm>
            <a:off x="508000" y="228866"/>
            <a:ext cx="9144000" cy="900442"/>
          </a:xfrm>
        </p:spPr>
        <p:txBody>
          <a:bodyPr>
            <a:normAutofit/>
          </a:bodyPr>
          <a:lstStyle/>
          <a:p>
            <a:r>
              <a:rPr lang="en-US" altLang="zh-CN" sz="2600" dirty="0">
                <a:latin typeface="+mj-lt"/>
                <a:sym typeface="+mn-lt"/>
              </a:rPr>
              <a:t>Out-of-Order Execution on multiple worker threads </a:t>
            </a:r>
          </a:p>
        </p:txBody>
      </p:sp>
      <p:cxnSp>
        <p:nvCxnSpPr>
          <p:cNvPr id="47" name="直接箭头连接符 46">
            <a:extLst>
              <a:ext uri="{FF2B5EF4-FFF2-40B4-BE49-F238E27FC236}">
                <a16:creationId xmlns:a16="http://schemas.microsoft.com/office/drawing/2014/main" id="{053E7663-9336-FFC1-9B2C-7E045B9A8807}"/>
              </a:ext>
            </a:extLst>
          </p:cNvPr>
          <p:cNvCxnSpPr>
            <a:cxnSpLocks/>
          </p:cNvCxnSpPr>
          <p:nvPr/>
        </p:nvCxnSpPr>
        <p:spPr>
          <a:xfrm flipV="1">
            <a:off x="3341317" y="2544656"/>
            <a:ext cx="736936" cy="366014"/>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54" name="直接箭头连接符 53">
            <a:extLst>
              <a:ext uri="{FF2B5EF4-FFF2-40B4-BE49-F238E27FC236}">
                <a16:creationId xmlns:a16="http://schemas.microsoft.com/office/drawing/2014/main" id="{573179BD-6651-830B-3484-A4597CFF5395}"/>
              </a:ext>
            </a:extLst>
          </p:cNvPr>
          <p:cNvCxnSpPr>
            <a:cxnSpLocks/>
          </p:cNvCxnSpPr>
          <p:nvPr/>
        </p:nvCxnSpPr>
        <p:spPr>
          <a:xfrm>
            <a:off x="3330955" y="4315056"/>
            <a:ext cx="736936" cy="366014"/>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sp>
        <p:nvSpPr>
          <p:cNvPr id="3" name="矩形: 圆角 2">
            <a:extLst>
              <a:ext uri="{FF2B5EF4-FFF2-40B4-BE49-F238E27FC236}">
                <a16:creationId xmlns:a16="http://schemas.microsoft.com/office/drawing/2014/main" id="{30B995DF-2C9B-5531-EA8E-95063C760B39}"/>
              </a:ext>
            </a:extLst>
          </p:cNvPr>
          <p:cNvSpPr/>
          <p:nvPr/>
        </p:nvSpPr>
        <p:spPr>
          <a:xfrm>
            <a:off x="687512" y="3713295"/>
            <a:ext cx="2490445" cy="1500939"/>
          </a:xfrm>
          <a:prstGeom prst="roundRect">
            <a:avLst/>
          </a:prstGeom>
          <a:solidFill>
            <a:schemeClr val="bg1"/>
          </a:solidFill>
          <a:ln w="19050">
            <a:solidFill>
              <a:srgbClr val="01010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矩形 4">
            <a:extLst>
              <a:ext uri="{FF2B5EF4-FFF2-40B4-BE49-F238E27FC236}">
                <a16:creationId xmlns:a16="http://schemas.microsoft.com/office/drawing/2014/main" id="{2DE77C98-C2B3-8A9F-8BE6-78840BA8F0E5}"/>
              </a:ext>
            </a:extLst>
          </p:cNvPr>
          <p:cNvSpPr/>
          <p:nvPr/>
        </p:nvSpPr>
        <p:spPr>
          <a:xfrm>
            <a:off x="909529" y="4187216"/>
            <a:ext cx="264547" cy="243102"/>
          </a:xfrm>
          <a:prstGeom prst="rect">
            <a:avLst/>
          </a:prstGeom>
          <a:solidFill>
            <a:srgbClr val="FEAAAA"/>
          </a:solidFill>
          <a:ln w="19050">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矩形 5">
            <a:extLst>
              <a:ext uri="{FF2B5EF4-FFF2-40B4-BE49-F238E27FC236}">
                <a16:creationId xmlns:a16="http://schemas.microsoft.com/office/drawing/2014/main" id="{B7325B47-4988-48E5-3BAA-09AA6DA26ED1}"/>
              </a:ext>
            </a:extLst>
          </p:cNvPr>
          <p:cNvSpPr/>
          <p:nvPr/>
        </p:nvSpPr>
        <p:spPr>
          <a:xfrm>
            <a:off x="975430" y="4124353"/>
            <a:ext cx="264547" cy="236815"/>
          </a:xfrm>
          <a:prstGeom prst="rect">
            <a:avLst/>
          </a:prstGeom>
          <a:solidFill>
            <a:srgbClr val="FEA9AA"/>
          </a:solidFill>
          <a:ln w="19050">
            <a:solidFill>
              <a:schemeClr val="tx1">
                <a:lumMod val="75000"/>
                <a:lumOff val="25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矩形 6">
            <a:extLst>
              <a:ext uri="{FF2B5EF4-FFF2-40B4-BE49-F238E27FC236}">
                <a16:creationId xmlns:a16="http://schemas.microsoft.com/office/drawing/2014/main" id="{8B8A0E21-1F28-FDBF-A8D7-0A6FA93F437D}"/>
              </a:ext>
            </a:extLst>
          </p:cNvPr>
          <p:cNvSpPr/>
          <p:nvPr/>
        </p:nvSpPr>
        <p:spPr>
          <a:xfrm>
            <a:off x="1504585" y="4185064"/>
            <a:ext cx="264546" cy="243102"/>
          </a:xfrm>
          <a:prstGeom prst="rect">
            <a:avLst/>
          </a:prstGeom>
          <a:solidFill>
            <a:srgbClr val="E09E71"/>
          </a:solidFill>
          <a:ln w="19050">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0" name="矩形 9">
            <a:extLst>
              <a:ext uri="{FF2B5EF4-FFF2-40B4-BE49-F238E27FC236}">
                <a16:creationId xmlns:a16="http://schemas.microsoft.com/office/drawing/2014/main" id="{F337D3F8-38FE-178E-5BE6-3448280E1C1F}"/>
              </a:ext>
            </a:extLst>
          </p:cNvPr>
          <p:cNvSpPr/>
          <p:nvPr/>
        </p:nvSpPr>
        <p:spPr>
          <a:xfrm>
            <a:off x="1570487" y="4121618"/>
            <a:ext cx="264546" cy="243102"/>
          </a:xfrm>
          <a:prstGeom prst="rect">
            <a:avLst/>
          </a:prstGeom>
          <a:solidFill>
            <a:srgbClr val="E09D71"/>
          </a:solidFill>
          <a:ln w="19050">
            <a:solidFill>
              <a:schemeClr val="tx1">
                <a:lumMod val="75000"/>
                <a:lumOff val="2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1" name="矩形 10">
            <a:extLst>
              <a:ext uri="{FF2B5EF4-FFF2-40B4-BE49-F238E27FC236}">
                <a16:creationId xmlns:a16="http://schemas.microsoft.com/office/drawing/2014/main" id="{3F26ECB4-DFB9-441A-504B-7FB93D947A64}"/>
              </a:ext>
            </a:extLst>
          </p:cNvPr>
          <p:cNvSpPr/>
          <p:nvPr/>
        </p:nvSpPr>
        <p:spPr>
          <a:xfrm>
            <a:off x="2124586" y="4166040"/>
            <a:ext cx="264546" cy="243102"/>
          </a:xfrm>
          <a:prstGeom prst="rect">
            <a:avLst/>
          </a:prstGeom>
          <a:solidFill>
            <a:srgbClr val="FEE67D"/>
          </a:solidFill>
          <a:ln w="19050">
            <a:solidFill>
              <a:schemeClr val="tx1">
                <a:lumMod val="75000"/>
                <a:lumOff val="2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矩形 11">
            <a:extLst>
              <a:ext uri="{FF2B5EF4-FFF2-40B4-BE49-F238E27FC236}">
                <a16:creationId xmlns:a16="http://schemas.microsoft.com/office/drawing/2014/main" id="{566C3C9D-CC67-5524-44AA-86FEC0C4C8FE}"/>
              </a:ext>
            </a:extLst>
          </p:cNvPr>
          <p:cNvSpPr/>
          <p:nvPr/>
        </p:nvSpPr>
        <p:spPr>
          <a:xfrm>
            <a:off x="2684350" y="4185064"/>
            <a:ext cx="264545" cy="243102"/>
          </a:xfrm>
          <a:prstGeom prst="rect">
            <a:avLst/>
          </a:prstGeom>
          <a:solidFill>
            <a:srgbClr val="EFFFAA"/>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矩形 12">
            <a:extLst>
              <a:ext uri="{FF2B5EF4-FFF2-40B4-BE49-F238E27FC236}">
                <a16:creationId xmlns:a16="http://schemas.microsoft.com/office/drawing/2014/main" id="{FE77C006-6259-166E-1219-50AFD1065ED2}"/>
              </a:ext>
            </a:extLst>
          </p:cNvPr>
          <p:cNvSpPr/>
          <p:nvPr/>
        </p:nvSpPr>
        <p:spPr>
          <a:xfrm>
            <a:off x="2752624" y="4121618"/>
            <a:ext cx="264544" cy="243102"/>
          </a:xfrm>
          <a:prstGeom prst="rect">
            <a:avLst/>
          </a:prstGeom>
          <a:solidFill>
            <a:srgbClr val="EFFEAA"/>
          </a:solidFill>
          <a:ln w="1905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直接箭头连接符 14">
            <a:extLst>
              <a:ext uri="{FF2B5EF4-FFF2-40B4-BE49-F238E27FC236}">
                <a16:creationId xmlns:a16="http://schemas.microsoft.com/office/drawing/2014/main" id="{3029DF1F-8996-C58B-77B9-73F6B4AA84EE}"/>
              </a:ext>
            </a:extLst>
          </p:cNvPr>
          <p:cNvCxnSpPr/>
          <p:nvPr/>
        </p:nvCxnSpPr>
        <p:spPr>
          <a:xfrm>
            <a:off x="1290527" y="4277809"/>
            <a:ext cx="18101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a:extLst>
              <a:ext uri="{FF2B5EF4-FFF2-40B4-BE49-F238E27FC236}">
                <a16:creationId xmlns:a16="http://schemas.microsoft.com/office/drawing/2014/main" id="{F7D91C49-F413-7245-1078-589DAE807D9B}"/>
              </a:ext>
            </a:extLst>
          </p:cNvPr>
          <p:cNvCxnSpPr/>
          <p:nvPr/>
        </p:nvCxnSpPr>
        <p:spPr>
          <a:xfrm>
            <a:off x="1879760" y="4277809"/>
            <a:ext cx="18101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E8D996BE-8546-C6E5-044E-AC7DAEAEC17C}"/>
              </a:ext>
            </a:extLst>
          </p:cNvPr>
          <p:cNvCxnSpPr/>
          <p:nvPr/>
        </p:nvCxnSpPr>
        <p:spPr>
          <a:xfrm>
            <a:off x="2467117" y="4287591"/>
            <a:ext cx="181014" cy="0"/>
          </a:xfrm>
          <a:prstGeom prst="straightConnector1">
            <a:avLst/>
          </a:prstGeom>
          <a:ln w="38100">
            <a:solidFill>
              <a:srgbClr val="BC3347"/>
            </a:solidFill>
            <a:tailEnd type="triangle"/>
          </a:ln>
        </p:spPr>
        <p:style>
          <a:lnRef idx="1">
            <a:schemeClr val="accent1"/>
          </a:lnRef>
          <a:fillRef idx="0">
            <a:schemeClr val="accent1"/>
          </a:fillRef>
          <a:effectRef idx="0">
            <a:schemeClr val="accent1"/>
          </a:effectRef>
          <a:fontRef idx="minor">
            <a:schemeClr val="tx1"/>
          </a:fontRef>
        </p:style>
      </p:cxnSp>
      <p:sp>
        <p:nvSpPr>
          <p:cNvPr id="21" name="任意多边形: 形状 20">
            <a:extLst>
              <a:ext uri="{FF2B5EF4-FFF2-40B4-BE49-F238E27FC236}">
                <a16:creationId xmlns:a16="http://schemas.microsoft.com/office/drawing/2014/main" id="{EE657BF0-4CD9-C465-1EEC-5E983C7F129A}"/>
              </a:ext>
            </a:extLst>
          </p:cNvPr>
          <p:cNvSpPr/>
          <p:nvPr/>
        </p:nvSpPr>
        <p:spPr>
          <a:xfrm>
            <a:off x="1739150" y="3918142"/>
            <a:ext cx="1095123" cy="165922"/>
          </a:xfrm>
          <a:custGeom>
            <a:avLst/>
            <a:gdLst>
              <a:gd name="connsiteX0" fmla="*/ 0 w 823913"/>
              <a:gd name="connsiteY0" fmla="*/ 138706 h 186331"/>
              <a:gd name="connsiteX1" fmla="*/ 466725 w 823913"/>
              <a:gd name="connsiteY1" fmla="*/ 593 h 186331"/>
              <a:gd name="connsiteX2" fmla="*/ 823913 w 823913"/>
              <a:gd name="connsiteY2" fmla="*/ 186331 h 186331"/>
              <a:gd name="connsiteX0" fmla="*/ 0 w 823913"/>
              <a:gd name="connsiteY0" fmla="*/ 148169 h 195794"/>
              <a:gd name="connsiteX1" fmla="*/ 385762 w 823913"/>
              <a:gd name="connsiteY1" fmla="*/ 531 h 195794"/>
              <a:gd name="connsiteX2" fmla="*/ 823913 w 823913"/>
              <a:gd name="connsiteY2" fmla="*/ 195794 h 195794"/>
              <a:gd name="connsiteX0" fmla="*/ 0 w 1619250"/>
              <a:gd name="connsiteY0" fmla="*/ 148169 h 148169"/>
              <a:gd name="connsiteX1" fmla="*/ 385762 w 1619250"/>
              <a:gd name="connsiteY1" fmla="*/ 531 h 148169"/>
              <a:gd name="connsiteX2" fmla="*/ 1619250 w 1619250"/>
              <a:gd name="connsiteY2" fmla="*/ 138644 h 148169"/>
              <a:gd name="connsiteX0" fmla="*/ 0 w 1619250"/>
              <a:gd name="connsiteY0" fmla="*/ 167126 h 167126"/>
              <a:gd name="connsiteX1" fmla="*/ 833437 w 1619250"/>
              <a:gd name="connsiteY1" fmla="*/ 438 h 167126"/>
              <a:gd name="connsiteX2" fmla="*/ 1619250 w 1619250"/>
              <a:gd name="connsiteY2" fmla="*/ 157601 h 167126"/>
              <a:gd name="connsiteX0" fmla="*/ 0 w 1681163"/>
              <a:gd name="connsiteY0" fmla="*/ 167126 h 167126"/>
              <a:gd name="connsiteX1" fmla="*/ 833437 w 1681163"/>
              <a:gd name="connsiteY1" fmla="*/ 438 h 167126"/>
              <a:gd name="connsiteX2" fmla="*/ 1681163 w 1681163"/>
              <a:gd name="connsiteY2" fmla="*/ 157601 h 167126"/>
              <a:gd name="connsiteX0" fmla="*/ 0 w 1628775"/>
              <a:gd name="connsiteY0" fmla="*/ 143435 h 157723"/>
              <a:gd name="connsiteX1" fmla="*/ 781049 w 1628775"/>
              <a:gd name="connsiteY1" fmla="*/ 560 h 157723"/>
              <a:gd name="connsiteX2" fmla="*/ 1628775 w 1628775"/>
              <a:gd name="connsiteY2" fmla="*/ 157723 h 157723"/>
              <a:gd name="connsiteX0" fmla="*/ 0 w 1628775"/>
              <a:gd name="connsiteY0" fmla="*/ 167125 h 181413"/>
              <a:gd name="connsiteX1" fmla="*/ 807243 w 1628775"/>
              <a:gd name="connsiteY1" fmla="*/ 438 h 181413"/>
              <a:gd name="connsiteX2" fmla="*/ 1628775 w 1628775"/>
              <a:gd name="connsiteY2" fmla="*/ 181413 h 181413"/>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Lst>
            <a:ahLst/>
            <a:cxnLst>
              <a:cxn ang="0">
                <a:pos x="connsiteX0" y="connsiteY0"/>
              </a:cxn>
              <a:cxn ang="0">
                <a:pos x="connsiteX1" y="connsiteY1"/>
              </a:cxn>
              <a:cxn ang="0">
                <a:pos x="connsiteX2" y="connsiteY2"/>
              </a:cxn>
            </a:cxnLst>
            <a:rect l="l" t="t" r="r" b="b"/>
            <a:pathLst>
              <a:path w="1628775" h="264318">
                <a:moveTo>
                  <a:pt x="0" y="250030"/>
                </a:moveTo>
                <a:cubicBezTo>
                  <a:pt x="164703" y="177004"/>
                  <a:pt x="281781" y="11112"/>
                  <a:pt x="828675" y="0"/>
                </a:cubicBezTo>
                <a:cubicBezTo>
                  <a:pt x="1354137" y="12698"/>
                  <a:pt x="1518840" y="175417"/>
                  <a:pt x="1628775" y="264318"/>
                </a:cubicBezTo>
              </a:path>
            </a:pathLst>
          </a:custGeom>
          <a:noFill/>
          <a:ln>
            <a:solidFill>
              <a:schemeClr val="accent6">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椭圆 21">
            <a:extLst>
              <a:ext uri="{FF2B5EF4-FFF2-40B4-BE49-F238E27FC236}">
                <a16:creationId xmlns:a16="http://schemas.microsoft.com/office/drawing/2014/main" id="{5E664A78-A731-FD16-A52B-D7B6990BD05F}"/>
              </a:ext>
            </a:extLst>
          </p:cNvPr>
          <p:cNvSpPr/>
          <p:nvPr/>
        </p:nvSpPr>
        <p:spPr>
          <a:xfrm>
            <a:off x="1711543" y="4033902"/>
            <a:ext cx="67873" cy="73722"/>
          </a:xfrm>
          <a:prstGeom prst="ellipse">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任意多边形: 形状 22">
            <a:extLst>
              <a:ext uri="{FF2B5EF4-FFF2-40B4-BE49-F238E27FC236}">
                <a16:creationId xmlns:a16="http://schemas.microsoft.com/office/drawing/2014/main" id="{4496FD51-8328-5C58-6A64-FF94BBBB44B5}"/>
              </a:ext>
            </a:extLst>
          </p:cNvPr>
          <p:cNvSpPr/>
          <p:nvPr/>
        </p:nvSpPr>
        <p:spPr>
          <a:xfrm>
            <a:off x="2286103" y="4009482"/>
            <a:ext cx="521789" cy="87959"/>
          </a:xfrm>
          <a:custGeom>
            <a:avLst/>
            <a:gdLst>
              <a:gd name="connsiteX0" fmla="*/ 0 w 823913"/>
              <a:gd name="connsiteY0" fmla="*/ 138706 h 186331"/>
              <a:gd name="connsiteX1" fmla="*/ 466725 w 823913"/>
              <a:gd name="connsiteY1" fmla="*/ 593 h 186331"/>
              <a:gd name="connsiteX2" fmla="*/ 823913 w 823913"/>
              <a:gd name="connsiteY2" fmla="*/ 186331 h 186331"/>
              <a:gd name="connsiteX0" fmla="*/ 0 w 823913"/>
              <a:gd name="connsiteY0" fmla="*/ 148169 h 195794"/>
              <a:gd name="connsiteX1" fmla="*/ 385762 w 823913"/>
              <a:gd name="connsiteY1" fmla="*/ 531 h 195794"/>
              <a:gd name="connsiteX2" fmla="*/ 823913 w 823913"/>
              <a:gd name="connsiteY2" fmla="*/ 195794 h 195794"/>
              <a:gd name="connsiteX0" fmla="*/ 0 w 1619250"/>
              <a:gd name="connsiteY0" fmla="*/ 148169 h 148169"/>
              <a:gd name="connsiteX1" fmla="*/ 385762 w 1619250"/>
              <a:gd name="connsiteY1" fmla="*/ 531 h 148169"/>
              <a:gd name="connsiteX2" fmla="*/ 1619250 w 1619250"/>
              <a:gd name="connsiteY2" fmla="*/ 138644 h 148169"/>
              <a:gd name="connsiteX0" fmla="*/ 0 w 1619250"/>
              <a:gd name="connsiteY0" fmla="*/ 167126 h 167126"/>
              <a:gd name="connsiteX1" fmla="*/ 833437 w 1619250"/>
              <a:gd name="connsiteY1" fmla="*/ 438 h 167126"/>
              <a:gd name="connsiteX2" fmla="*/ 1619250 w 1619250"/>
              <a:gd name="connsiteY2" fmla="*/ 157601 h 167126"/>
              <a:gd name="connsiteX0" fmla="*/ 0 w 1681163"/>
              <a:gd name="connsiteY0" fmla="*/ 167126 h 167126"/>
              <a:gd name="connsiteX1" fmla="*/ 833437 w 1681163"/>
              <a:gd name="connsiteY1" fmla="*/ 438 h 167126"/>
              <a:gd name="connsiteX2" fmla="*/ 1681163 w 1681163"/>
              <a:gd name="connsiteY2" fmla="*/ 157601 h 167126"/>
              <a:gd name="connsiteX0" fmla="*/ 0 w 1628775"/>
              <a:gd name="connsiteY0" fmla="*/ 143435 h 157723"/>
              <a:gd name="connsiteX1" fmla="*/ 781049 w 1628775"/>
              <a:gd name="connsiteY1" fmla="*/ 560 h 157723"/>
              <a:gd name="connsiteX2" fmla="*/ 1628775 w 1628775"/>
              <a:gd name="connsiteY2" fmla="*/ 157723 h 157723"/>
              <a:gd name="connsiteX0" fmla="*/ 0 w 1628775"/>
              <a:gd name="connsiteY0" fmla="*/ 167125 h 181413"/>
              <a:gd name="connsiteX1" fmla="*/ 807243 w 1628775"/>
              <a:gd name="connsiteY1" fmla="*/ 438 h 181413"/>
              <a:gd name="connsiteX2" fmla="*/ 1628775 w 1628775"/>
              <a:gd name="connsiteY2" fmla="*/ 181413 h 181413"/>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Lst>
            <a:ahLst/>
            <a:cxnLst>
              <a:cxn ang="0">
                <a:pos x="connsiteX0" y="connsiteY0"/>
              </a:cxn>
              <a:cxn ang="0">
                <a:pos x="connsiteX1" y="connsiteY1"/>
              </a:cxn>
              <a:cxn ang="0">
                <a:pos x="connsiteX2" y="connsiteY2"/>
              </a:cxn>
            </a:cxnLst>
            <a:rect l="l" t="t" r="r" b="b"/>
            <a:pathLst>
              <a:path w="1628775" h="264318">
                <a:moveTo>
                  <a:pt x="0" y="250030"/>
                </a:moveTo>
                <a:cubicBezTo>
                  <a:pt x="164703" y="177004"/>
                  <a:pt x="281781" y="11112"/>
                  <a:pt x="828675" y="0"/>
                </a:cubicBezTo>
                <a:cubicBezTo>
                  <a:pt x="1354137" y="12698"/>
                  <a:pt x="1518840" y="175417"/>
                  <a:pt x="1628775" y="264318"/>
                </a:cubicBezTo>
              </a:path>
            </a:pathLst>
          </a:custGeom>
          <a:noFill/>
          <a:ln>
            <a:solidFill>
              <a:schemeClr val="accent6">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椭圆 23">
            <a:extLst>
              <a:ext uri="{FF2B5EF4-FFF2-40B4-BE49-F238E27FC236}">
                <a16:creationId xmlns:a16="http://schemas.microsoft.com/office/drawing/2014/main" id="{4C21EC0D-1B9D-DF71-5C85-AC346762E556}"/>
              </a:ext>
            </a:extLst>
          </p:cNvPr>
          <p:cNvSpPr/>
          <p:nvPr/>
        </p:nvSpPr>
        <p:spPr>
          <a:xfrm>
            <a:off x="2232626" y="4072383"/>
            <a:ext cx="67873" cy="73722"/>
          </a:xfrm>
          <a:prstGeom prst="ellipse">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任意多边形: 形状 24">
            <a:extLst>
              <a:ext uri="{FF2B5EF4-FFF2-40B4-BE49-F238E27FC236}">
                <a16:creationId xmlns:a16="http://schemas.microsoft.com/office/drawing/2014/main" id="{9A4CA147-FA4D-56DF-22A0-A67916C31CDA}"/>
              </a:ext>
            </a:extLst>
          </p:cNvPr>
          <p:cNvSpPr/>
          <p:nvPr/>
        </p:nvSpPr>
        <p:spPr>
          <a:xfrm flipV="1">
            <a:off x="1133787" y="4471554"/>
            <a:ext cx="1682835" cy="190842"/>
          </a:xfrm>
          <a:custGeom>
            <a:avLst/>
            <a:gdLst>
              <a:gd name="connsiteX0" fmla="*/ 0 w 823913"/>
              <a:gd name="connsiteY0" fmla="*/ 138706 h 186331"/>
              <a:gd name="connsiteX1" fmla="*/ 466725 w 823913"/>
              <a:gd name="connsiteY1" fmla="*/ 593 h 186331"/>
              <a:gd name="connsiteX2" fmla="*/ 823913 w 823913"/>
              <a:gd name="connsiteY2" fmla="*/ 186331 h 186331"/>
              <a:gd name="connsiteX0" fmla="*/ 0 w 823913"/>
              <a:gd name="connsiteY0" fmla="*/ 148169 h 195794"/>
              <a:gd name="connsiteX1" fmla="*/ 385762 w 823913"/>
              <a:gd name="connsiteY1" fmla="*/ 531 h 195794"/>
              <a:gd name="connsiteX2" fmla="*/ 823913 w 823913"/>
              <a:gd name="connsiteY2" fmla="*/ 195794 h 195794"/>
              <a:gd name="connsiteX0" fmla="*/ 0 w 1619250"/>
              <a:gd name="connsiteY0" fmla="*/ 148169 h 148169"/>
              <a:gd name="connsiteX1" fmla="*/ 385762 w 1619250"/>
              <a:gd name="connsiteY1" fmla="*/ 531 h 148169"/>
              <a:gd name="connsiteX2" fmla="*/ 1619250 w 1619250"/>
              <a:gd name="connsiteY2" fmla="*/ 138644 h 148169"/>
              <a:gd name="connsiteX0" fmla="*/ 0 w 1619250"/>
              <a:gd name="connsiteY0" fmla="*/ 167126 h 167126"/>
              <a:gd name="connsiteX1" fmla="*/ 833437 w 1619250"/>
              <a:gd name="connsiteY1" fmla="*/ 438 h 167126"/>
              <a:gd name="connsiteX2" fmla="*/ 1619250 w 1619250"/>
              <a:gd name="connsiteY2" fmla="*/ 157601 h 167126"/>
              <a:gd name="connsiteX0" fmla="*/ 0 w 1681163"/>
              <a:gd name="connsiteY0" fmla="*/ 167126 h 167126"/>
              <a:gd name="connsiteX1" fmla="*/ 833437 w 1681163"/>
              <a:gd name="connsiteY1" fmla="*/ 438 h 167126"/>
              <a:gd name="connsiteX2" fmla="*/ 1681163 w 1681163"/>
              <a:gd name="connsiteY2" fmla="*/ 157601 h 167126"/>
              <a:gd name="connsiteX0" fmla="*/ 0 w 1628775"/>
              <a:gd name="connsiteY0" fmla="*/ 143435 h 157723"/>
              <a:gd name="connsiteX1" fmla="*/ 781049 w 1628775"/>
              <a:gd name="connsiteY1" fmla="*/ 560 h 157723"/>
              <a:gd name="connsiteX2" fmla="*/ 1628775 w 1628775"/>
              <a:gd name="connsiteY2" fmla="*/ 157723 h 157723"/>
              <a:gd name="connsiteX0" fmla="*/ 0 w 1628775"/>
              <a:gd name="connsiteY0" fmla="*/ 167125 h 181413"/>
              <a:gd name="connsiteX1" fmla="*/ 807243 w 1628775"/>
              <a:gd name="connsiteY1" fmla="*/ 438 h 181413"/>
              <a:gd name="connsiteX2" fmla="*/ 1628775 w 1628775"/>
              <a:gd name="connsiteY2" fmla="*/ 181413 h 181413"/>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Lst>
            <a:ahLst/>
            <a:cxnLst>
              <a:cxn ang="0">
                <a:pos x="connsiteX0" y="connsiteY0"/>
              </a:cxn>
              <a:cxn ang="0">
                <a:pos x="connsiteX1" y="connsiteY1"/>
              </a:cxn>
              <a:cxn ang="0">
                <a:pos x="connsiteX2" y="connsiteY2"/>
              </a:cxn>
            </a:cxnLst>
            <a:rect l="l" t="t" r="r" b="b"/>
            <a:pathLst>
              <a:path w="1628775" h="264318">
                <a:moveTo>
                  <a:pt x="0" y="250030"/>
                </a:moveTo>
                <a:cubicBezTo>
                  <a:pt x="164703" y="177004"/>
                  <a:pt x="281781" y="11112"/>
                  <a:pt x="828675" y="0"/>
                </a:cubicBezTo>
                <a:cubicBezTo>
                  <a:pt x="1354137" y="12698"/>
                  <a:pt x="1518840" y="175417"/>
                  <a:pt x="1628775" y="264318"/>
                </a:cubicBezTo>
              </a:path>
            </a:pathLst>
          </a:custGeom>
          <a:noFill/>
          <a:ln>
            <a:solidFill>
              <a:schemeClr val="accent6">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任意多边形: 形状 25">
            <a:extLst>
              <a:ext uri="{FF2B5EF4-FFF2-40B4-BE49-F238E27FC236}">
                <a16:creationId xmlns:a16="http://schemas.microsoft.com/office/drawing/2014/main" id="{EB124AB7-05AB-AC02-A78F-D97455443228}"/>
              </a:ext>
            </a:extLst>
          </p:cNvPr>
          <p:cNvSpPr/>
          <p:nvPr/>
        </p:nvSpPr>
        <p:spPr>
          <a:xfrm flipV="1">
            <a:off x="1121585" y="4457639"/>
            <a:ext cx="521789" cy="87959"/>
          </a:xfrm>
          <a:custGeom>
            <a:avLst/>
            <a:gdLst>
              <a:gd name="connsiteX0" fmla="*/ 0 w 823913"/>
              <a:gd name="connsiteY0" fmla="*/ 138706 h 186331"/>
              <a:gd name="connsiteX1" fmla="*/ 466725 w 823913"/>
              <a:gd name="connsiteY1" fmla="*/ 593 h 186331"/>
              <a:gd name="connsiteX2" fmla="*/ 823913 w 823913"/>
              <a:gd name="connsiteY2" fmla="*/ 186331 h 186331"/>
              <a:gd name="connsiteX0" fmla="*/ 0 w 823913"/>
              <a:gd name="connsiteY0" fmla="*/ 148169 h 195794"/>
              <a:gd name="connsiteX1" fmla="*/ 385762 w 823913"/>
              <a:gd name="connsiteY1" fmla="*/ 531 h 195794"/>
              <a:gd name="connsiteX2" fmla="*/ 823913 w 823913"/>
              <a:gd name="connsiteY2" fmla="*/ 195794 h 195794"/>
              <a:gd name="connsiteX0" fmla="*/ 0 w 1619250"/>
              <a:gd name="connsiteY0" fmla="*/ 148169 h 148169"/>
              <a:gd name="connsiteX1" fmla="*/ 385762 w 1619250"/>
              <a:gd name="connsiteY1" fmla="*/ 531 h 148169"/>
              <a:gd name="connsiteX2" fmla="*/ 1619250 w 1619250"/>
              <a:gd name="connsiteY2" fmla="*/ 138644 h 148169"/>
              <a:gd name="connsiteX0" fmla="*/ 0 w 1619250"/>
              <a:gd name="connsiteY0" fmla="*/ 167126 h 167126"/>
              <a:gd name="connsiteX1" fmla="*/ 833437 w 1619250"/>
              <a:gd name="connsiteY1" fmla="*/ 438 h 167126"/>
              <a:gd name="connsiteX2" fmla="*/ 1619250 w 1619250"/>
              <a:gd name="connsiteY2" fmla="*/ 157601 h 167126"/>
              <a:gd name="connsiteX0" fmla="*/ 0 w 1681163"/>
              <a:gd name="connsiteY0" fmla="*/ 167126 h 167126"/>
              <a:gd name="connsiteX1" fmla="*/ 833437 w 1681163"/>
              <a:gd name="connsiteY1" fmla="*/ 438 h 167126"/>
              <a:gd name="connsiteX2" fmla="*/ 1681163 w 1681163"/>
              <a:gd name="connsiteY2" fmla="*/ 157601 h 167126"/>
              <a:gd name="connsiteX0" fmla="*/ 0 w 1628775"/>
              <a:gd name="connsiteY0" fmla="*/ 143435 h 157723"/>
              <a:gd name="connsiteX1" fmla="*/ 781049 w 1628775"/>
              <a:gd name="connsiteY1" fmla="*/ 560 h 157723"/>
              <a:gd name="connsiteX2" fmla="*/ 1628775 w 1628775"/>
              <a:gd name="connsiteY2" fmla="*/ 157723 h 157723"/>
              <a:gd name="connsiteX0" fmla="*/ 0 w 1628775"/>
              <a:gd name="connsiteY0" fmla="*/ 167125 h 181413"/>
              <a:gd name="connsiteX1" fmla="*/ 807243 w 1628775"/>
              <a:gd name="connsiteY1" fmla="*/ 438 h 181413"/>
              <a:gd name="connsiteX2" fmla="*/ 1628775 w 1628775"/>
              <a:gd name="connsiteY2" fmla="*/ 181413 h 181413"/>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Lst>
            <a:ahLst/>
            <a:cxnLst>
              <a:cxn ang="0">
                <a:pos x="connsiteX0" y="connsiteY0"/>
              </a:cxn>
              <a:cxn ang="0">
                <a:pos x="connsiteX1" y="connsiteY1"/>
              </a:cxn>
              <a:cxn ang="0">
                <a:pos x="connsiteX2" y="connsiteY2"/>
              </a:cxn>
            </a:cxnLst>
            <a:rect l="l" t="t" r="r" b="b"/>
            <a:pathLst>
              <a:path w="1628775" h="264318">
                <a:moveTo>
                  <a:pt x="0" y="250030"/>
                </a:moveTo>
                <a:cubicBezTo>
                  <a:pt x="164703" y="177004"/>
                  <a:pt x="281781" y="11112"/>
                  <a:pt x="828675" y="0"/>
                </a:cubicBezTo>
                <a:cubicBezTo>
                  <a:pt x="1354137" y="12698"/>
                  <a:pt x="1518840" y="175417"/>
                  <a:pt x="1628775" y="264318"/>
                </a:cubicBezTo>
              </a:path>
            </a:pathLst>
          </a:custGeom>
          <a:noFill/>
          <a:ln>
            <a:solidFill>
              <a:schemeClr val="accent6">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任意多边形: 形状 26">
            <a:extLst>
              <a:ext uri="{FF2B5EF4-FFF2-40B4-BE49-F238E27FC236}">
                <a16:creationId xmlns:a16="http://schemas.microsoft.com/office/drawing/2014/main" id="{C793AB73-EFE6-7945-497C-9802ACCCB01E}"/>
              </a:ext>
            </a:extLst>
          </p:cNvPr>
          <p:cNvSpPr/>
          <p:nvPr/>
        </p:nvSpPr>
        <p:spPr>
          <a:xfrm flipV="1">
            <a:off x="1709372" y="4455155"/>
            <a:ext cx="521789" cy="87959"/>
          </a:xfrm>
          <a:custGeom>
            <a:avLst/>
            <a:gdLst>
              <a:gd name="connsiteX0" fmla="*/ 0 w 823913"/>
              <a:gd name="connsiteY0" fmla="*/ 138706 h 186331"/>
              <a:gd name="connsiteX1" fmla="*/ 466725 w 823913"/>
              <a:gd name="connsiteY1" fmla="*/ 593 h 186331"/>
              <a:gd name="connsiteX2" fmla="*/ 823913 w 823913"/>
              <a:gd name="connsiteY2" fmla="*/ 186331 h 186331"/>
              <a:gd name="connsiteX0" fmla="*/ 0 w 823913"/>
              <a:gd name="connsiteY0" fmla="*/ 148169 h 195794"/>
              <a:gd name="connsiteX1" fmla="*/ 385762 w 823913"/>
              <a:gd name="connsiteY1" fmla="*/ 531 h 195794"/>
              <a:gd name="connsiteX2" fmla="*/ 823913 w 823913"/>
              <a:gd name="connsiteY2" fmla="*/ 195794 h 195794"/>
              <a:gd name="connsiteX0" fmla="*/ 0 w 1619250"/>
              <a:gd name="connsiteY0" fmla="*/ 148169 h 148169"/>
              <a:gd name="connsiteX1" fmla="*/ 385762 w 1619250"/>
              <a:gd name="connsiteY1" fmla="*/ 531 h 148169"/>
              <a:gd name="connsiteX2" fmla="*/ 1619250 w 1619250"/>
              <a:gd name="connsiteY2" fmla="*/ 138644 h 148169"/>
              <a:gd name="connsiteX0" fmla="*/ 0 w 1619250"/>
              <a:gd name="connsiteY0" fmla="*/ 167126 h 167126"/>
              <a:gd name="connsiteX1" fmla="*/ 833437 w 1619250"/>
              <a:gd name="connsiteY1" fmla="*/ 438 h 167126"/>
              <a:gd name="connsiteX2" fmla="*/ 1619250 w 1619250"/>
              <a:gd name="connsiteY2" fmla="*/ 157601 h 167126"/>
              <a:gd name="connsiteX0" fmla="*/ 0 w 1681163"/>
              <a:gd name="connsiteY0" fmla="*/ 167126 h 167126"/>
              <a:gd name="connsiteX1" fmla="*/ 833437 w 1681163"/>
              <a:gd name="connsiteY1" fmla="*/ 438 h 167126"/>
              <a:gd name="connsiteX2" fmla="*/ 1681163 w 1681163"/>
              <a:gd name="connsiteY2" fmla="*/ 157601 h 167126"/>
              <a:gd name="connsiteX0" fmla="*/ 0 w 1628775"/>
              <a:gd name="connsiteY0" fmla="*/ 143435 h 157723"/>
              <a:gd name="connsiteX1" fmla="*/ 781049 w 1628775"/>
              <a:gd name="connsiteY1" fmla="*/ 560 h 157723"/>
              <a:gd name="connsiteX2" fmla="*/ 1628775 w 1628775"/>
              <a:gd name="connsiteY2" fmla="*/ 157723 h 157723"/>
              <a:gd name="connsiteX0" fmla="*/ 0 w 1628775"/>
              <a:gd name="connsiteY0" fmla="*/ 167125 h 181413"/>
              <a:gd name="connsiteX1" fmla="*/ 807243 w 1628775"/>
              <a:gd name="connsiteY1" fmla="*/ 438 h 181413"/>
              <a:gd name="connsiteX2" fmla="*/ 1628775 w 1628775"/>
              <a:gd name="connsiteY2" fmla="*/ 181413 h 181413"/>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66687 h 180975"/>
              <a:gd name="connsiteX1" fmla="*/ 807243 w 1628775"/>
              <a:gd name="connsiteY1" fmla="*/ 0 h 180975"/>
              <a:gd name="connsiteX2" fmla="*/ 1628775 w 1628775"/>
              <a:gd name="connsiteY2" fmla="*/ 180975 h 1809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128587 h 142875"/>
              <a:gd name="connsiteX1" fmla="*/ 859631 w 1628775"/>
              <a:gd name="connsiteY1" fmla="*/ 0 h 142875"/>
              <a:gd name="connsiteX2" fmla="*/ 1628775 w 1628775"/>
              <a:gd name="connsiteY2" fmla="*/ 142875 h 142875"/>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 name="connsiteX0" fmla="*/ 0 w 1628775"/>
              <a:gd name="connsiteY0" fmla="*/ 250030 h 264318"/>
              <a:gd name="connsiteX1" fmla="*/ 828675 w 1628775"/>
              <a:gd name="connsiteY1" fmla="*/ 0 h 264318"/>
              <a:gd name="connsiteX2" fmla="*/ 1628775 w 1628775"/>
              <a:gd name="connsiteY2" fmla="*/ 264318 h 264318"/>
            </a:gdLst>
            <a:ahLst/>
            <a:cxnLst>
              <a:cxn ang="0">
                <a:pos x="connsiteX0" y="connsiteY0"/>
              </a:cxn>
              <a:cxn ang="0">
                <a:pos x="connsiteX1" y="connsiteY1"/>
              </a:cxn>
              <a:cxn ang="0">
                <a:pos x="connsiteX2" y="connsiteY2"/>
              </a:cxn>
            </a:cxnLst>
            <a:rect l="l" t="t" r="r" b="b"/>
            <a:pathLst>
              <a:path w="1628775" h="264318">
                <a:moveTo>
                  <a:pt x="0" y="250030"/>
                </a:moveTo>
                <a:cubicBezTo>
                  <a:pt x="164703" y="177004"/>
                  <a:pt x="281781" y="11112"/>
                  <a:pt x="828675" y="0"/>
                </a:cubicBezTo>
                <a:cubicBezTo>
                  <a:pt x="1354137" y="12698"/>
                  <a:pt x="1518840" y="175417"/>
                  <a:pt x="1628775" y="264318"/>
                </a:cubicBezTo>
              </a:path>
            </a:pathLst>
          </a:custGeom>
          <a:noFill/>
          <a:ln>
            <a:solidFill>
              <a:schemeClr val="accent6">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直接连接符 29">
            <a:extLst>
              <a:ext uri="{FF2B5EF4-FFF2-40B4-BE49-F238E27FC236}">
                <a16:creationId xmlns:a16="http://schemas.microsoft.com/office/drawing/2014/main" id="{F7ABD821-F40A-BE5A-3A2E-4EBD600C4544}"/>
              </a:ext>
            </a:extLst>
          </p:cNvPr>
          <p:cNvCxnSpPr>
            <a:cxnSpLocks/>
          </p:cNvCxnSpPr>
          <p:nvPr/>
        </p:nvCxnSpPr>
        <p:spPr>
          <a:xfrm flipH="1" flipV="1">
            <a:off x="1071775" y="4447861"/>
            <a:ext cx="75182" cy="69072"/>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88AD1A42-A3DD-F533-F690-D8329CD3D293}"/>
              </a:ext>
            </a:extLst>
          </p:cNvPr>
          <p:cNvCxnSpPr>
            <a:cxnSpLocks/>
          </p:cNvCxnSpPr>
          <p:nvPr/>
        </p:nvCxnSpPr>
        <p:spPr>
          <a:xfrm flipV="1">
            <a:off x="1069031" y="4447861"/>
            <a:ext cx="75182" cy="69072"/>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9E3944B5-0C01-5D8A-1528-5F35F43558CE}"/>
              </a:ext>
            </a:extLst>
          </p:cNvPr>
          <p:cNvCxnSpPr>
            <a:cxnSpLocks/>
          </p:cNvCxnSpPr>
          <p:nvPr/>
        </p:nvCxnSpPr>
        <p:spPr>
          <a:xfrm flipH="1" flipV="1">
            <a:off x="1662721" y="4444178"/>
            <a:ext cx="75182" cy="69072"/>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直接连接符 40">
            <a:extLst>
              <a:ext uri="{FF2B5EF4-FFF2-40B4-BE49-F238E27FC236}">
                <a16:creationId xmlns:a16="http://schemas.microsoft.com/office/drawing/2014/main" id="{C477085E-347B-3F0D-6FE2-037498BB92F6}"/>
              </a:ext>
            </a:extLst>
          </p:cNvPr>
          <p:cNvCxnSpPr>
            <a:cxnSpLocks/>
          </p:cNvCxnSpPr>
          <p:nvPr/>
        </p:nvCxnSpPr>
        <p:spPr>
          <a:xfrm flipV="1">
            <a:off x="1659978" y="4444178"/>
            <a:ext cx="75182" cy="69072"/>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42" name="内容占位符 2">
            <a:extLst>
              <a:ext uri="{FF2B5EF4-FFF2-40B4-BE49-F238E27FC236}">
                <a16:creationId xmlns:a16="http://schemas.microsoft.com/office/drawing/2014/main" id="{B432E4F9-E87B-4CC5-D24B-E50C5630817A}"/>
              </a:ext>
            </a:extLst>
          </p:cNvPr>
          <p:cNvSpPr txBox="1">
            <a:spLocks/>
          </p:cNvSpPr>
          <p:nvPr/>
        </p:nvSpPr>
        <p:spPr>
          <a:xfrm>
            <a:off x="1138805" y="3729167"/>
            <a:ext cx="1177387" cy="275233"/>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900" b="0" dirty="0">
                <a:solidFill>
                  <a:schemeClr val="accent6">
                    <a:lumMod val="50000"/>
                  </a:schemeClr>
                </a:solidFill>
                <a:latin typeface="+mn-lt"/>
              </a:rPr>
              <a:t>non-overlapping</a:t>
            </a:r>
          </a:p>
        </p:txBody>
      </p:sp>
      <p:sp>
        <p:nvSpPr>
          <p:cNvPr id="4" name="内容占位符 2">
            <a:extLst>
              <a:ext uri="{FF2B5EF4-FFF2-40B4-BE49-F238E27FC236}">
                <a16:creationId xmlns:a16="http://schemas.microsoft.com/office/drawing/2014/main" id="{C9820B87-7FBF-E35E-D69B-5ECB434A9A3A}"/>
              </a:ext>
            </a:extLst>
          </p:cNvPr>
          <p:cNvSpPr txBox="1">
            <a:spLocks/>
          </p:cNvSpPr>
          <p:nvPr/>
        </p:nvSpPr>
        <p:spPr>
          <a:xfrm>
            <a:off x="725165" y="4817823"/>
            <a:ext cx="2431135" cy="504959"/>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1400" dirty="0">
                <a:solidFill>
                  <a:schemeClr val="tx1"/>
                </a:solidFill>
                <a:latin typeface="+mn-lt"/>
              </a:rPr>
              <a:t>Overlapping Relations</a:t>
            </a:r>
          </a:p>
        </p:txBody>
      </p:sp>
      <p:sp>
        <p:nvSpPr>
          <p:cNvPr id="50" name="内容占位符 2">
            <a:extLst>
              <a:ext uri="{FF2B5EF4-FFF2-40B4-BE49-F238E27FC236}">
                <a16:creationId xmlns:a16="http://schemas.microsoft.com/office/drawing/2014/main" id="{F93F5921-6C29-9BC9-47B9-A04EDD3065B6}"/>
              </a:ext>
            </a:extLst>
          </p:cNvPr>
          <p:cNvSpPr txBox="1">
            <a:spLocks/>
          </p:cNvSpPr>
          <p:nvPr/>
        </p:nvSpPr>
        <p:spPr>
          <a:xfrm>
            <a:off x="2163930" y="4570102"/>
            <a:ext cx="1177387" cy="275233"/>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Arial" pitchFamily="34" charset="0"/>
              <a:buNone/>
            </a:pPr>
            <a:r>
              <a:rPr kumimoji="1" lang="en-US" altLang="zh-CN" sz="900" b="0" dirty="0">
                <a:solidFill>
                  <a:schemeClr val="accent6">
                    <a:lumMod val="50000"/>
                  </a:schemeClr>
                </a:solidFill>
                <a:latin typeface="+mn-lt"/>
              </a:rPr>
              <a:t>overlapping</a:t>
            </a:r>
          </a:p>
        </p:txBody>
      </p:sp>
      <p:pic>
        <p:nvPicPr>
          <p:cNvPr id="57" name="图片 56">
            <a:extLst>
              <a:ext uri="{FF2B5EF4-FFF2-40B4-BE49-F238E27FC236}">
                <a16:creationId xmlns:a16="http://schemas.microsoft.com/office/drawing/2014/main" id="{1E7382F1-FB54-ABE2-1601-13B79C96D1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5124" y="1947816"/>
            <a:ext cx="5869226" cy="3501972"/>
          </a:xfrm>
          <a:prstGeom prst="rect">
            <a:avLst/>
          </a:prstGeom>
        </p:spPr>
      </p:pic>
    </p:spTree>
    <p:extLst>
      <p:ext uri="{BB962C8B-B14F-4D97-AF65-F5344CB8AC3E}">
        <p14:creationId xmlns:p14="http://schemas.microsoft.com/office/powerpoint/2010/main" val="2914459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87E3B-6578-7CDA-B577-3A63069E2DA1}"/>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D1DC6CBA-DA0E-4C20-9355-8A6729E283BB}"/>
              </a:ext>
            </a:extLst>
          </p:cNvPr>
          <p:cNvSpPr>
            <a:spLocks noGrp="1"/>
          </p:cNvSpPr>
          <p:nvPr>
            <p:ph type="sldNum" sz="quarter" idx="12"/>
          </p:nvPr>
        </p:nvSpPr>
        <p:spPr/>
        <p:txBody>
          <a:bodyPr/>
          <a:lstStyle/>
          <a:p>
            <a:fld id="{ADE361C3-C043-4A6E-BDCE-8DA1E7D90A3B}" type="slidenum">
              <a:rPr lang="zh-CN" altLang="en-US" smtClean="0">
                <a:latin typeface="+mn-lt"/>
                <a:sym typeface="+mn-lt"/>
              </a:rPr>
              <a:t>29</a:t>
            </a:fld>
            <a:endParaRPr lang="zh-CN" altLang="en-US" dirty="0">
              <a:latin typeface="+mn-lt"/>
              <a:sym typeface="+mn-lt"/>
            </a:endParaRPr>
          </a:p>
        </p:txBody>
      </p:sp>
      <p:pic>
        <p:nvPicPr>
          <p:cNvPr id="8193" name="Picture 1">
            <a:extLst>
              <a:ext uri="{FF2B5EF4-FFF2-40B4-BE49-F238E27FC236}">
                <a16:creationId xmlns:a16="http://schemas.microsoft.com/office/drawing/2014/main" id="{534BCA57-6A03-3D87-07EB-C4B6AB7DAC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1" name="内容占位符 2">
            <a:extLst>
              <a:ext uri="{FF2B5EF4-FFF2-40B4-BE49-F238E27FC236}">
                <a16:creationId xmlns:a16="http://schemas.microsoft.com/office/drawing/2014/main" id="{D3C53002-6A83-575D-DB39-903F30EAECD0}"/>
              </a:ext>
            </a:extLst>
          </p:cNvPr>
          <p:cNvSpPr>
            <a:spLocks noGrp="1"/>
          </p:cNvSpPr>
          <p:nvPr>
            <p:ph idx="1"/>
          </p:nvPr>
        </p:nvSpPr>
        <p:spPr>
          <a:xfrm>
            <a:off x="543495" y="1119931"/>
            <a:ext cx="9144000" cy="1268227"/>
          </a:xfrm>
        </p:spPr>
        <p:txBody>
          <a:bodyPr>
            <a:noAutofit/>
          </a:bodyPr>
          <a:lstStyle/>
          <a:p>
            <a:pPr marL="0" indent="0">
              <a:lnSpc>
                <a:spcPct val="110000"/>
              </a:lnSpc>
              <a:spcBef>
                <a:spcPts val="600"/>
              </a:spcBef>
              <a:buNone/>
            </a:pPr>
            <a:r>
              <a:rPr kumimoji="1" lang="en-US" altLang="zh-CN" sz="1800" dirty="0">
                <a:latin typeface="+mn-lt"/>
              </a:rPr>
              <a:t>Spade2D </a:t>
            </a:r>
            <a:r>
              <a:rPr kumimoji="1" lang="en-US" altLang="zh-CN" sz="1800" b="0" dirty="0">
                <a:latin typeface="+mn-lt"/>
              </a:rPr>
              <a:t>adopts stateless APIs and</a:t>
            </a:r>
            <a:r>
              <a:rPr kumimoji="1" lang="zh-CN" altLang="en-US" sz="1800" b="0" dirty="0">
                <a:latin typeface="+mn-lt"/>
              </a:rPr>
              <a:t> </a:t>
            </a:r>
            <a:r>
              <a:rPr kumimoji="1" lang="en-US" altLang="zh-CN" sz="1800" b="0" dirty="0">
                <a:latin typeface="+mn-lt"/>
              </a:rPr>
              <a:t>accepts inputs in the form of self-contained tasks. GPU resources in Spade2D are managed by </a:t>
            </a:r>
            <a:r>
              <a:rPr kumimoji="1" lang="en-US" altLang="zh-CN" sz="1800" dirty="0">
                <a:latin typeface="+mn-lt"/>
              </a:rPr>
              <a:t>thread-safe</a:t>
            </a:r>
            <a:r>
              <a:rPr kumimoji="1" lang="en-US" altLang="zh-CN" sz="1800" b="0" dirty="0">
                <a:latin typeface="+mn-lt"/>
              </a:rPr>
              <a:t> managers that </a:t>
            </a:r>
            <a:r>
              <a:rPr kumimoji="1" lang="en-US" altLang="zh-CN" sz="1800" dirty="0">
                <a:latin typeface="+mn-lt"/>
              </a:rPr>
              <a:t>prevent resource double creation</a:t>
            </a:r>
            <a:r>
              <a:rPr kumimoji="1" lang="en-US" altLang="zh-CN" sz="1800" b="0" dirty="0">
                <a:latin typeface="+mn-lt"/>
              </a:rPr>
              <a:t>.</a:t>
            </a:r>
          </a:p>
        </p:txBody>
      </p:sp>
      <p:sp>
        <p:nvSpPr>
          <p:cNvPr id="44" name="标题 1">
            <a:extLst>
              <a:ext uri="{FF2B5EF4-FFF2-40B4-BE49-F238E27FC236}">
                <a16:creationId xmlns:a16="http://schemas.microsoft.com/office/drawing/2014/main" id="{1E07AF0F-B108-80F8-9F81-21BCE0C59CE1}"/>
              </a:ext>
            </a:extLst>
          </p:cNvPr>
          <p:cNvSpPr>
            <a:spLocks noGrp="1"/>
          </p:cNvSpPr>
          <p:nvPr>
            <p:ph type="title"/>
          </p:nvPr>
        </p:nvSpPr>
        <p:spPr>
          <a:xfrm>
            <a:off x="508000" y="228866"/>
            <a:ext cx="9144000" cy="900442"/>
          </a:xfrm>
        </p:spPr>
        <p:txBody>
          <a:bodyPr>
            <a:normAutofit/>
          </a:bodyPr>
          <a:lstStyle/>
          <a:p>
            <a:r>
              <a:rPr lang="en-US" altLang="zh-CN" sz="2600" dirty="0">
                <a:latin typeface="+mj-lt"/>
                <a:sym typeface="+mn-lt"/>
              </a:rPr>
              <a:t>Out-of-Order Execution with a stateless 2D engine</a:t>
            </a:r>
          </a:p>
        </p:txBody>
      </p:sp>
      <p:pic>
        <p:nvPicPr>
          <p:cNvPr id="57" name="图片 56">
            <a:extLst>
              <a:ext uri="{FF2B5EF4-FFF2-40B4-BE49-F238E27FC236}">
                <a16:creationId xmlns:a16="http://schemas.microsoft.com/office/drawing/2014/main" id="{B4DAE287-229C-58AA-595C-9EBBA51273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500" y="3001516"/>
            <a:ext cx="3995419" cy="2383934"/>
          </a:xfrm>
          <a:prstGeom prst="rect">
            <a:avLst/>
          </a:prstGeom>
        </p:spPr>
      </p:pic>
      <p:pic>
        <p:nvPicPr>
          <p:cNvPr id="43" name="图片 42">
            <a:extLst>
              <a:ext uri="{FF2B5EF4-FFF2-40B4-BE49-F238E27FC236}">
                <a16:creationId xmlns:a16="http://schemas.microsoft.com/office/drawing/2014/main" id="{191310EB-C79A-82EA-97BF-93563B046C2E}"/>
              </a:ext>
            </a:extLst>
          </p:cNvPr>
          <p:cNvPicPr>
            <a:picLocks noChangeAspect="1"/>
          </p:cNvPicPr>
          <p:nvPr/>
        </p:nvPicPr>
        <p:blipFill>
          <a:blip r:embed="rId5"/>
          <a:stretch>
            <a:fillRect/>
          </a:stretch>
        </p:blipFill>
        <p:spPr>
          <a:xfrm>
            <a:off x="4863976" y="1924897"/>
            <a:ext cx="4392488" cy="3486255"/>
          </a:xfrm>
          <a:prstGeom prst="rect">
            <a:avLst/>
          </a:prstGeom>
        </p:spPr>
      </p:pic>
      <p:cxnSp>
        <p:nvCxnSpPr>
          <p:cNvPr id="46" name="直接连接符 45">
            <a:extLst>
              <a:ext uri="{FF2B5EF4-FFF2-40B4-BE49-F238E27FC236}">
                <a16:creationId xmlns:a16="http://schemas.microsoft.com/office/drawing/2014/main" id="{811646E9-933D-80BF-61D9-7069EF784B7D}"/>
              </a:ext>
            </a:extLst>
          </p:cNvPr>
          <p:cNvCxnSpPr/>
          <p:nvPr/>
        </p:nvCxnSpPr>
        <p:spPr>
          <a:xfrm flipV="1">
            <a:off x="2775744" y="2785492"/>
            <a:ext cx="2016224" cy="3600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B06C9737-79B8-CC12-3631-5CACF99A8A48}"/>
              </a:ext>
            </a:extLst>
          </p:cNvPr>
          <p:cNvCxnSpPr>
            <a:cxnSpLocks/>
          </p:cNvCxnSpPr>
          <p:nvPr/>
        </p:nvCxnSpPr>
        <p:spPr>
          <a:xfrm>
            <a:off x="2703736" y="3326843"/>
            <a:ext cx="2088232" cy="1268226"/>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5665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D3D4E-9796-984F-D587-10505CA8FD32}"/>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49BA19C2-CCEF-5438-9BBC-B35FB944449D}"/>
              </a:ext>
            </a:extLst>
          </p:cNvPr>
          <p:cNvSpPr>
            <a:spLocks noGrp="1"/>
          </p:cNvSpPr>
          <p:nvPr>
            <p:ph type="sldNum" sz="quarter" idx="12"/>
          </p:nvPr>
        </p:nvSpPr>
        <p:spPr/>
        <p:txBody>
          <a:bodyPr/>
          <a:lstStyle/>
          <a:p>
            <a:fld id="{ADE361C3-C043-4A6E-BDCE-8DA1E7D90A3B}" type="slidenum">
              <a:rPr lang="zh-CN" altLang="en-US" smtClean="0">
                <a:latin typeface="+mn-lt"/>
                <a:sym typeface="+mn-lt"/>
              </a:rPr>
              <a:t>3</a:t>
            </a:fld>
            <a:endParaRPr lang="zh-CN" altLang="en-US" dirty="0">
              <a:latin typeface="+mn-lt"/>
              <a:sym typeface="+mn-lt"/>
            </a:endParaRPr>
          </a:p>
        </p:txBody>
      </p:sp>
      <p:pic>
        <p:nvPicPr>
          <p:cNvPr id="1025" name="Picture 1">
            <a:extLst>
              <a:ext uri="{FF2B5EF4-FFF2-40B4-BE49-F238E27FC236}">
                <a16:creationId xmlns:a16="http://schemas.microsoft.com/office/drawing/2014/main" id="{7F4C2B57-0838-2EAB-05E3-99B9490D49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073"/>
          <a:stretch/>
        </p:blipFill>
        <p:spPr bwMode="auto">
          <a:xfrm>
            <a:off x="508000" y="2633357"/>
            <a:ext cx="5534334" cy="2663604"/>
          </a:xfrm>
          <a:prstGeom prst="rect">
            <a:avLst/>
          </a:prstGeom>
          <a:noFill/>
          <a:extLst>
            <a:ext uri="{909E8E84-426E-40DD-AFC4-6F175D3DCCD1}">
              <a14:hiddenFill xmlns:a14="http://schemas.microsoft.com/office/drawing/2010/main">
                <a:solidFill>
                  <a:srgbClr val="FFFFFF"/>
                </a:solidFill>
              </a14:hiddenFill>
            </a:ext>
          </a:extLst>
        </p:spPr>
      </p:pic>
      <p:sp>
        <p:nvSpPr>
          <p:cNvPr id="9" name="标题 1">
            <a:extLst>
              <a:ext uri="{FF2B5EF4-FFF2-40B4-BE49-F238E27FC236}">
                <a16:creationId xmlns:a16="http://schemas.microsoft.com/office/drawing/2014/main" id="{F16AC1ED-8EFF-D880-03BC-110F743FF57E}"/>
              </a:ext>
            </a:extLst>
          </p:cNvPr>
          <p:cNvSpPr>
            <a:spLocks noGrp="1"/>
          </p:cNvSpPr>
          <p:nvPr>
            <p:ph type="title"/>
          </p:nvPr>
        </p:nvSpPr>
        <p:spPr>
          <a:xfrm>
            <a:off x="508000" y="228866"/>
            <a:ext cx="9144000" cy="900442"/>
          </a:xfrm>
        </p:spPr>
        <p:txBody>
          <a:bodyPr>
            <a:normAutofit/>
          </a:bodyPr>
          <a:lstStyle/>
          <a:p>
            <a:r>
              <a:rPr lang="en-US" altLang="zh-CN" sz="2800" dirty="0">
                <a:latin typeface="+mj-lt"/>
                <a:sym typeface="+mn-lt"/>
              </a:rPr>
              <a:t>Demands for Rendering Scalability</a:t>
            </a:r>
          </a:p>
        </p:txBody>
      </p:sp>
      <p:sp>
        <p:nvSpPr>
          <p:cNvPr id="10" name="内容占位符 2">
            <a:extLst>
              <a:ext uri="{FF2B5EF4-FFF2-40B4-BE49-F238E27FC236}">
                <a16:creationId xmlns:a16="http://schemas.microsoft.com/office/drawing/2014/main" id="{58283915-1A57-B698-7053-EBC0EAFEC277}"/>
              </a:ext>
            </a:extLst>
          </p:cNvPr>
          <p:cNvSpPr>
            <a:spLocks noGrp="1"/>
          </p:cNvSpPr>
          <p:nvPr>
            <p:ph idx="1"/>
          </p:nvPr>
        </p:nvSpPr>
        <p:spPr>
          <a:xfrm>
            <a:off x="543495" y="1119932"/>
            <a:ext cx="9108505" cy="851710"/>
          </a:xfrm>
        </p:spPr>
        <p:txBody>
          <a:bodyPr>
            <a:noAutofit/>
          </a:bodyPr>
          <a:lstStyle/>
          <a:p>
            <a:pPr>
              <a:lnSpc>
                <a:spcPct val="110000"/>
              </a:lnSpc>
              <a:spcBef>
                <a:spcPts val="600"/>
              </a:spcBef>
            </a:pPr>
            <a:r>
              <a:rPr kumimoji="1" lang="en-US" altLang="zh-CN" sz="1800" b="0" dirty="0">
                <a:latin typeface="+mn-lt"/>
              </a:rPr>
              <a:t>Recent</a:t>
            </a:r>
            <a:r>
              <a:rPr kumimoji="1" lang="en-US" altLang="zh-CN" sz="1800" dirty="0">
                <a:latin typeface="+mn-lt"/>
              </a:rPr>
              <a:t> foldable smartphones</a:t>
            </a:r>
            <a:r>
              <a:rPr kumimoji="1" lang="en-US" altLang="zh-CN" sz="1800" b="0" dirty="0">
                <a:latin typeface="+mn-lt"/>
              </a:rPr>
              <a:t> and </a:t>
            </a:r>
            <a:r>
              <a:rPr kumimoji="1" lang="en-US" altLang="zh-CN" sz="1800" dirty="0">
                <a:latin typeface="+mn-lt"/>
              </a:rPr>
              <a:t>one-chip-multiple-screen setups </a:t>
            </a:r>
            <a:r>
              <a:rPr kumimoji="1" lang="en-US" altLang="zh-CN" sz="1800" b="0" dirty="0">
                <a:latin typeface="+mn-lt"/>
              </a:rPr>
              <a:t>significantly amplify the rendering workload and demand scalable rendering.</a:t>
            </a:r>
          </a:p>
          <a:p>
            <a:pPr>
              <a:lnSpc>
                <a:spcPct val="110000"/>
              </a:lnSpc>
              <a:spcBef>
                <a:spcPts val="600"/>
              </a:spcBef>
            </a:pPr>
            <a:r>
              <a:rPr kumimoji="1" lang="en-US" altLang="zh-CN" sz="1800" b="0" dirty="0">
                <a:latin typeface="+mn-lt"/>
              </a:rPr>
              <a:t>E.g., while the Huawei Mate 70 (single-screen), X5 (dual-fold), and XT (tri-fold) use similar chipsets, the latter two need to render </a:t>
            </a:r>
            <a:r>
              <a:rPr kumimoji="1" lang="en-US" altLang="zh-CN" sz="1800" dirty="0">
                <a:latin typeface="+mn-lt"/>
              </a:rPr>
              <a:t>70%</a:t>
            </a:r>
            <a:r>
              <a:rPr kumimoji="1" lang="en-US" altLang="zh-CN" sz="1800" b="0" dirty="0">
                <a:latin typeface="+mn-lt"/>
              </a:rPr>
              <a:t> and </a:t>
            </a:r>
            <a:r>
              <a:rPr kumimoji="1" lang="en-US" altLang="zh-CN" sz="1800" dirty="0">
                <a:latin typeface="+mn-lt"/>
              </a:rPr>
              <a:t>117%</a:t>
            </a:r>
            <a:r>
              <a:rPr kumimoji="1" lang="en-US" altLang="zh-CN" sz="1800" b="0" dirty="0">
                <a:latin typeface="+mn-lt"/>
              </a:rPr>
              <a:t> more pixels per</a:t>
            </a:r>
            <a:r>
              <a:rPr kumimoji="1" lang="zh-CN" altLang="en-US" sz="1800" b="0" dirty="0">
                <a:latin typeface="+mn-lt"/>
              </a:rPr>
              <a:t> </a:t>
            </a:r>
            <a:r>
              <a:rPr kumimoji="1" lang="en-US" altLang="zh-CN" sz="1800" b="0" dirty="0">
                <a:latin typeface="+mn-lt"/>
              </a:rPr>
              <a:t>frame.</a:t>
            </a:r>
          </a:p>
        </p:txBody>
      </p:sp>
      <p:pic>
        <p:nvPicPr>
          <p:cNvPr id="8" name="图片 7">
            <a:extLst>
              <a:ext uri="{FF2B5EF4-FFF2-40B4-BE49-F238E27FC236}">
                <a16:creationId xmlns:a16="http://schemas.microsoft.com/office/drawing/2014/main" id="{02EAF318-342E-4CC5-B7F9-2CC54D2125BB}"/>
              </a:ext>
            </a:extLst>
          </p:cNvPr>
          <p:cNvPicPr>
            <a:picLocks noChangeAspect="1"/>
          </p:cNvPicPr>
          <p:nvPr/>
        </p:nvPicPr>
        <p:blipFill>
          <a:blip r:embed="rId4"/>
          <a:stretch>
            <a:fillRect/>
          </a:stretch>
        </p:blipFill>
        <p:spPr>
          <a:xfrm>
            <a:off x="6107463" y="3006975"/>
            <a:ext cx="2370667" cy="1961343"/>
          </a:xfrm>
          <a:prstGeom prst="rect">
            <a:avLst/>
          </a:prstGeom>
        </p:spPr>
      </p:pic>
      <p:pic>
        <p:nvPicPr>
          <p:cNvPr id="12" name="图片 11">
            <a:extLst>
              <a:ext uri="{FF2B5EF4-FFF2-40B4-BE49-F238E27FC236}">
                <a16:creationId xmlns:a16="http://schemas.microsoft.com/office/drawing/2014/main" id="{93D1F1D0-C4F5-B06F-AA57-E9E33ACF69AD}"/>
              </a:ext>
            </a:extLst>
          </p:cNvPr>
          <p:cNvPicPr>
            <a:picLocks noChangeAspect="1"/>
          </p:cNvPicPr>
          <p:nvPr/>
        </p:nvPicPr>
        <p:blipFill>
          <a:blip r:embed="rId5"/>
          <a:stretch>
            <a:fillRect/>
          </a:stretch>
        </p:blipFill>
        <p:spPr>
          <a:xfrm>
            <a:off x="8543259" y="2967536"/>
            <a:ext cx="1418457" cy="1551646"/>
          </a:xfrm>
          <a:prstGeom prst="rect">
            <a:avLst/>
          </a:prstGeom>
        </p:spPr>
      </p:pic>
    </p:spTree>
    <p:extLst>
      <p:ext uri="{BB962C8B-B14F-4D97-AF65-F5344CB8AC3E}">
        <p14:creationId xmlns:p14="http://schemas.microsoft.com/office/powerpoint/2010/main" val="325000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62CCB-3E2B-374A-02B1-7F14F19AD94D}"/>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B8243F1D-873D-3005-EA3D-84962DA112AF}"/>
              </a:ext>
            </a:extLst>
          </p:cNvPr>
          <p:cNvSpPr>
            <a:spLocks noGrp="1"/>
          </p:cNvSpPr>
          <p:nvPr>
            <p:ph type="sldNum" sz="quarter" idx="12"/>
          </p:nvPr>
        </p:nvSpPr>
        <p:spPr/>
        <p:txBody>
          <a:bodyPr/>
          <a:lstStyle/>
          <a:p>
            <a:fld id="{ADE361C3-C043-4A6E-BDCE-8DA1E7D90A3B}" type="slidenum">
              <a:rPr lang="zh-CN" altLang="en-US" smtClean="0">
                <a:latin typeface="+mn-lt"/>
                <a:sym typeface="+mn-lt"/>
              </a:rPr>
              <a:t>30</a:t>
            </a:fld>
            <a:endParaRPr lang="zh-CN" altLang="en-US" dirty="0">
              <a:latin typeface="+mn-lt"/>
              <a:sym typeface="+mn-lt"/>
            </a:endParaRPr>
          </a:p>
        </p:txBody>
      </p:sp>
      <p:pic>
        <p:nvPicPr>
          <p:cNvPr id="8193" name="Picture 1">
            <a:extLst>
              <a:ext uri="{FF2B5EF4-FFF2-40B4-BE49-F238E27FC236}">
                <a16:creationId xmlns:a16="http://schemas.microsoft.com/office/drawing/2014/main" id="{E7F4D0C4-4287-0CEA-6A3E-55B32EC5A0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1" name="内容占位符 2">
            <a:extLst>
              <a:ext uri="{FF2B5EF4-FFF2-40B4-BE49-F238E27FC236}">
                <a16:creationId xmlns:a16="http://schemas.microsoft.com/office/drawing/2014/main" id="{35925A6F-F1A9-4A81-5B59-FE9CDAB456E1}"/>
              </a:ext>
            </a:extLst>
          </p:cNvPr>
          <p:cNvSpPr>
            <a:spLocks noGrp="1"/>
          </p:cNvSpPr>
          <p:nvPr>
            <p:ph idx="1"/>
          </p:nvPr>
        </p:nvSpPr>
        <p:spPr>
          <a:xfrm>
            <a:off x="543495" y="1119931"/>
            <a:ext cx="9144000" cy="1484250"/>
          </a:xfrm>
        </p:spPr>
        <p:txBody>
          <a:bodyPr>
            <a:noAutofit/>
          </a:bodyPr>
          <a:lstStyle/>
          <a:p>
            <a:pPr marL="0" indent="0">
              <a:lnSpc>
                <a:spcPct val="110000"/>
              </a:lnSpc>
              <a:spcBef>
                <a:spcPts val="600"/>
              </a:spcBef>
              <a:buNone/>
            </a:pPr>
            <a:r>
              <a:rPr kumimoji="1" lang="en-US" altLang="zh-CN" sz="1800" b="0" dirty="0">
                <a:latin typeface="+mn-lt"/>
              </a:rPr>
              <a:t>Interface dependency (C3): current rendering APIs for custom-rendering applications are stateful. 2D engines also rely on internal state-based optimizations.</a:t>
            </a:r>
          </a:p>
          <a:p>
            <a:pPr marL="0" indent="0">
              <a:lnSpc>
                <a:spcPct val="110000"/>
              </a:lnSpc>
              <a:spcBef>
                <a:spcPts val="600"/>
              </a:spcBef>
              <a:buNone/>
            </a:pPr>
            <a:endParaRPr kumimoji="1" lang="en-US" altLang="zh-CN" sz="1800" b="0" dirty="0">
              <a:latin typeface="+mn-lt"/>
            </a:endParaRPr>
          </a:p>
        </p:txBody>
      </p:sp>
      <p:sp>
        <p:nvSpPr>
          <p:cNvPr id="44" name="标题 1">
            <a:extLst>
              <a:ext uri="{FF2B5EF4-FFF2-40B4-BE49-F238E27FC236}">
                <a16:creationId xmlns:a16="http://schemas.microsoft.com/office/drawing/2014/main" id="{4ACFC354-16BA-61D0-6999-699BCC0D1084}"/>
              </a:ext>
            </a:extLst>
          </p:cNvPr>
          <p:cNvSpPr>
            <a:spLocks noGrp="1"/>
          </p:cNvSpPr>
          <p:nvPr>
            <p:ph type="title"/>
          </p:nvPr>
        </p:nvSpPr>
        <p:spPr>
          <a:xfrm>
            <a:off x="508000" y="228866"/>
            <a:ext cx="9144000" cy="900442"/>
          </a:xfrm>
        </p:spPr>
        <p:txBody>
          <a:bodyPr>
            <a:normAutofit/>
          </a:bodyPr>
          <a:lstStyle/>
          <a:p>
            <a:r>
              <a:rPr lang="en-US" altLang="zh-CN" sz="2800" dirty="0">
                <a:latin typeface="+mj-lt"/>
                <a:sym typeface="+mn-lt"/>
              </a:rPr>
              <a:t>Revisit Interface Dependency</a:t>
            </a:r>
          </a:p>
        </p:txBody>
      </p:sp>
      <p:pic>
        <p:nvPicPr>
          <p:cNvPr id="2" name="Picture 2">
            <a:extLst>
              <a:ext uri="{FF2B5EF4-FFF2-40B4-BE49-F238E27FC236}">
                <a16:creationId xmlns:a16="http://schemas.microsoft.com/office/drawing/2014/main" id="{EF38B53A-9315-9809-EBC7-F0765839F5D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5857"/>
          <a:stretch/>
        </p:blipFill>
        <p:spPr bwMode="auto">
          <a:xfrm>
            <a:off x="251939" y="2281436"/>
            <a:ext cx="9656122" cy="2299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9590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780E8-3E3D-0FC0-474A-999C10E9C2BC}"/>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53FE0A5D-F636-5A52-27BE-FB9B4BD6F37D}"/>
              </a:ext>
            </a:extLst>
          </p:cNvPr>
          <p:cNvSpPr>
            <a:spLocks noGrp="1"/>
          </p:cNvSpPr>
          <p:nvPr>
            <p:ph type="sldNum" sz="quarter" idx="12"/>
          </p:nvPr>
        </p:nvSpPr>
        <p:spPr/>
        <p:txBody>
          <a:bodyPr/>
          <a:lstStyle/>
          <a:p>
            <a:fld id="{ADE361C3-C043-4A6E-BDCE-8DA1E7D90A3B}" type="slidenum">
              <a:rPr lang="zh-CN" altLang="en-US" smtClean="0">
                <a:latin typeface="+mn-lt"/>
                <a:sym typeface="+mn-lt"/>
              </a:rPr>
              <a:t>31</a:t>
            </a:fld>
            <a:endParaRPr lang="zh-CN" altLang="en-US" dirty="0">
              <a:latin typeface="+mn-lt"/>
              <a:sym typeface="+mn-lt"/>
            </a:endParaRPr>
          </a:p>
        </p:txBody>
      </p:sp>
      <p:pic>
        <p:nvPicPr>
          <p:cNvPr id="8193" name="Picture 1">
            <a:extLst>
              <a:ext uri="{FF2B5EF4-FFF2-40B4-BE49-F238E27FC236}">
                <a16:creationId xmlns:a16="http://schemas.microsoft.com/office/drawing/2014/main" id="{701C3D81-385A-3C77-822B-360C525D1D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1" name="内容占位符 2">
            <a:extLst>
              <a:ext uri="{FF2B5EF4-FFF2-40B4-BE49-F238E27FC236}">
                <a16:creationId xmlns:a16="http://schemas.microsoft.com/office/drawing/2014/main" id="{50BFDBBB-FEA0-63CC-27DD-CCB86462117F}"/>
              </a:ext>
            </a:extLst>
          </p:cNvPr>
          <p:cNvSpPr>
            <a:spLocks noGrp="1"/>
          </p:cNvSpPr>
          <p:nvPr>
            <p:ph idx="1"/>
          </p:nvPr>
        </p:nvSpPr>
        <p:spPr>
          <a:xfrm>
            <a:off x="543495" y="1119931"/>
            <a:ext cx="9144000" cy="1268227"/>
          </a:xfrm>
        </p:spPr>
        <p:txBody>
          <a:bodyPr>
            <a:noAutofit/>
          </a:bodyPr>
          <a:lstStyle/>
          <a:p>
            <a:pPr marL="0" indent="0">
              <a:lnSpc>
                <a:spcPct val="110000"/>
              </a:lnSpc>
              <a:spcBef>
                <a:spcPts val="600"/>
              </a:spcBef>
              <a:buNone/>
            </a:pPr>
            <a:r>
              <a:rPr kumimoji="1" lang="en-US" altLang="zh-CN" sz="1800" dirty="0">
                <a:latin typeface="+mn-lt"/>
              </a:rPr>
              <a:t>To tackle C3, </a:t>
            </a:r>
            <a:r>
              <a:rPr kumimoji="1" lang="en-US" altLang="zh-CN" sz="1800" b="0" dirty="0">
                <a:latin typeface="+mn-lt"/>
              </a:rPr>
              <a:t>Spars decouples the rendering procedure into </a:t>
            </a:r>
            <a:r>
              <a:rPr kumimoji="1" lang="en-US" altLang="zh-CN" sz="1800" dirty="0">
                <a:latin typeface="+mn-lt"/>
              </a:rPr>
              <a:t>stateful and stateless phrases</a:t>
            </a:r>
            <a:r>
              <a:rPr kumimoji="1" lang="en-US" altLang="zh-CN" sz="1800" b="0" dirty="0">
                <a:latin typeface="+mn-lt"/>
              </a:rPr>
              <a:t>: the former maintains a consistent interface for custom-rendering applications and does state-based optimizations, while the underlying Spade2D engine is stateless.</a:t>
            </a:r>
          </a:p>
        </p:txBody>
      </p:sp>
      <p:sp>
        <p:nvSpPr>
          <p:cNvPr id="44" name="标题 1">
            <a:extLst>
              <a:ext uri="{FF2B5EF4-FFF2-40B4-BE49-F238E27FC236}">
                <a16:creationId xmlns:a16="http://schemas.microsoft.com/office/drawing/2014/main" id="{81567ADC-B28F-92CB-8479-163F1E3149B8}"/>
              </a:ext>
            </a:extLst>
          </p:cNvPr>
          <p:cNvSpPr>
            <a:spLocks noGrp="1"/>
          </p:cNvSpPr>
          <p:nvPr>
            <p:ph type="title"/>
          </p:nvPr>
        </p:nvSpPr>
        <p:spPr>
          <a:xfrm>
            <a:off x="508000" y="228866"/>
            <a:ext cx="9144000" cy="900442"/>
          </a:xfrm>
        </p:spPr>
        <p:txBody>
          <a:bodyPr>
            <a:normAutofit/>
          </a:bodyPr>
          <a:lstStyle/>
          <a:p>
            <a:r>
              <a:rPr lang="en-US" altLang="zh-CN" sz="2600" dirty="0">
                <a:latin typeface="+mj-lt"/>
                <a:sym typeface="+mn-lt"/>
              </a:rPr>
              <a:t>Out-of-Order Execution ensuring compatibility</a:t>
            </a:r>
          </a:p>
        </p:txBody>
      </p:sp>
      <p:pic>
        <p:nvPicPr>
          <p:cNvPr id="2" name="Picture 2">
            <a:extLst>
              <a:ext uri="{FF2B5EF4-FFF2-40B4-BE49-F238E27FC236}">
                <a16:creationId xmlns:a16="http://schemas.microsoft.com/office/drawing/2014/main" id="{3005A8F0-7276-AFF7-5842-0D5AB9094B4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5857"/>
          <a:stretch/>
        </p:blipFill>
        <p:spPr bwMode="auto">
          <a:xfrm>
            <a:off x="399480" y="2174714"/>
            <a:ext cx="5589599" cy="1330857"/>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a:extLst>
              <a:ext uri="{FF2B5EF4-FFF2-40B4-BE49-F238E27FC236}">
                <a16:creationId xmlns:a16="http://schemas.microsoft.com/office/drawing/2014/main" id="{53917857-C11A-6438-6C93-4BB28570B6A1}"/>
              </a:ext>
            </a:extLst>
          </p:cNvPr>
          <p:cNvPicPr>
            <a:picLocks noChangeAspect="1"/>
          </p:cNvPicPr>
          <p:nvPr/>
        </p:nvPicPr>
        <p:blipFill>
          <a:blip r:embed="rId5"/>
          <a:stretch>
            <a:fillRect/>
          </a:stretch>
        </p:blipFill>
        <p:spPr>
          <a:xfrm>
            <a:off x="1983656" y="3756566"/>
            <a:ext cx="6605959" cy="1692530"/>
          </a:xfrm>
          <a:prstGeom prst="rect">
            <a:avLst/>
          </a:prstGeom>
        </p:spPr>
      </p:pic>
      <p:cxnSp>
        <p:nvCxnSpPr>
          <p:cNvPr id="3" name="直接连接符 2">
            <a:extLst>
              <a:ext uri="{FF2B5EF4-FFF2-40B4-BE49-F238E27FC236}">
                <a16:creationId xmlns:a16="http://schemas.microsoft.com/office/drawing/2014/main" id="{70D84766-6DE0-432B-AFDB-5F40DB3914EE}"/>
              </a:ext>
            </a:extLst>
          </p:cNvPr>
          <p:cNvCxnSpPr>
            <a:cxnSpLocks/>
            <a:stCxn id="17" idx="0"/>
          </p:cNvCxnSpPr>
          <p:nvPr/>
        </p:nvCxnSpPr>
        <p:spPr>
          <a:xfrm flipH="1">
            <a:off x="2240799" y="3498086"/>
            <a:ext cx="561614" cy="2955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382784EA-6998-4126-4214-5C77DB24CCE4}"/>
              </a:ext>
            </a:extLst>
          </p:cNvPr>
          <p:cNvCxnSpPr>
            <a:cxnSpLocks/>
          </p:cNvCxnSpPr>
          <p:nvPr/>
        </p:nvCxnSpPr>
        <p:spPr>
          <a:xfrm>
            <a:off x="2991768" y="3505571"/>
            <a:ext cx="1280454" cy="2880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145F4576-3DEB-3C0A-4BA4-A53B10C20703}"/>
              </a:ext>
            </a:extLst>
          </p:cNvPr>
          <p:cNvCxnSpPr>
            <a:cxnSpLocks/>
            <a:endCxn id="22" idx="3"/>
          </p:cNvCxnSpPr>
          <p:nvPr/>
        </p:nvCxnSpPr>
        <p:spPr>
          <a:xfrm>
            <a:off x="3845102" y="3505570"/>
            <a:ext cx="1525636" cy="28836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01744BD3-7939-D8E9-A0B7-24B6A11AB26E}"/>
              </a:ext>
            </a:extLst>
          </p:cNvPr>
          <p:cNvCxnSpPr>
            <a:cxnSpLocks/>
          </p:cNvCxnSpPr>
          <p:nvPr/>
        </p:nvCxnSpPr>
        <p:spPr>
          <a:xfrm>
            <a:off x="4143896" y="3494117"/>
            <a:ext cx="3209846" cy="29948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任意多边形: 形状 16">
            <a:extLst>
              <a:ext uri="{FF2B5EF4-FFF2-40B4-BE49-F238E27FC236}">
                <a16:creationId xmlns:a16="http://schemas.microsoft.com/office/drawing/2014/main" id="{603FB685-33BD-9F39-A7B1-1FF0AFD142DD}"/>
              </a:ext>
            </a:extLst>
          </p:cNvPr>
          <p:cNvSpPr/>
          <p:nvPr/>
        </p:nvSpPr>
        <p:spPr>
          <a:xfrm>
            <a:off x="2240799" y="3498086"/>
            <a:ext cx="2031423" cy="299821"/>
          </a:xfrm>
          <a:custGeom>
            <a:avLst/>
            <a:gdLst>
              <a:gd name="connsiteX0" fmla="*/ 544945 w 2355273"/>
              <a:gd name="connsiteY0" fmla="*/ 0 h 387927"/>
              <a:gd name="connsiteX1" fmla="*/ 794327 w 2355273"/>
              <a:gd name="connsiteY1" fmla="*/ 9236 h 387927"/>
              <a:gd name="connsiteX2" fmla="*/ 2355273 w 2355273"/>
              <a:gd name="connsiteY2" fmla="*/ 387927 h 387927"/>
              <a:gd name="connsiteX3" fmla="*/ 0 w 2355273"/>
              <a:gd name="connsiteY3" fmla="*/ 286327 h 387927"/>
              <a:gd name="connsiteX4" fmla="*/ 544945 w 2355273"/>
              <a:gd name="connsiteY4" fmla="*/ 0 h 387927"/>
              <a:gd name="connsiteX0" fmla="*/ 561614 w 2355273"/>
              <a:gd name="connsiteY0" fmla="*/ 0 h 399833"/>
              <a:gd name="connsiteX1" fmla="*/ 794327 w 2355273"/>
              <a:gd name="connsiteY1" fmla="*/ 21142 h 399833"/>
              <a:gd name="connsiteX2" fmla="*/ 2355273 w 2355273"/>
              <a:gd name="connsiteY2" fmla="*/ 399833 h 399833"/>
              <a:gd name="connsiteX3" fmla="*/ 0 w 2355273"/>
              <a:gd name="connsiteY3" fmla="*/ 298233 h 399833"/>
              <a:gd name="connsiteX4" fmla="*/ 561614 w 2355273"/>
              <a:gd name="connsiteY4" fmla="*/ 0 h 399833"/>
              <a:gd name="connsiteX0" fmla="*/ 561614 w 2355273"/>
              <a:gd name="connsiteY0" fmla="*/ 0 h 399833"/>
              <a:gd name="connsiteX1" fmla="*/ 799090 w 2355273"/>
              <a:gd name="connsiteY1" fmla="*/ 2092 h 399833"/>
              <a:gd name="connsiteX2" fmla="*/ 2355273 w 2355273"/>
              <a:gd name="connsiteY2" fmla="*/ 399833 h 399833"/>
              <a:gd name="connsiteX3" fmla="*/ 0 w 2355273"/>
              <a:gd name="connsiteY3" fmla="*/ 298233 h 399833"/>
              <a:gd name="connsiteX4" fmla="*/ 561614 w 2355273"/>
              <a:gd name="connsiteY4" fmla="*/ 0 h 399833"/>
              <a:gd name="connsiteX0" fmla="*/ 561614 w 2081429"/>
              <a:gd name="connsiteY0" fmla="*/ 0 h 311727"/>
              <a:gd name="connsiteX1" fmla="*/ 799090 w 2081429"/>
              <a:gd name="connsiteY1" fmla="*/ 2092 h 311727"/>
              <a:gd name="connsiteX2" fmla="*/ 2081429 w 2081429"/>
              <a:gd name="connsiteY2" fmla="*/ 311727 h 311727"/>
              <a:gd name="connsiteX3" fmla="*/ 0 w 2081429"/>
              <a:gd name="connsiteY3" fmla="*/ 298233 h 311727"/>
              <a:gd name="connsiteX4" fmla="*/ 561614 w 2081429"/>
              <a:gd name="connsiteY4" fmla="*/ 0 h 311727"/>
              <a:gd name="connsiteX0" fmla="*/ 561614 w 2062379"/>
              <a:gd name="connsiteY0" fmla="*/ 0 h 318871"/>
              <a:gd name="connsiteX1" fmla="*/ 799090 w 2062379"/>
              <a:gd name="connsiteY1" fmla="*/ 2092 h 318871"/>
              <a:gd name="connsiteX2" fmla="*/ 2062379 w 2062379"/>
              <a:gd name="connsiteY2" fmla="*/ 318871 h 318871"/>
              <a:gd name="connsiteX3" fmla="*/ 0 w 2062379"/>
              <a:gd name="connsiteY3" fmla="*/ 298233 h 318871"/>
              <a:gd name="connsiteX4" fmla="*/ 561614 w 2062379"/>
              <a:gd name="connsiteY4" fmla="*/ 0 h 318871"/>
              <a:gd name="connsiteX0" fmla="*/ 561614 w 2050473"/>
              <a:gd name="connsiteY0" fmla="*/ 0 h 309346"/>
              <a:gd name="connsiteX1" fmla="*/ 799090 w 2050473"/>
              <a:gd name="connsiteY1" fmla="*/ 2092 h 309346"/>
              <a:gd name="connsiteX2" fmla="*/ 2050473 w 2050473"/>
              <a:gd name="connsiteY2" fmla="*/ 309346 h 309346"/>
              <a:gd name="connsiteX3" fmla="*/ 0 w 2050473"/>
              <a:gd name="connsiteY3" fmla="*/ 298233 h 309346"/>
              <a:gd name="connsiteX4" fmla="*/ 561614 w 2050473"/>
              <a:gd name="connsiteY4" fmla="*/ 0 h 309346"/>
              <a:gd name="connsiteX0" fmla="*/ 561614 w 2038567"/>
              <a:gd name="connsiteY0" fmla="*/ 0 h 304584"/>
              <a:gd name="connsiteX1" fmla="*/ 799090 w 2038567"/>
              <a:gd name="connsiteY1" fmla="*/ 2092 h 304584"/>
              <a:gd name="connsiteX2" fmla="*/ 2038567 w 2038567"/>
              <a:gd name="connsiteY2" fmla="*/ 304584 h 304584"/>
              <a:gd name="connsiteX3" fmla="*/ 0 w 2038567"/>
              <a:gd name="connsiteY3" fmla="*/ 298233 h 304584"/>
              <a:gd name="connsiteX4" fmla="*/ 561614 w 2038567"/>
              <a:gd name="connsiteY4" fmla="*/ 0 h 304584"/>
              <a:gd name="connsiteX0" fmla="*/ 561614 w 2031423"/>
              <a:gd name="connsiteY0" fmla="*/ 0 h 299821"/>
              <a:gd name="connsiteX1" fmla="*/ 799090 w 2031423"/>
              <a:gd name="connsiteY1" fmla="*/ 2092 h 299821"/>
              <a:gd name="connsiteX2" fmla="*/ 2031423 w 2031423"/>
              <a:gd name="connsiteY2" fmla="*/ 299821 h 299821"/>
              <a:gd name="connsiteX3" fmla="*/ 0 w 2031423"/>
              <a:gd name="connsiteY3" fmla="*/ 298233 h 299821"/>
              <a:gd name="connsiteX4" fmla="*/ 561614 w 2031423"/>
              <a:gd name="connsiteY4" fmla="*/ 0 h 299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1423" h="299821">
                <a:moveTo>
                  <a:pt x="561614" y="0"/>
                </a:moveTo>
                <a:lnTo>
                  <a:pt x="799090" y="2092"/>
                </a:lnTo>
                <a:lnTo>
                  <a:pt x="2031423" y="299821"/>
                </a:lnTo>
                <a:lnTo>
                  <a:pt x="0" y="298233"/>
                </a:lnTo>
                <a:lnTo>
                  <a:pt x="561614" y="0"/>
                </a:lnTo>
                <a:close/>
              </a:path>
            </a:pathLst>
          </a:custGeom>
          <a:solidFill>
            <a:srgbClr val="BE384B">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任意多边形: 形状 21">
            <a:extLst>
              <a:ext uri="{FF2B5EF4-FFF2-40B4-BE49-F238E27FC236}">
                <a16:creationId xmlns:a16="http://schemas.microsoft.com/office/drawing/2014/main" id="{4633C8F3-BBE5-8BCA-64F4-4F5BFDBB5C3D}"/>
              </a:ext>
            </a:extLst>
          </p:cNvPr>
          <p:cNvSpPr/>
          <p:nvPr/>
        </p:nvSpPr>
        <p:spPr>
          <a:xfrm>
            <a:off x="3848758" y="3498086"/>
            <a:ext cx="3511334" cy="299821"/>
          </a:xfrm>
          <a:custGeom>
            <a:avLst/>
            <a:gdLst>
              <a:gd name="connsiteX0" fmla="*/ 544945 w 2355273"/>
              <a:gd name="connsiteY0" fmla="*/ 0 h 387927"/>
              <a:gd name="connsiteX1" fmla="*/ 794327 w 2355273"/>
              <a:gd name="connsiteY1" fmla="*/ 9236 h 387927"/>
              <a:gd name="connsiteX2" fmla="*/ 2355273 w 2355273"/>
              <a:gd name="connsiteY2" fmla="*/ 387927 h 387927"/>
              <a:gd name="connsiteX3" fmla="*/ 0 w 2355273"/>
              <a:gd name="connsiteY3" fmla="*/ 286327 h 387927"/>
              <a:gd name="connsiteX4" fmla="*/ 544945 w 2355273"/>
              <a:gd name="connsiteY4" fmla="*/ 0 h 387927"/>
              <a:gd name="connsiteX0" fmla="*/ 561614 w 2355273"/>
              <a:gd name="connsiteY0" fmla="*/ 0 h 399833"/>
              <a:gd name="connsiteX1" fmla="*/ 794327 w 2355273"/>
              <a:gd name="connsiteY1" fmla="*/ 21142 h 399833"/>
              <a:gd name="connsiteX2" fmla="*/ 2355273 w 2355273"/>
              <a:gd name="connsiteY2" fmla="*/ 399833 h 399833"/>
              <a:gd name="connsiteX3" fmla="*/ 0 w 2355273"/>
              <a:gd name="connsiteY3" fmla="*/ 298233 h 399833"/>
              <a:gd name="connsiteX4" fmla="*/ 561614 w 2355273"/>
              <a:gd name="connsiteY4" fmla="*/ 0 h 399833"/>
              <a:gd name="connsiteX0" fmla="*/ 561614 w 2355273"/>
              <a:gd name="connsiteY0" fmla="*/ 0 h 399833"/>
              <a:gd name="connsiteX1" fmla="*/ 799090 w 2355273"/>
              <a:gd name="connsiteY1" fmla="*/ 2092 h 399833"/>
              <a:gd name="connsiteX2" fmla="*/ 2355273 w 2355273"/>
              <a:gd name="connsiteY2" fmla="*/ 399833 h 399833"/>
              <a:gd name="connsiteX3" fmla="*/ 0 w 2355273"/>
              <a:gd name="connsiteY3" fmla="*/ 298233 h 399833"/>
              <a:gd name="connsiteX4" fmla="*/ 561614 w 2355273"/>
              <a:gd name="connsiteY4" fmla="*/ 0 h 399833"/>
              <a:gd name="connsiteX0" fmla="*/ 561614 w 2081429"/>
              <a:gd name="connsiteY0" fmla="*/ 0 h 311727"/>
              <a:gd name="connsiteX1" fmla="*/ 799090 w 2081429"/>
              <a:gd name="connsiteY1" fmla="*/ 2092 h 311727"/>
              <a:gd name="connsiteX2" fmla="*/ 2081429 w 2081429"/>
              <a:gd name="connsiteY2" fmla="*/ 311727 h 311727"/>
              <a:gd name="connsiteX3" fmla="*/ 0 w 2081429"/>
              <a:gd name="connsiteY3" fmla="*/ 298233 h 311727"/>
              <a:gd name="connsiteX4" fmla="*/ 561614 w 2081429"/>
              <a:gd name="connsiteY4" fmla="*/ 0 h 311727"/>
              <a:gd name="connsiteX0" fmla="*/ 561614 w 2062379"/>
              <a:gd name="connsiteY0" fmla="*/ 0 h 318871"/>
              <a:gd name="connsiteX1" fmla="*/ 799090 w 2062379"/>
              <a:gd name="connsiteY1" fmla="*/ 2092 h 318871"/>
              <a:gd name="connsiteX2" fmla="*/ 2062379 w 2062379"/>
              <a:gd name="connsiteY2" fmla="*/ 318871 h 318871"/>
              <a:gd name="connsiteX3" fmla="*/ 0 w 2062379"/>
              <a:gd name="connsiteY3" fmla="*/ 298233 h 318871"/>
              <a:gd name="connsiteX4" fmla="*/ 561614 w 2062379"/>
              <a:gd name="connsiteY4" fmla="*/ 0 h 318871"/>
              <a:gd name="connsiteX0" fmla="*/ 561614 w 2050473"/>
              <a:gd name="connsiteY0" fmla="*/ 0 h 309346"/>
              <a:gd name="connsiteX1" fmla="*/ 799090 w 2050473"/>
              <a:gd name="connsiteY1" fmla="*/ 2092 h 309346"/>
              <a:gd name="connsiteX2" fmla="*/ 2050473 w 2050473"/>
              <a:gd name="connsiteY2" fmla="*/ 309346 h 309346"/>
              <a:gd name="connsiteX3" fmla="*/ 0 w 2050473"/>
              <a:gd name="connsiteY3" fmla="*/ 298233 h 309346"/>
              <a:gd name="connsiteX4" fmla="*/ 561614 w 2050473"/>
              <a:gd name="connsiteY4" fmla="*/ 0 h 309346"/>
              <a:gd name="connsiteX0" fmla="*/ 561614 w 2038567"/>
              <a:gd name="connsiteY0" fmla="*/ 0 h 304584"/>
              <a:gd name="connsiteX1" fmla="*/ 799090 w 2038567"/>
              <a:gd name="connsiteY1" fmla="*/ 2092 h 304584"/>
              <a:gd name="connsiteX2" fmla="*/ 2038567 w 2038567"/>
              <a:gd name="connsiteY2" fmla="*/ 304584 h 304584"/>
              <a:gd name="connsiteX3" fmla="*/ 0 w 2038567"/>
              <a:gd name="connsiteY3" fmla="*/ 298233 h 304584"/>
              <a:gd name="connsiteX4" fmla="*/ 561614 w 2038567"/>
              <a:gd name="connsiteY4" fmla="*/ 0 h 304584"/>
              <a:gd name="connsiteX0" fmla="*/ 561614 w 2031423"/>
              <a:gd name="connsiteY0" fmla="*/ 0 h 299821"/>
              <a:gd name="connsiteX1" fmla="*/ 799090 w 2031423"/>
              <a:gd name="connsiteY1" fmla="*/ 2092 h 299821"/>
              <a:gd name="connsiteX2" fmla="*/ 2031423 w 2031423"/>
              <a:gd name="connsiteY2" fmla="*/ 299821 h 299821"/>
              <a:gd name="connsiteX3" fmla="*/ 0 w 2031423"/>
              <a:gd name="connsiteY3" fmla="*/ 298233 h 299821"/>
              <a:gd name="connsiteX4" fmla="*/ 561614 w 2031423"/>
              <a:gd name="connsiteY4" fmla="*/ 0 h 299821"/>
              <a:gd name="connsiteX0" fmla="*/ 0 w 1521980"/>
              <a:gd name="connsiteY0" fmla="*/ 0 h 299821"/>
              <a:gd name="connsiteX1" fmla="*/ 237476 w 1521980"/>
              <a:gd name="connsiteY1" fmla="*/ 2092 h 299821"/>
              <a:gd name="connsiteX2" fmla="*/ 1469809 w 1521980"/>
              <a:gd name="connsiteY2" fmla="*/ 299821 h 299821"/>
              <a:gd name="connsiteX3" fmla="*/ 1521980 w 1521980"/>
              <a:gd name="connsiteY3" fmla="*/ 295852 h 299821"/>
              <a:gd name="connsiteX4" fmla="*/ 0 w 1521980"/>
              <a:gd name="connsiteY4" fmla="*/ 0 h 299821"/>
              <a:gd name="connsiteX0" fmla="*/ 0 w 2825534"/>
              <a:gd name="connsiteY0" fmla="*/ 0 h 295852"/>
              <a:gd name="connsiteX1" fmla="*/ 237476 w 2825534"/>
              <a:gd name="connsiteY1" fmla="*/ 2092 h 295852"/>
              <a:gd name="connsiteX2" fmla="*/ 2825534 w 2825534"/>
              <a:gd name="connsiteY2" fmla="*/ 258546 h 295852"/>
              <a:gd name="connsiteX3" fmla="*/ 1521980 w 2825534"/>
              <a:gd name="connsiteY3" fmla="*/ 295852 h 295852"/>
              <a:gd name="connsiteX4" fmla="*/ 0 w 2825534"/>
              <a:gd name="connsiteY4" fmla="*/ 0 h 295852"/>
              <a:gd name="connsiteX0" fmla="*/ 0 w 3555784"/>
              <a:gd name="connsiteY0" fmla="*/ 0 h 322046"/>
              <a:gd name="connsiteX1" fmla="*/ 237476 w 3555784"/>
              <a:gd name="connsiteY1" fmla="*/ 2092 h 322046"/>
              <a:gd name="connsiteX2" fmla="*/ 3555784 w 3555784"/>
              <a:gd name="connsiteY2" fmla="*/ 322046 h 322046"/>
              <a:gd name="connsiteX3" fmla="*/ 1521980 w 3555784"/>
              <a:gd name="connsiteY3" fmla="*/ 295852 h 322046"/>
              <a:gd name="connsiteX4" fmla="*/ 0 w 3555784"/>
              <a:gd name="connsiteY4" fmla="*/ 0 h 322046"/>
              <a:gd name="connsiteX0" fmla="*/ 0 w 3533559"/>
              <a:gd name="connsiteY0" fmla="*/ 0 h 309346"/>
              <a:gd name="connsiteX1" fmla="*/ 237476 w 3533559"/>
              <a:gd name="connsiteY1" fmla="*/ 2092 h 309346"/>
              <a:gd name="connsiteX2" fmla="*/ 3533559 w 3533559"/>
              <a:gd name="connsiteY2" fmla="*/ 309346 h 309346"/>
              <a:gd name="connsiteX3" fmla="*/ 1521980 w 3533559"/>
              <a:gd name="connsiteY3" fmla="*/ 295852 h 309346"/>
              <a:gd name="connsiteX4" fmla="*/ 0 w 3533559"/>
              <a:gd name="connsiteY4" fmla="*/ 0 h 309346"/>
              <a:gd name="connsiteX0" fmla="*/ 0 w 3514509"/>
              <a:gd name="connsiteY0" fmla="*/ 0 h 302996"/>
              <a:gd name="connsiteX1" fmla="*/ 237476 w 3514509"/>
              <a:gd name="connsiteY1" fmla="*/ 2092 h 302996"/>
              <a:gd name="connsiteX2" fmla="*/ 3514509 w 3514509"/>
              <a:gd name="connsiteY2" fmla="*/ 302996 h 302996"/>
              <a:gd name="connsiteX3" fmla="*/ 1521980 w 3514509"/>
              <a:gd name="connsiteY3" fmla="*/ 295852 h 302996"/>
              <a:gd name="connsiteX4" fmla="*/ 0 w 3514509"/>
              <a:gd name="connsiteY4" fmla="*/ 0 h 302996"/>
              <a:gd name="connsiteX0" fmla="*/ 0 w 3504984"/>
              <a:gd name="connsiteY0" fmla="*/ 0 h 295852"/>
              <a:gd name="connsiteX1" fmla="*/ 237476 w 3504984"/>
              <a:gd name="connsiteY1" fmla="*/ 2092 h 295852"/>
              <a:gd name="connsiteX2" fmla="*/ 3504984 w 3504984"/>
              <a:gd name="connsiteY2" fmla="*/ 293471 h 295852"/>
              <a:gd name="connsiteX3" fmla="*/ 1521980 w 3504984"/>
              <a:gd name="connsiteY3" fmla="*/ 295852 h 295852"/>
              <a:gd name="connsiteX4" fmla="*/ 0 w 3504984"/>
              <a:gd name="connsiteY4" fmla="*/ 0 h 295852"/>
              <a:gd name="connsiteX0" fmla="*/ 0 w 3504984"/>
              <a:gd name="connsiteY0" fmla="*/ 0 h 295852"/>
              <a:gd name="connsiteX1" fmla="*/ 320820 w 3504984"/>
              <a:gd name="connsiteY1" fmla="*/ 2092 h 295852"/>
              <a:gd name="connsiteX2" fmla="*/ 3504984 w 3504984"/>
              <a:gd name="connsiteY2" fmla="*/ 293471 h 295852"/>
              <a:gd name="connsiteX3" fmla="*/ 1521980 w 3504984"/>
              <a:gd name="connsiteY3" fmla="*/ 295852 h 295852"/>
              <a:gd name="connsiteX4" fmla="*/ 0 w 3504984"/>
              <a:gd name="connsiteY4" fmla="*/ 0 h 295852"/>
              <a:gd name="connsiteX0" fmla="*/ 0 w 3511334"/>
              <a:gd name="connsiteY0" fmla="*/ 0 h 306171"/>
              <a:gd name="connsiteX1" fmla="*/ 320820 w 3511334"/>
              <a:gd name="connsiteY1" fmla="*/ 2092 h 306171"/>
              <a:gd name="connsiteX2" fmla="*/ 3511334 w 3511334"/>
              <a:gd name="connsiteY2" fmla="*/ 306171 h 306171"/>
              <a:gd name="connsiteX3" fmla="*/ 1521980 w 3511334"/>
              <a:gd name="connsiteY3" fmla="*/ 295852 h 306171"/>
              <a:gd name="connsiteX4" fmla="*/ 0 w 3511334"/>
              <a:gd name="connsiteY4" fmla="*/ 0 h 306171"/>
              <a:gd name="connsiteX0" fmla="*/ 0 w 3511334"/>
              <a:gd name="connsiteY0" fmla="*/ 0 h 299821"/>
              <a:gd name="connsiteX1" fmla="*/ 320820 w 3511334"/>
              <a:gd name="connsiteY1" fmla="*/ 2092 h 299821"/>
              <a:gd name="connsiteX2" fmla="*/ 3511334 w 3511334"/>
              <a:gd name="connsiteY2" fmla="*/ 299821 h 299821"/>
              <a:gd name="connsiteX3" fmla="*/ 1521980 w 3511334"/>
              <a:gd name="connsiteY3" fmla="*/ 295852 h 299821"/>
              <a:gd name="connsiteX4" fmla="*/ 0 w 3511334"/>
              <a:gd name="connsiteY4" fmla="*/ 0 h 299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1334" h="299821">
                <a:moveTo>
                  <a:pt x="0" y="0"/>
                </a:moveTo>
                <a:lnTo>
                  <a:pt x="320820" y="2092"/>
                </a:lnTo>
                <a:lnTo>
                  <a:pt x="3511334" y="299821"/>
                </a:lnTo>
                <a:lnTo>
                  <a:pt x="1521980" y="295852"/>
                </a:lnTo>
                <a:lnTo>
                  <a:pt x="0" y="0"/>
                </a:lnTo>
                <a:close/>
              </a:path>
            </a:pathLst>
          </a:custGeom>
          <a:solidFill>
            <a:srgbClr val="BE384B">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19893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1987B-AFAF-C08E-5598-720CD7ABC1E2}"/>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335300BB-BF29-69BC-FC2D-31621A9122F4}"/>
              </a:ext>
            </a:extLst>
          </p:cNvPr>
          <p:cNvSpPr>
            <a:spLocks noGrp="1"/>
          </p:cNvSpPr>
          <p:nvPr>
            <p:ph type="sldNum" sz="quarter" idx="12"/>
          </p:nvPr>
        </p:nvSpPr>
        <p:spPr/>
        <p:txBody>
          <a:bodyPr/>
          <a:lstStyle/>
          <a:p>
            <a:fld id="{ADE361C3-C043-4A6E-BDCE-8DA1E7D90A3B}" type="slidenum">
              <a:rPr lang="zh-CN" altLang="en-US" smtClean="0">
                <a:latin typeface="+mn-lt"/>
                <a:sym typeface="+mn-lt"/>
              </a:rPr>
              <a:t>32</a:t>
            </a:fld>
            <a:endParaRPr lang="zh-CN" altLang="en-US" dirty="0">
              <a:latin typeface="+mn-lt"/>
              <a:sym typeface="+mn-lt"/>
            </a:endParaRPr>
          </a:p>
        </p:txBody>
      </p:sp>
      <p:pic>
        <p:nvPicPr>
          <p:cNvPr id="8193" name="Picture 1">
            <a:extLst>
              <a:ext uri="{FF2B5EF4-FFF2-40B4-BE49-F238E27FC236}">
                <a16:creationId xmlns:a16="http://schemas.microsoft.com/office/drawing/2014/main" id="{68E47A4E-43B2-FC97-A4C1-7A5FA306C24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2104" y="0"/>
            <a:ext cx="1044033" cy="104403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1" name="内容占位符 2">
            <a:extLst>
              <a:ext uri="{FF2B5EF4-FFF2-40B4-BE49-F238E27FC236}">
                <a16:creationId xmlns:a16="http://schemas.microsoft.com/office/drawing/2014/main" id="{CD0AD658-CC33-B4E2-A6D7-926454969DD1}"/>
              </a:ext>
            </a:extLst>
          </p:cNvPr>
          <p:cNvSpPr>
            <a:spLocks noGrp="1"/>
          </p:cNvSpPr>
          <p:nvPr>
            <p:ph idx="1"/>
          </p:nvPr>
        </p:nvSpPr>
        <p:spPr>
          <a:xfrm>
            <a:off x="543495" y="1119931"/>
            <a:ext cx="9144000" cy="1268227"/>
          </a:xfrm>
        </p:spPr>
        <p:txBody>
          <a:bodyPr>
            <a:noAutofit/>
          </a:bodyPr>
          <a:lstStyle/>
          <a:p>
            <a:pPr marL="0" indent="0">
              <a:lnSpc>
                <a:spcPct val="110000"/>
              </a:lnSpc>
              <a:spcBef>
                <a:spcPts val="600"/>
              </a:spcBef>
              <a:buNone/>
            </a:pPr>
            <a:r>
              <a:rPr kumimoji="1" lang="en-US" altLang="zh-CN" sz="1800" b="0" dirty="0">
                <a:latin typeface="+mn-lt"/>
              </a:rPr>
              <a:t>The commit thread checks if it is possible to commit (bind) the received completed task (GPU objects) into the GPU command, based on the </a:t>
            </a:r>
            <a:r>
              <a:rPr kumimoji="1" lang="en-US" altLang="zh-CN" sz="1800" dirty="0">
                <a:latin typeface="+mn-lt"/>
              </a:rPr>
              <a:t>task chain </a:t>
            </a:r>
            <a:r>
              <a:rPr kumimoji="1" lang="en-US" altLang="zh-CN" sz="1800" b="0" dirty="0">
                <a:latin typeface="+mn-lt"/>
              </a:rPr>
              <a:t>and </a:t>
            </a:r>
            <a:r>
              <a:rPr kumimoji="1" lang="en-US" altLang="zh-CN" sz="1800" dirty="0">
                <a:latin typeface="+mn-lt"/>
              </a:rPr>
              <a:t>AABBs</a:t>
            </a:r>
            <a:r>
              <a:rPr kumimoji="1" lang="en-US" altLang="zh-CN" sz="1800" b="0" dirty="0">
                <a:latin typeface="+mn-lt"/>
              </a:rPr>
              <a:t> — if the task is the current head or has no overlapping with the previous uncommitted tasks.</a:t>
            </a:r>
          </a:p>
        </p:txBody>
      </p:sp>
      <p:sp>
        <p:nvSpPr>
          <p:cNvPr id="44" name="标题 1">
            <a:extLst>
              <a:ext uri="{FF2B5EF4-FFF2-40B4-BE49-F238E27FC236}">
                <a16:creationId xmlns:a16="http://schemas.microsoft.com/office/drawing/2014/main" id="{29EAE963-A132-D02E-6734-9B15B310E8C3}"/>
              </a:ext>
            </a:extLst>
          </p:cNvPr>
          <p:cNvSpPr>
            <a:spLocks noGrp="1"/>
          </p:cNvSpPr>
          <p:nvPr>
            <p:ph type="title"/>
          </p:nvPr>
        </p:nvSpPr>
        <p:spPr>
          <a:xfrm>
            <a:off x="508000" y="228866"/>
            <a:ext cx="9144000" cy="900442"/>
          </a:xfrm>
        </p:spPr>
        <p:txBody>
          <a:bodyPr>
            <a:normAutofit/>
          </a:bodyPr>
          <a:lstStyle/>
          <a:p>
            <a:r>
              <a:rPr lang="en-US" altLang="zh-CN" sz="2600" dirty="0">
                <a:latin typeface="+mj-lt"/>
                <a:sym typeface="+mn-lt"/>
              </a:rPr>
              <a:t>In-Order Commit based on overlapping relations</a:t>
            </a:r>
          </a:p>
        </p:txBody>
      </p:sp>
      <p:pic>
        <p:nvPicPr>
          <p:cNvPr id="5" name="Picture 2">
            <a:extLst>
              <a:ext uri="{FF2B5EF4-FFF2-40B4-BE49-F238E27FC236}">
                <a16:creationId xmlns:a16="http://schemas.microsoft.com/office/drawing/2014/main" id="{01C41D7C-D6E0-7CF4-6683-12EC2B9FFD8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5857"/>
          <a:stretch/>
        </p:blipFill>
        <p:spPr bwMode="auto">
          <a:xfrm>
            <a:off x="251939" y="2281436"/>
            <a:ext cx="9656122" cy="2299077"/>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a:extLst>
              <a:ext uri="{FF2B5EF4-FFF2-40B4-BE49-F238E27FC236}">
                <a16:creationId xmlns:a16="http://schemas.microsoft.com/office/drawing/2014/main" id="{C669D03E-4DA6-3B8E-47DB-AB50639B49F5}"/>
              </a:ext>
            </a:extLst>
          </p:cNvPr>
          <p:cNvSpPr/>
          <p:nvPr/>
        </p:nvSpPr>
        <p:spPr>
          <a:xfrm>
            <a:off x="6664176" y="4009627"/>
            <a:ext cx="3168352" cy="570885"/>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6371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051FF-0134-7ACA-2BCF-EAE129A0155C}"/>
            </a:ext>
          </a:extLst>
        </p:cNvPr>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F52D4614-F3F6-22E8-590D-C8B04D479237}"/>
              </a:ext>
            </a:extLst>
          </p:cNvPr>
          <p:cNvSpPr>
            <a:spLocks noGrp="1"/>
          </p:cNvSpPr>
          <p:nvPr>
            <p:ph type="sldNum" sz="quarter" idx="12"/>
          </p:nvPr>
        </p:nvSpPr>
        <p:spPr/>
        <p:txBody>
          <a:bodyPr/>
          <a:lstStyle/>
          <a:p>
            <a:fld id="{ADE361C3-C043-4A6E-BDCE-8DA1E7D90A3B}" type="slidenum">
              <a:rPr lang="zh-CN" altLang="en-US">
                <a:latin typeface="+mn-lt"/>
              </a:rPr>
              <a:t>33</a:t>
            </a:fld>
            <a:endParaRPr lang="zh-CN" altLang="en-US" dirty="0">
              <a:latin typeface="+mn-lt"/>
            </a:endParaRPr>
          </a:p>
        </p:txBody>
      </p:sp>
      <p:sp>
        <p:nvSpPr>
          <p:cNvPr id="6" name="标题 1">
            <a:extLst>
              <a:ext uri="{FF2B5EF4-FFF2-40B4-BE49-F238E27FC236}">
                <a16:creationId xmlns:a16="http://schemas.microsoft.com/office/drawing/2014/main" id="{0D0B9343-3C74-EE3B-08F0-07D148409579}"/>
              </a:ext>
            </a:extLst>
          </p:cNvPr>
          <p:cNvSpPr>
            <a:spLocks noGrp="1"/>
          </p:cNvSpPr>
          <p:nvPr>
            <p:ph type="title"/>
          </p:nvPr>
        </p:nvSpPr>
        <p:spPr>
          <a:xfrm>
            <a:off x="91728" y="3588283"/>
            <a:ext cx="9976544" cy="576064"/>
          </a:xfrm>
        </p:spPr>
        <p:txBody>
          <a:bodyPr>
            <a:noAutofit/>
          </a:bodyPr>
          <a:lstStyle/>
          <a:p>
            <a:pPr algn="ctr">
              <a:lnSpc>
                <a:spcPct val="150000"/>
              </a:lnSpc>
            </a:pPr>
            <a:r>
              <a:rPr lang="en-US" altLang="zh-CN" sz="2900" b="1" cap="none" dirty="0">
                <a:latin typeface="+mj-lt"/>
                <a:sym typeface="+mn-lt"/>
              </a:rPr>
              <a:t>Evaluation</a:t>
            </a:r>
            <a:endParaRPr lang="en-US" altLang="zh-CN" sz="2900" b="1" dirty="0">
              <a:latin typeface="+mn-lt"/>
              <a:sym typeface="+mn-lt"/>
            </a:endParaRPr>
          </a:p>
        </p:txBody>
      </p:sp>
    </p:spTree>
    <p:extLst>
      <p:ext uri="{BB962C8B-B14F-4D97-AF65-F5344CB8AC3E}">
        <p14:creationId xmlns:p14="http://schemas.microsoft.com/office/powerpoint/2010/main" val="3859698666"/>
      </p:ext>
    </p:extLst>
  </p:cSld>
  <p:clrMapOvr>
    <a:masterClrMapping/>
  </p:clrMapOvr>
  <mc:AlternateContent xmlns:mc="http://schemas.openxmlformats.org/markup-compatibility/2006" xmlns:p14="http://schemas.microsoft.com/office/powerpoint/2010/main">
    <mc:Choice Requires="p14">
      <p:transition spd="med" p14:dur="700" advTm="1316">
        <p:fade/>
      </p:transition>
    </mc:Choice>
    <mc:Fallback xmlns="">
      <p:transition spd="med" advTm="1316">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EE670-8AC1-F76E-A4A0-6F177E9B5EB1}"/>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0FFB2E25-00F1-6AD6-428F-637EAB84599D}"/>
              </a:ext>
            </a:extLst>
          </p:cNvPr>
          <p:cNvSpPr>
            <a:spLocks noGrp="1"/>
          </p:cNvSpPr>
          <p:nvPr>
            <p:ph type="sldNum" sz="quarter" idx="12"/>
          </p:nvPr>
        </p:nvSpPr>
        <p:spPr/>
        <p:txBody>
          <a:bodyPr/>
          <a:lstStyle/>
          <a:p>
            <a:fld id="{ADE361C3-C043-4A6E-BDCE-8DA1E7D90A3B}" type="slidenum">
              <a:rPr lang="zh-CN" altLang="en-US" smtClean="0">
                <a:latin typeface="+mn-lt"/>
                <a:sym typeface="+mn-lt"/>
              </a:rPr>
              <a:t>34</a:t>
            </a:fld>
            <a:endParaRPr lang="zh-CN" altLang="en-US" dirty="0">
              <a:latin typeface="+mn-lt"/>
              <a:sym typeface="+mn-lt"/>
            </a:endParaRPr>
          </a:p>
        </p:txBody>
      </p:sp>
      <p:sp>
        <p:nvSpPr>
          <p:cNvPr id="5" name="标题 1">
            <a:extLst>
              <a:ext uri="{FF2B5EF4-FFF2-40B4-BE49-F238E27FC236}">
                <a16:creationId xmlns:a16="http://schemas.microsoft.com/office/drawing/2014/main" id="{7A630315-474C-413B-DC0B-79EA8734F8B6}"/>
              </a:ext>
            </a:extLst>
          </p:cNvPr>
          <p:cNvSpPr>
            <a:spLocks noGrp="1"/>
          </p:cNvSpPr>
          <p:nvPr>
            <p:ph type="title"/>
          </p:nvPr>
        </p:nvSpPr>
        <p:spPr>
          <a:xfrm>
            <a:off x="508000" y="228866"/>
            <a:ext cx="9144000" cy="900442"/>
          </a:xfrm>
        </p:spPr>
        <p:txBody>
          <a:bodyPr>
            <a:normAutofit/>
          </a:bodyPr>
          <a:lstStyle/>
          <a:p>
            <a:r>
              <a:rPr lang="en-US" altLang="zh-CN" sz="2600" dirty="0">
                <a:latin typeface="+mj-lt"/>
                <a:sym typeface="+mn-lt"/>
              </a:rPr>
              <a:t>Frame rate improvement 1.76× ~ 1.91× with 5 workers</a:t>
            </a:r>
          </a:p>
        </p:txBody>
      </p:sp>
      <p:pic>
        <p:nvPicPr>
          <p:cNvPr id="6" name="Picture 2">
            <a:extLst>
              <a:ext uri="{FF2B5EF4-FFF2-40B4-BE49-F238E27FC236}">
                <a16:creationId xmlns:a16="http://schemas.microsoft.com/office/drawing/2014/main" id="{1E4D5642-D29E-3C30-6809-2B577A47E30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8611"/>
          <a:stretch>
            <a:fillRect/>
          </a:stretch>
        </p:blipFill>
        <p:spPr bwMode="auto">
          <a:xfrm>
            <a:off x="1468661" y="4153644"/>
            <a:ext cx="7418785" cy="1389607"/>
          </a:xfrm>
          <a:prstGeom prst="rect">
            <a:avLst/>
          </a:prstGeom>
          <a:noFill/>
          <a:extLst>
            <a:ext uri="{909E8E84-426E-40DD-AFC4-6F175D3DCCD1}">
              <a14:hiddenFill xmlns:a14="http://schemas.microsoft.com/office/drawing/2010/main">
                <a:solidFill>
                  <a:srgbClr val="FFFFFF"/>
                </a:solidFill>
              </a14:hiddenFill>
            </a:ext>
          </a:extLst>
        </p:spPr>
      </p:pic>
      <p:sp>
        <p:nvSpPr>
          <p:cNvPr id="7" name="内容占位符 2">
            <a:extLst>
              <a:ext uri="{FF2B5EF4-FFF2-40B4-BE49-F238E27FC236}">
                <a16:creationId xmlns:a16="http://schemas.microsoft.com/office/drawing/2014/main" id="{F7830C27-431B-7B7E-46B0-02FB437D643E}"/>
              </a:ext>
            </a:extLst>
          </p:cNvPr>
          <p:cNvSpPr>
            <a:spLocks noGrp="1"/>
          </p:cNvSpPr>
          <p:nvPr>
            <p:ph idx="1"/>
          </p:nvPr>
        </p:nvSpPr>
        <p:spPr>
          <a:xfrm>
            <a:off x="543495" y="1119931"/>
            <a:ext cx="9144000" cy="1268227"/>
          </a:xfrm>
        </p:spPr>
        <p:txBody>
          <a:bodyPr>
            <a:noAutofit/>
          </a:bodyPr>
          <a:lstStyle/>
          <a:p>
            <a:pPr marL="0" indent="0">
              <a:lnSpc>
                <a:spcPct val="110000"/>
              </a:lnSpc>
              <a:spcBef>
                <a:spcPts val="600"/>
              </a:spcBef>
              <a:buNone/>
            </a:pPr>
            <a:r>
              <a:rPr kumimoji="1" lang="en-US" altLang="zh-CN" sz="1800" b="0" dirty="0">
                <a:latin typeface="+mn-lt"/>
              </a:rPr>
              <a:t>42 representative smartphone scenarios on </a:t>
            </a:r>
            <a:r>
              <a:rPr kumimoji="1" lang="en-US" altLang="zh-CN" sz="1800" dirty="0">
                <a:latin typeface="+mn-lt"/>
              </a:rPr>
              <a:t>Mate 70, X5, XT</a:t>
            </a:r>
            <a:r>
              <a:rPr kumimoji="1" lang="en-US" altLang="zh-CN" sz="1800" b="0" dirty="0">
                <a:latin typeface="+mn-lt"/>
              </a:rPr>
              <a:t>, and </a:t>
            </a:r>
            <a:r>
              <a:rPr kumimoji="1" lang="en-US" altLang="zh-CN" sz="1800" dirty="0">
                <a:latin typeface="+mn-lt"/>
              </a:rPr>
              <a:t>multi-screen</a:t>
            </a:r>
            <a:r>
              <a:rPr kumimoji="1" lang="en-US" altLang="zh-CN" sz="1800" b="0" dirty="0">
                <a:latin typeface="+mn-lt"/>
              </a:rPr>
              <a:t> configs.</a:t>
            </a:r>
          </a:p>
        </p:txBody>
      </p:sp>
      <p:pic>
        <p:nvPicPr>
          <p:cNvPr id="16386" name="Picture 2">
            <a:extLst>
              <a:ext uri="{FF2B5EF4-FFF2-40B4-BE49-F238E27FC236}">
                <a16:creationId xmlns:a16="http://schemas.microsoft.com/office/drawing/2014/main" id="{9EA7E8DA-575B-9032-8597-78D10106094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40663"/>
          <a:stretch>
            <a:fillRect/>
          </a:stretch>
        </p:blipFill>
        <p:spPr bwMode="auto">
          <a:xfrm>
            <a:off x="1468661" y="1526776"/>
            <a:ext cx="7418785" cy="2626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12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A782D-C669-1E12-77FC-37365E06E8B9}"/>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EF01F2AC-EF0C-9FB9-470A-60C55F05347D}"/>
              </a:ext>
            </a:extLst>
          </p:cNvPr>
          <p:cNvSpPr>
            <a:spLocks noGrp="1"/>
          </p:cNvSpPr>
          <p:nvPr>
            <p:ph type="sldNum" sz="quarter" idx="12"/>
          </p:nvPr>
        </p:nvSpPr>
        <p:spPr/>
        <p:txBody>
          <a:bodyPr/>
          <a:lstStyle/>
          <a:p>
            <a:fld id="{ADE361C3-C043-4A6E-BDCE-8DA1E7D90A3B}" type="slidenum">
              <a:rPr lang="zh-CN" altLang="en-US" smtClean="0">
                <a:latin typeface="+mn-lt"/>
                <a:sym typeface="+mn-lt"/>
              </a:rPr>
              <a:t>35</a:t>
            </a:fld>
            <a:endParaRPr lang="zh-CN" altLang="en-US" dirty="0">
              <a:latin typeface="+mn-lt"/>
              <a:sym typeface="+mn-lt"/>
            </a:endParaRPr>
          </a:p>
        </p:txBody>
      </p:sp>
      <p:pic>
        <p:nvPicPr>
          <p:cNvPr id="17409" name="Picture 1">
            <a:extLst>
              <a:ext uri="{FF2B5EF4-FFF2-40B4-BE49-F238E27FC236}">
                <a16:creationId xmlns:a16="http://schemas.microsoft.com/office/drawing/2014/main" id="{A920AF55-499B-8BC1-6C8B-F8286BE40D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496" y="2425452"/>
            <a:ext cx="3096344" cy="2221121"/>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a:extLst>
              <a:ext uri="{FF2B5EF4-FFF2-40B4-BE49-F238E27FC236}">
                <a16:creationId xmlns:a16="http://schemas.microsoft.com/office/drawing/2014/main" id="{BAEF0D83-A6EC-1E72-FEAA-918DE245731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1178"/>
          <a:stretch>
            <a:fillRect/>
          </a:stretch>
        </p:blipFill>
        <p:spPr bwMode="auto">
          <a:xfrm>
            <a:off x="4107539" y="2425452"/>
            <a:ext cx="5544462" cy="2288739"/>
          </a:xfrm>
          <a:prstGeom prst="rect">
            <a:avLst/>
          </a:prstGeom>
          <a:noFill/>
          <a:extLst>
            <a:ext uri="{909E8E84-426E-40DD-AFC4-6F175D3DCCD1}">
              <a14:hiddenFill xmlns:a14="http://schemas.microsoft.com/office/drawing/2010/main">
                <a:solidFill>
                  <a:srgbClr val="FFFFFF"/>
                </a:solidFill>
              </a14:hiddenFill>
            </a:ext>
          </a:extLst>
        </p:spPr>
      </p:pic>
      <p:sp>
        <p:nvSpPr>
          <p:cNvPr id="3" name="标题 1">
            <a:extLst>
              <a:ext uri="{FF2B5EF4-FFF2-40B4-BE49-F238E27FC236}">
                <a16:creationId xmlns:a16="http://schemas.microsoft.com/office/drawing/2014/main" id="{58BF4B1E-F6BE-65BD-4E2D-E08B1EB05412}"/>
              </a:ext>
            </a:extLst>
          </p:cNvPr>
          <p:cNvSpPr txBox="1">
            <a:spLocks/>
          </p:cNvSpPr>
          <p:nvPr/>
        </p:nvSpPr>
        <p:spPr>
          <a:xfrm>
            <a:off x="3567832" y="2985999"/>
            <a:ext cx="1080120" cy="90044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accent1"/>
                </a:solidFill>
                <a:latin typeface="+mj-ea"/>
                <a:ea typeface="+mj-ea"/>
                <a:cs typeface="微软雅黑 Light" panose="020B0502040204020203" pitchFamily="34" charset="-122"/>
              </a:defRPr>
            </a:lvl1pPr>
          </a:lstStyle>
          <a:p>
            <a:r>
              <a:rPr lang="en-US" altLang="zh-CN" sz="2800" dirty="0">
                <a:latin typeface="+mj-lt"/>
                <a:sym typeface="+mn-lt"/>
              </a:rPr>
              <a:t>vs.</a:t>
            </a:r>
            <a:endParaRPr lang="en-US" altLang="zh-CN" sz="2800" u="sng" dirty="0">
              <a:latin typeface="+mj-lt"/>
              <a:sym typeface="+mn-lt"/>
            </a:endParaRPr>
          </a:p>
        </p:txBody>
      </p:sp>
      <p:sp>
        <p:nvSpPr>
          <p:cNvPr id="6" name="标题 1">
            <a:extLst>
              <a:ext uri="{FF2B5EF4-FFF2-40B4-BE49-F238E27FC236}">
                <a16:creationId xmlns:a16="http://schemas.microsoft.com/office/drawing/2014/main" id="{7CD51048-D0A8-2103-AF99-79B59F9883C8}"/>
              </a:ext>
            </a:extLst>
          </p:cNvPr>
          <p:cNvSpPr>
            <a:spLocks noGrp="1"/>
          </p:cNvSpPr>
          <p:nvPr>
            <p:ph type="title"/>
          </p:nvPr>
        </p:nvSpPr>
        <p:spPr>
          <a:xfrm>
            <a:off x="508000" y="228866"/>
            <a:ext cx="9144000" cy="900442"/>
          </a:xfrm>
        </p:spPr>
        <p:txBody>
          <a:bodyPr>
            <a:normAutofit/>
          </a:bodyPr>
          <a:lstStyle/>
          <a:p>
            <a:r>
              <a:rPr lang="en-US" altLang="zh-CN" sz="2600" dirty="0">
                <a:latin typeface="+mj-lt"/>
                <a:sym typeface="+mn-lt"/>
              </a:rPr>
              <a:t>Multi-core CPU utilization is more </a:t>
            </a:r>
            <a:r>
              <a:rPr lang="en-US" altLang="zh-CN" sz="2600" u="sng" dirty="0">
                <a:latin typeface="+mj-lt"/>
                <a:sym typeface="+mn-lt"/>
              </a:rPr>
              <a:t>balanced</a:t>
            </a:r>
          </a:p>
        </p:txBody>
      </p:sp>
      <p:sp>
        <p:nvSpPr>
          <p:cNvPr id="7" name="矩形 6">
            <a:extLst>
              <a:ext uri="{FF2B5EF4-FFF2-40B4-BE49-F238E27FC236}">
                <a16:creationId xmlns:a16="http://schemas.microsoft.com/office/drawing/2014/main" id="{BD168D24-8184-83DA-97C6-9B09C5C1FDEA}"/>
              </a:ext>
            </a:extLst>
          </p:cNvPr>
          <p:cNvSpPr/>
          <p:nvPr/>
        </p:nvSpPr>
        <p:spPr>
          <a:xfrm>
            <a:off x="831528" y="4487057"/>
            <a:ext cx="288032" cy="2160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内容占位符 2">
            <a:extLst>
              <a:ext uri="{FF2B5EF4-FFF2-40B4-BE49-F238E27FC236}">
                <a16:creationId xmlns:a16="http://schemas.microsoft.com/office/drawing/2014/main" id="{89680530-5348-5D54-1FF8-478D667CF4DF}"/>
              </a:ext>
            </a:extLst>
          </p:cNvPr>
          <p:cNvSpPr>
            <a:spLocks noGrp="1"/>
          </p:cNvSpPr>
          <p:nvPr>
            <p:ph idx="1"/>
          </p:nvPr>
        </p:nvSpPr>
        <p:spPr>
          <a:xfrm>
            <a:off x="543495" y="1119931"/>
            <a:ext cx="8928993" cy="1268227"/>
          </a:xfrm>
        </p:spPr>
        <p:txBody>
          <a:bodyPr>
            <a:noAutofit/>
          </a:bodyPr>
          <a:lstStyle/>
          <a:p>
            <a:pPr marL="0" indent="0">
              <a:lnSpc>
                <a:spcPct val="110000"/>
              </a:lnSpc>
              <a:spcBef>
                <a:spcPts val="600"/>
              </a:spcBef>
              <a:buNone/>
            </a:pPr>
            <a:r>
              <a:rPr kumimoji="1" lang="en-US" altLang="zh-CN" sz="1800" b="0" dirty="0">
                <a:latin typeface="+mn-lt"/>
              </a:rPr>
              <a:t>Under the same frame rate, Spars optimizes </a:t>
            </a:r>
            <a:r>
              <a:rPr kumimoji="1" lang="en-US" altLang="zh-CN" sz="1800" dirty="0">
                <a:latin typeface="+mn-lt"/>
              </a:rPr>
              <a:t>the utilization of multi-core hardware </a:t>
            </a:r>
            <a:r>
              <a:rPr kumimoji="1" lang="en-US" altLang="zh-CN" sz="1800" b="0" dirty="0">
                <a:latin typeface="+mn-lt"/>
              </a:rPr>
              <a:t>in smart devices and ensures a more balanced workload across cores, preventing any single core from becoming the frame rate bottleneck.</a:t>
            </a:r>
          </a:p>
        </p:txBody>
      </p:sp>
    </p:spTree>
    <p:extLst>
      <p:ext uri="{BB962C8B-B14F-4D97-AF65-F5344CB8AC3E}">
        <p14:creationId xmlns:p14="http://schemas.microsoft.com/office/powerpoint/2010/main" val="1791533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3F1E5-4EB7-2CFA-81FF-C0AF5FC47A11}"/>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0923DE5F-0671-CEDC-F8E7-3D41402C0F9A}"/>
              </a:ext>
            </a:extLst>
          </p:cNvPr>
          <p:cNvSpPr>
            <a:spLocks noGrp="1"/>
          </p:cNvSpPr>
          <p:nvPr>
            <p:ph type="sldNum" sz="quarter" idx="12"/>
          </p:nvPr>
        </p:nvSpPr>
        <p:spPr/>
        <p:txBody>
          <a:bodyPr/>
          <a:lstStyle/>
          <a:p>
            <a:fld id="{ADE361C3-C043-4A6E-BDCE-8DA1E7D90A3B}" type="slidenum">
              <a:rPr lang="zh-CN" altLang="en-US" smtClean="0">
                <a:latin typeface="+mn-lt"/>
                <a:sym typeface="+mn-lt"/>
              </a:rPr>
              <a:t>36</a:t>
            </a:fld>
            <a:endParaRPr lang="zh-CN" altLang="en-US" dirty="0">
              <a:latin typeface="+mn-lt"/>
              <a:sym typeface="+mn-lt"/>
            </a:endParaRPr>
          </a:p>
        </p:txBody>
      </p:sp>
      <p:pic>
        <p:nvPicPr>
          <p:cNvPr id="18433" name="Picture 1">
            <a:extLst>
              <a:ext uri="{FF2B5EF4-FFF2-40B4-BE49-F238E27FC236}">
                <a16:creationId xmlns:a16="http://schemas.microsoft.com/office/drawing/2014/main" id="{9EBEE308-3C77-9290-F8B5-DDB99D49FCC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8635"/>
          <a:stretch>
            <a:fillRect/>
          </a:stretch>
        </p:blipFill>
        <p:spPr bwMode="auto">
          <a:xfrm>
            <a:off x="1424339" y="2137420"/>
            <a:ext cx="7311322" cy="2873149"/>
          </a:xfrm>
          <a:prstGeom prst="rect">
            <a:avLst/>
          </a:prstGeom>
          <a:noFill/>
          <a:extLst>
            <a:ext uri="{909E8E84-426E-40DD-AFC4-6F175D3DCCD1}">
              <a14:hiddenFill xmlns:a14="http://schemas.microsoft.com/office/drawing/2010/main">
                <a:solidFill>
                  <a:srgbClr val="FFFFFF"/>
                </a:solidFill>
              </a14:hiddenFill>
            </a:ext>
          </a:extLst>
        </p:spPr>
      </p:pic>
      <p:sp>
        <p:nvSpPr>
          <p:cNvPr id="3" name="标题 1">
            <a:extLst>
              <a:ext uri="{FF2B5EF4-FFF2-40B4-BE49-F238E27FC236}">
                <a16:creationId xmlns:a16="http://schemas.microsoft.com/office/drawing/2014/main" id="{321CB7F4-94CF-B734-D7CF-C8EFA1853A09}"/>
              </a:ext>
            </a:extLst>
          </p:cNvPr>
          <p:cNvSpPr txBox="1">
            <a:spLocks/>
          </p:cNvSpPr>
          <p:nvPr/>
        </p:nvSpPr>
        <p:spPr>
          <a:xfrm>
            <a:off x="508000" y="228866"/>
            <a:ext cx="9144000" cy="90044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accent1"/>
                </a:solidFill>
                <a:latin typeface="+mj-ea"/>
                <a:ea typeface="+mj-ea"/>
                <a:cs typeface="微软雅黑 Light" panose="020B0502040204020203" pitchFamily="34" charset="-122"/>
              </a:defRPr>
            </a:lvl1pPr>
          </a:lstStyle>
          <a:p>
            <a:r>
              <a:rPr lang="en-US" altLang="zh-CN" sz="2400" dirty="0">
                <a:sym typeface="+mn-lt"/>
              </a:rPr>
              <a:t>Power Consumption &amp; Scalability of Rendering</a:t>
            </a:r>
            <a:endParaRPr lang="en-US" altLang="zh-CN" sz="2600" u="sng" dirty="0">
              <a:latin typeface="+mj-lt"/>
              <a:sym typeface="+mn-lt"/>
            </a:endParaRPr>
          </a:p>
        </p:txBody>
      </p:sp>
      <p:sp>
        <p:nvSpPr>
          <p:cNvPr id="6" name="内容占位符 2">
            <a:extLst>
              <a:ext uri="{FF2B5EF4-FFF2-40B4-BE49-F238E27FC236}">
                <a16:creationId xmlns:a16="http://schemas.microsoft.com/office/drawing/2014/main" id="{4518332A-EBEE-9D71-83D3-CAA72BEFDE8D}"/>
              </a:ext>
            </a:extLst>
          </p:cNvPr>
          <p:cNvSpPr>
            <a:spLocks noGrp="1"/>
          </p:cNvSpPr>
          <p:nvPr>
            <p:ph idx="1"/>
          </p:nvPr>
        </p:nvSpPr>
        <p:spPr>
          <a:xfrm>
            <a:off x="543495" y="1119931"/>
            <a:ext cx="9001001" cy="1268227"/>
          </a:xfrm>
        </p:spPr>
        <p:txBody>
          <a:bodyPr>
            <a:noAutofit/>
          </a:bodyPr>
          <a:lstStyle/>
          <a:p>
            <a:pPr marL="0" indent="0">
              <a:lnSpc>
                <a:spcPct val="110000"/>
              </a:lnSpc>
              <a:spcBef>
                <a:spcPts val="600"/>
              </a:spcBef>
              <a:buNone/>
            </a:pPr>
            <a:r>
              <a:rPr kumimoji="1" lang="en-US" altLang="zh-CN" sz="1800" b="0" dirty="0">
                <a:latin typeface="+mn-lt"/>
              </a:rPr>
              <a:t>Under the same stable frame rate, Spars can reduce </a:t>
            </a:r>
            <a:r>
              <a:rPr kumimoji="1" lang="en-US" altLang="zh-CN" sz="1800" dirty="0"/>
              <a:t>(a) the </a:t>
            </a:r>
            <a:r>
              <a:rPr kumimoji="1" lang="en-US" altLang="zh-CN" sz="1800" dirty="0">
                <a:latin typeface="+mn-lt"/>
              </a:rPr>
              <a:t>power consumption </a:t>
            </a:r>
            <a:r>
              <a:rPr kumimoji="1" lang="en-US" altLang="zh-CN" sz="1800" b="0" dirty="0">
                <a:latin typeface="+mn-lt"/>
              </a:rPr>
              <a:t>by 3.0%, or increase </a:t>
            </a:r>
            <a:r>
              <a:rPr kumimoji="1" lang="en-US" altLang="zh-CN" sz="1800" dirty="0">
                <a:latin typeface="+mn-lt"/>
              </a:rPr>
              <a:t>(b) the number of graphics primitives</a:t>
            </a:r>
            <a:r>
              <a:rPr kumimoji="1" lang="en-US" altLang="zh-CN" sz="1800" b="0" dirty="0">
                <a:latin typeface="+mn-lt"/>
              </a:rPr>
              <a:t>, i.e., visual quality, by 2.31×. </a:t>
            </a:r>
          </a:p>
        </p:txBody>
      </p:sp>
    </p:spTree>
    <p:extLst>
      <p:ext uri="{BB962C8B-B14F-4D97-AF65-F5344CB8AC3E}">
        <p14:creationId xmlns:p14="http://schemas.microsoft.com/office/powerpoint/2010/main" val="66656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0AE36-F197-28FC-DEDB-C5C91B3574C5}"/>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D23E6543-2553-6839-DD9E-2474430A66EC}"/>
              </a:ext>
            </a:extLst>
          </p:cNvPr>
          <p:cNvSpPr>
            <a:spLocks noGrp="1"/>
          </p:cNvSpPr>
          <p:nvPr>
            <p:ph type="title"/>
          </p:nvPr>
        </p:nvSpPr>
        <p:spPr/>
        <p:txBody>
          <a:bodyPr vert="horz" lIns="91440" tIns="45720" rIns="91440" bIns="45720" rtlCol="0" anchor="ctr">
            <a:normAutofit/>
          </a:bodyPr>
          <a:lstStyle/>
          <a:p>
            <a:r>
              <a:rPr lang="en-US" altLang="zh-CN" sz="3000" dirty="0">
                <a:latin typeface="+mj-lt"/>
              </a:rPr>
              <a:t>Conclusion</a:t>
            </a:r>
          </a:p>
        </p:txBody>
      </p:sp>
      <p:sp>
        <p:nvSpPr>
          <p:cNvPr id="5" name="灯片编号占位符 4">
            <a:extLst>
              <a:ext uri="{FF2B5EF4-FFF2-40B4-BE49-F238E27FC236}">
                <a16:creationId xmlns:a16="http://schemas.microsoft.com/office/drawing/2014/main" id="{D0B9D564-5A00-835A-4E42-293508FB47A5}"/>
              </a:ext>
            </a:extLst>
          </p:cNvPr>
          <p:cNvSpPr>
            <a:spLocks noGrp="1"/>
          </p:cNvSpPr>
          <p:nvPr>
            <p:ph type="sldNum" sz="quarter" idx="12"/>
          </p:nvPr>
        </p:nvSpPr>
        <p:spPr/>
        <p:txBody>
          <a:bodyPr/>
          <a:lstStyle/>
          <a:p>
            <a:fld id="{ADE361C3-C043-4A6E-BDCE-8DA1E7D90A3B}" type="slidenum">
              <a:rPr lang="zh-CN" altLang="en-US" smtClean="0">
                <a:latin typeface="+mn-lt"/>
                <a:sym typeface="+mn-lt"/>
              </a:rPr>
              <a:t>37</a:t>
            </a:fld>
            <a:endParaRPr lang="zh-CN" altLang="en-US">
              <a:latin typeface="+mn-lt"/>
              <a:sym typeface="+mn-lt"/>
            </a:endParaRPr>
          </a:p>
        </p:txBody>
      </p:sp>
      <p:sp>
        <p:nvSpPr>
          <p:cNvPr id="6" name="文本框 5">
            <a:extLst>
              <a:ext uri="{FF2B5EF4-FFF2-40B4-BE49-F238E27FC236}">
                <a16:creationId xmlns:a16="http://schemas.microsoft.com/office/drawing/2014/main" id="{D272D489-DC1F-336D-B798-209B373F08AD}"/>
              </a:ext>
            </a:extLst>
          </p:cNvPr>
          <p:cNvSpPr txBox="1"/>
          <p:nvPr/>
        </p:nvSpPr>
        <p:spPr>
          <a:xfrm>
            <a:off x="5467584" y="4657700"/>
            <a:ext cx="2348720" cy="769441"/>
          </a:xfrm>
          <a:prstGeom prst="rect">
            <a:avLst/>
          </a:prstGeom>
          <a:noFill/>
        </p:spPr>
        <p:txBody>
          <a:bodyPr wrap="none" rtlCol="0">
            <a:spAutoFit/>
          </a:bodyPr>
          <a:lstStyle/>
          <a:p>
            <a:pPr>
              <a:spcBef>
                <a:spcPts val="40"/>
              </a:spcBef>
              <a:defRPr/>
            </a:pPr>
            <a:r>
              <a:rPr lang="en-US" altLang="zh-CN" sz="4400" b="1" dirty="0">
                <a:solidFill>
                  <a:schemeClr val="accent1"/>
                </a:solidFill>
                <a:latin typeface="+mj-lt"/>
                <a:ea typeface="微软雅黑"/>
                <a:cs typeface="+mn-ea"/>
                <a:sym typeface="+mn-lt"/>
              </a:rPr>
              <a:t>Thanks!</a:t>
            </a:r>
            <a:endParaRPr lang="zh-CN" altLang="en-US" sz="4400" b="1" dirty="0">
              <a:solidFill>
                <a:schemeClr val="accent1"/>
              </a:solidFill>
              <a:latin typeface="+mj-lt"/>
              <a:ea typeface="微软雅黑"/>
              <a:cs typeface="+mn-ea"/>
              <a:sym typeface="+mn-lt"/>
            </a:endParaRPr>
          </a:p>
        </p:txBody>
      </p:sp>
      <p:pic>
        <p:nvPicPr>
          <p:cNvPr id="7" name="图片 6">
            <a:extLst>
              <a:ext uri="{FF2B5EF4-FFF2-40B4-BE49-F238E27FC236}">
                <a16:creationId xmlns:a16="http://schemas.microsoft.com/office/drawing/2014/main" id="{CCE765DB-8619-F868-A7F4-3F5F54A192D9}"/>
              </a:ext>
            </a:extLst>
          </p:cNvPr>
          <p:cNvPicPr>
            <a:picLocks noChangeAspect="1"/>
          </p:cNvPicPr>
          <p:nvPr/>
        </p:nvPicPr>
        <p:blipFill rotWithShape="1">
          <a:blip r:embed="rId3">
            <a:duotone>
              <a:schemeClr val="accent1">
                <a:shade val="45000"/>
                <a:satMod val="135000"/>
              </a:schemeClr>
              <a:prstClr val="white"/>
            </a:duotone>
          </a:blip>
          <a:srcRect/>
          <a:stretch/>
        </p:blipFill>
        <p:spPr>
          <a:xfrm>
            <a:off x="687512" y="4801716"/>
            <a:ext cx="1518052" cy="548345"/>
          </a:xfrm>
          <a:prstGeom prst="rect">
            <a:avLst/>
          </a:prstGeom>
        </p:spPr>
      </p:pic>
      <p:pic>
        <p:nvPicPr>
          <p:cNvPr id="31" name="图片 30">
            <a:extLst>
              <a:ext uri="{FF2B5EF4-FFF2-40B4-BE49-F238E27FC236}">
                <a16:creationId xmlns:a16="http://schemas.microsoft.com/office/drawing/2014/main" id="{76325E43-092C-B91E-20AD-CD753CB7F56E}"/>
              </a:ext>
            </a:extLst>
          </p:cNvPr>
          <p:cNvPicPr>
            <a:picLocks noChangeAspect="1"/>
          </p:cNvPicPr>
          <p:nvPr/>
        </p:nvPicPr>
        <p:blipFill rotWithShape="1">
          <a:blip r:embed="rId4"/>
          <a:srcRect/>
          <a:stretch/>
        </p:blipFill>
        <p:spPr>
          <a:xfrm>
            <a:off x="2852929" y="4720078"/>
            <a:ext cx="642895" cy="642895"/>
          </a:xfrm>
          <a:prstGeom prst="rect">
            <a:avLst/>
          </a:prstGeom>
        </p:spPr>
      </p:pic>
      <p:pic>
        <p:nvPicPr>
          <p:cNvPr id="10" name="图片 9">
            <a:extLst>
              <a:ext uri="{FF2B5EF4-FFF2-40B4-BE49-F238E27FC236}">
                <a16:creationId xmlns:a16="http://schemas.microsoft.com/office/drawing/2014/main" id="{D6A2B459-D94A-6CB7-5FC4-3B6609385D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8582" y="4591156"/>
            <a:ext cx="845394" cy="845394"/>
          </a:xfrm>
          <a:prstGeom prst="rect">
            <a:avLst/>
          </a:prstGeom>
        </p:spPr>
      </p:pic>
      <p:sp>
        <p:nvSpPr>
          <p:cNvPr id="3" name="内容占位符 2">
            <a:extLst>
              <a:ext uri="{FF2B5EF4-FFF2-40B4-BE49-F238E27FC236}">
                <a16:creationId xmlns:a16="http://schemas.microsoft.com/office/drawing/2014/main" id="{A0F074D1-BD87-9CBE-D69E-338058916B90}"/>
              </a:ext>
            </a:extLst>
          </p:cNvPr>
          <p:cNvSpPr txBox="1">
            <a:spLocks/>
          </p:cNvSpPr>
          <p:nvPr/>
        </p:nvSpPr>
        <p:spPr>
          <a:xfrm>
            <a:off x="508000" y="1120497"/>
            <a:ext cx="9036496" cy="4176464"/>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spcBef>
                <a:spcPts val="600"/>
              </a:spcBef>
            </a:pPr>
            <a:r>
              <a:rPr lang="en-US" altLang="zh-CN" sz="2000" b="0" dirty="0">
                <a:latin typeface="+mn-lt"/>
              </a:rPr>
              <a:t>We present </a:t>
            </a:r>
            <a:r>
              <a:rPr lang="en-US" altLang="zh-CN" sz="2000" dirty="0">
                <a:latin typeface="+mn-lt"/>
              </a:rPr>
              <a:t>Spars with Spade2D</a:t>
            </a:r>
            <a:r>
              <a:rPr lang="en-US" altLang="zh-CN" sz="2000" b="0" dirty="0">
                <a:latin typeface="+mn-lt"/>
              </a:rPr>
              <a:t>, a next-generation </a:t>
            </a:r>
            <a:r>
              <a:rPr lang="en-US" altLang="zh-CN" sz="2000" b="0" u="sng" dirty="0">
                <a:latin typeface="+mn-lt"/>
              </a:rPr>
              <a:t>s</a:t>
            </a:r>
            <a:r>
              <a:rPr lang="en-US" altLang="zh-CN" sz="2000" b="0" dirty="0">
                <a:latin typeface="+mn-lt"/>
              </a:rPr>
              <a:t>calable and </a:t>
            </a:r>
            <a:r>
              <a:rPr lang="en-US" altLang="zh-CN" sz="2000" b="0" u="sng" dirty="0">
                <a:latin typeface="+mn-lt"/>
              </a:rPr>
              <a:t>pa</a:t>
            </a:r>
            <a:r>
              <a:rPr lang="en-US" altLang="zh-CN" sz="2000" b="0" dirty="0">
                <a:latin typeface="+mn-lt"/>
              </a:rPr>
              <a:t>rallel OS </a:t>
            </a:r>
            <a:r>
              <a:rPr lang="en-US" altLang="zh-CN" sz="2000" b="0" u="sng" dirty="0">
                <a:latin typeface="+mn-lt"/>
              </a:rPr>
              <a:t>r</a:t>
            </a:r>
            <a:r>
              <a:rPr lang="en-US" altLang="zh-CN" sz="2000" b="0" dirty="0">
                <a:latin typeface="+mn-lt"/>
              </a:rPr>
              <a:t>endering </a:t>
            </a:r>
            <a:r>
              <a:rPr lang="en-US" altLang="zh-CN" sz="2000" b="0" u="sng" dirty="0">
                <a:latin typeface="+mn-lt"/>
              </a:rPr>
              <a:t>s</a:t>
            </a:r>
            <a:r>
              <a:rPr lang="en-US" altLang="zh-CN" sz="2000" b="0" dirty="0">
                <a:latin typeface="+mn-lt"/>
              </a:rPr>
              <a:t>ervice &amp; </a:t>
            </a:r>
            <a:r>
              <a:rPr lang="en-US" altLang="zh-CN" sz="2000" b="0" u="sng" dirty="0">
                <a:latin typeface="+mn-lt"/>
              </a:rPr>
              <a:t>d</a:t>
            </a:r>
            <a:r>
              <a:rPr lang="en-US" altLang="zh-CN" sz="2000" b="0" dirty="0">
                <a:latin typeface="+mn-lt"/>
              </a:rPr>
              <a:t>rawing </a:t>
            </a:r>
            <a:r>
              <a:rPr lang="en-US" altLang="zh-CN" sz="2000" b="0" u="sng" dirty="0">
                <a:latin typeface="+mn-lt"/>
              </a:rPr>
              <a:t>e</a:t>
            </a:r>
            <a:r>
              <a:rPr lang="en-US" altLang="zh-CN" sz="2000" b="0" dirty="0">
                <a:latin typeface="+mn-lt"/>
              </a:rPr>
              <a:t>ngine for smart devices. </a:t>
            </a:r>
          </a:p>
          <a:p>
            <a:pPr>
              <a:lnSpc>
                <a:spcPct val="110000"/>
              </a:lnSpc>
              <a:spcBef>
                <a:spcPts val="600"/>
              </a:spcBef>
            </a:pPr>
            <a:r>
              <a:rPr lang="en-US" altLang="zh-CN" sz="2000" b="0" dirty="0">
                <a:latin typeface="+mn-lt"/>
              </a:rPr>
              <a:t>Spars untangles </a:t>
            </a:r>
            <a:r>
              <a:rPr lang="en-US" altLang="zh-CN" sz="2000" dirty="0">
                <a:latin typeface="+mn-lt"/>
              </a:rPr>
              <a:t>state dependency</a:t>
            </a:r>
            <a:r>
              <a:rPr lang="en-US" altLang="zh-CN" sz="2000" b="0" dirty="0">
                <a:latin typeface="+mn-lt"/>
              </a:rPr>
              <a:t>, </a:t>
            </a:r>
            <a:r>
              <a:rPr lang="en-US" altLang="zh-CN" sz="2000" dirty="0">
                <a:latin typeface="+mn-lt"/>
              </a:rPr>
              <a:t>drawing order dependency</a:t>
            </a:r>
            <a:r>
              <a:rPr lang="en-US" altLang="zh-CN" sz="2000" b="0" dirty="0">
                <a:latin typeface="+mn-lt"/>
              </a:rPr>
              <a:t>, and </a:t>
            </a:r>
            <a:r>
              <a:rPr lang="en-US" altLang="zh-CN" sz="2000" dirty="0">
                <a:latin typeface="+mn-lt"/>
              </a:rPr>
              <a:t>interface dependency</a:t>
            </a:r>
            <a:r>
              <a:rPr lang="en-US" altLang="zh-CN" sz="2000" b="0" dirty="0">
                <a:latin typeface="+mn-lt"/>
              </a:rPr>
              <a:t>, allowing </a:t>
            </a:r>
            <a:r>
              <a:rPr lang="en-US" altLang="zh-CN" sz="2000" dirty="0">
                <a:latin typeface="+mn-lt"/>
              </a:rPr>
              <a:t>out-of-order execution with in-order commit</a:t>
            </a:r>
            <a:r>
              <a:rPr lang="en-US" altLang="zh-CN" sz="2000" b="0" dirty="0">
                <a:latin typeface="+mn-lt"/>
              </a:rPr>
              <a:t> of self-contained rendering tasks. </a:t>
            </a:r>
          </a:p>
          <a:p>
            <a:pPr>
              <a:lnSpc>
                <a:spcPct val="110000"/>
              </a:lnSpc>
              <a:spcBef>
                <a:spcPts val="600"/>
              </a:spcBef>
            </a:pPr>
            <a:r>
              <a:rPr lang="en-US" altLang="zh-CN" sz="2000" b="0" dirty="0">
                <a:latin typeface="+mn-lt"/>
              </a:rPr>
              <a:t>Evaluations demonstrate that Spars </a:t>
            </a:r>
            <a:r>
              <a:rPr lang="en-US" altLang="zh-CN" sz="2000" dirty="0">
                <a:latin typeface="+mn-lt"/>
              </a:rPr>
              <a:t>substantially enhances frame rates</a:t>
            </a:r>
            <a:r>
              <a:rPr lang="en-US" altLang="zh-CN" sz="2000" b="0" dirty="0">
                <a:latin typeface="+mn-lt"/>
              </a:rPr>
              <a:t> on emerging foldable smartphones and multi-screen configurations, efficiently leveraging multiple CPU cores while reducing power consumption and scaling the number of graphics primitives.</a:t>
            </a:r>
          </a:p>
        </p:txBody>
      </p:sp>
    </p:spTree>
    <p:extLst>
      <p:ext uri="{BB962C8B-B14F-4D97-AF65-F5344CB8AC3E}">
        <p14:creationId xmlns:p14="http://schemas.microsoft.com/office/powerpoint/2010/main" val="38248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0EFFE-2639-E1E4-5E7A-B0892B69811A}"/>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3414D4A1-9EDA-F81D-D1DE-805CD5DBE9B1}"/>
              </a:ext>
            </a:extLst>
          </p:cNvPr>
          <p:cNvSpPr>
            <a:spLocks noGrp="1"/>
          </p:cNvSpPr>
          <p:nvPr>
            <p:ph type="sldNum" sz="quarter" idx="12"/>
          </p:nvPr>
        </p:nvSpPr>
        <p:spPr/>
        <p:txBody>
          <a:bodyPr/>
          <a:lstStyle/>
          <a:p>
            <a:fld id="{ADE361C3-C043-4A6E-BDCE-8DA1E7D90A3B}" type="slidenum">
              <a:rPr lang="zh-CN" altLang="en-US" smtClean="0">
                <a:latin typeface="+mn-lt"/>
                <a:sym typeface="+mn-lt"/>
              </a:rPr>
              <a:t>4</a:t>
            </a:fld>
            <a:endParaRPr lang="zh-CN" altLang="en-US" dirty="0">
              <a:latin typeface="+mn-lt"/>
              <a:sym typeface="+mn-lt"/>
            </a:endParaRPr>
          </a:p>
        </p:txBody>
      </p:sp>
      <p:sp>
        <p:nvSpPr>
          <p:cNvPr id="9" name="标题 1">
            <a:extLst>
              <a:ext uri="{FF2B5EF4-FFF2-40B4-BE49-F238E27FC236}">
                <a16:creationId xmlns:a16="http://schemas.microsoft.com/office/drawing/2014/main" id="{951E5DF8-702B-35B6-1D0C-6C7BEE2E1F25}"/>
              </a:ext>
            </a:extLst>
          </p:cNvPr>
          <p:cNvSpPr>
            <a:spLocks noGrp="1"/>
          </p:cNvSpPr>
          <p:nvPr>
            <p:ph type="title"/>
          </p:nvPr>
        </p:nvSpPr>
        <p:spPr>
          <a:xfrm>
            <a:off x="508000" y="228866"/>
            <a:ext cx="9144000" cy="900442"/>
          </a:xfrm>
        </p:spPr>
        <p:txBody>
          <a:bodyPr>
            <a:normAutofit/>
          </a:bodyPr>
          <a:lstStyle/>
          <a:p>
            <a:r>
              <a:rPr lang="en-US" altLang="zh-CN" sz="2800" dirty="0">
                <a:latin typeface="+mj-lt"/>
                <a:sym typeface="+mn-lt"/>
              </a:rPr>
              <a:t>Rendering Scalability: A Continuous Trend</a:t>
            </a:r>
          </a:p>
        </p:txBody>
      </p:sp>
      <p:sp>
        <p:nvSpPr>
          <p:cNvPr id="10" name="内容占位符 2">
            <a:extLst>
              <a:ext uri="{FF2B5EF4-FFF2-40B4-BE49-F238E27FC236}">
                <a16:creationId xmlns:a16="http://schemas.microsoft.com/office/drawing/2014/main" id="{56838E7D-4ED8-AA80-DFDE-2DD6C0AF1913}"/>
              </a:ext>
            </a:extLst>
          </p:cNvPr>
          <p:cNvSpPr>
            <a:spLocks noGrp="1"/>
          </p:cNvSpPr>
          <p:nvPr>
            <p:ph idx="1"/>
          </p:nvPr>
        </p:nvSpPr>
        <p:spPr>
          <a:xfrm>
            <a:off x="543495" y="1119932"/>
            <a:ext cx="9108505" cy="1607276"/>
          </a:xfrm>
        </p:spPr>
        <p:txBody>
          <a:bodyPr>
            <a:noAutofit/>
          </a:bodyPr>
          <a:lstStyle/>
          <a:p>
            <a:pPr>
              <a:lnSpc>
                <a:spcPct val="110000"/>
              </a:lnSpc>
              <a:spcBef>
                <a:spcPts val="600"/>
              </a:spcBef>
            </a:pPr>
            <a:r>
              <a:rPr kumimoji="1" lang="en-US" altLang="zh-CN" sz="1800" b="0" dirty="0">
                <a:latin typeface="+mn-lt"/>
              </a:rPr>
              <a:t>Displays are continuously evolving to become</a:t>
            </a:r>
            <a:r>
              <a:rPr kumimoji="1" lang="en-US" altLang="zh-CN" sz="1800" dirty="0">
                <a:latin typeface="+mn-lt"/>
              </a:rPr>
              <a:t> more immersive </a:t>
            </a:r>
            <a:r>
              <a:rPr kumimoji="1" lang="en-US" altLang="zh-CN" sz="1800" b="0" dirty="0">
                <a:latin typeface="+mn-lt"/>
              </a:rPr>
              <a:t>(with larger screen areas), </a:t>
            </a:r>
            <a:r>
              <a:rPr kumimoji="1" lang="en-US" altLang="zh-CN" sz="1800" dirty="0">
                <a:latin typeface="+mn-lt"/>
              </a:rPr>
              <a:t>clearer </a:t>
            </a:r>
            <a:r>
              <a:rPr kumimoji="1" lang="en-US" altLang="zh-CN" sz="1800" b="0" dirty="0">
                <a:latin typeface="+mn-lt"/>
              </a:rPr>
              <a:t>(with higher pixel densities), and </a:t>
            </a:r>
            <a:r>
              <a:rPr kumimoji="1" lang="en-US" altLang="zh-CN" sz="1800" dirty="0">
                <a:latin typeface="+mn-lt"/>
              </a:rPr>
              <a:t>smoother</a:t>
            </a:r>
            <a:r>
              <a:rPr kumimoji="1" lang="en-US" altLang="zh-CN" sz="1800" b="0" dirty="0">
                <a:latin typeface="+mn-lt"/>
              </a:rPr>
              <a:t> (with higher frame rates). </a:t>
            </a:r>
          </a:p>
          <a:p>
            <a:pPr>
              <a:lnSpc>
                <a:spcPct val="110000"/>
              </a:lnSpc>
              <a:spcBef>
                <a:spcPts val="600"/>
              </a:spcBef>
            </a:pPr>
            <a:r>
              <a:rPr kumimoji="1" lang="en-US" altLang="zh-CN" sz="1800" b="0" dirty="0">
                <a:latin typeface="+mn-lt"/>
              </a:rPr>
              <a:t>However, performance limits often force </a:t>
            </a:r>
            <a:r>
              <a:rPr kumimoji="1" lang="en-US" altLang="zh-CN" sz="1800" dirty="0">
                <a:latin typeface="+mn-lt"/>
              </a:rPr>
              <a:t>trade-offs and</a:t>
            </a:r>
            <a:r>
              <a:rPr kumimoji="1" lang="zh-CN" altLang="en-US" sz="1800" dirty="0">
                <a:latin typeface="+mn-lt"/>
              </a:rPr>
              <a:t> </a:t>
            </a:r>
            <a:r>
              <a:rPr kumimoji="1" lang="en-US" altLang="zh-CN" sz="1800" dirty="0">
                <a:latin typeface="+mn-lt"/>
              </a:rPr>
              <a:t>compromises</a:t>
            </a:r>
            <a:r>
              <a:rPr kumimoji="1" lang="zh-CN" altLang="en-US" sz="1800" b="0" dirty="0">
                <a:latin typeface="+mn-lt"/>
              </a:rPr>
              <a:t> </a:t>
            </a:r>
            <a:r>
              <a:rPr kumimoji="1" lang="en-US" altLang="zh-CN" sz="1800" b="0" dirty="0">
                <a:latin typeface="+mn-lt"/>
              </a:rPr>
              <a:t>— e.g., lower pixel densities or frame rates on foldable smartphones.</a:t>
            </a:r>
          </a:p>
        </p:txBody>
      </p:sp>
      <p:pic>
        <p:nvPicPr>
          <p:cNvPr id="5" name="Picture 2">
            <a:extLst>
              <a:ext uri="{FF2B5EF4-FFF2-40B4-BE49-F238E27FC236}">
                <a16:creationId xmlns:a16="http://schemas.microsoft.com/office/drawing/2014/main" id="{BDB4028A-1B44-C862-BDCC-66849D4C7AF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6172"/>
          <a:stretch/>
        </p:blipFill>
        <p:spPr bwMode="auto">
          <a:xfrm>
            <a:off x="5368032" y="2636563"/>
            <a:ext cx="4629066" cy="2525193"/>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a:extLst>
              <a:ext uri="{FF2B5EF4-FFF2-40B4-BE49-F238E27FC236}">
                <a16:creationId xmlns:a16="http://schemas.microsoft.com/office/drawing/2014/main" id="{E26EE5BE-B690-D456-0B90-1FFE5BB7B848}"/>
              </a:ext>
            </a:extLst>
          </p:cNvPr>
          <p:cNvPicPr>
            <a:picLocks noChangeAspect="1"/>
          </p:cNvPicPr>
          <p:nvPr/>
        </p:nvPicPr>
        <p:blipFill>
          <a:blip r:embed="rId4"/>
          <a:stretch>
            <a:fillRect/>
          </a:stretch>
        </p:blipFill>
        <p:spPr>
          <a:xfrm>
            <a:off x="327472" y="2708571"/>
            <a:ext cx="5143154" cy="2350516"/>
          </a:xfrm>
          <a:prstGeom prst="rect">
            <a:avLst/>
          </a:prstGeom>
        </p:spPr>
      </p:pic>
      <p:sp>
        <p:nvSpPr>
          <p:cNvPr id="2" name="文本框 1">
            <a:extLst>
              <a:ext uri="{FF2B5EF4-FFF2-40B4-BE49-F238E27FC236}">
                <a16:creationId xmlns:a16="http://schemas.microsoft.com/office/drawing/2014/main" id="{DC7186AB-F493-190A-1F8E-7A2A70D8E163}"/>
              </a:ext>
            </a:extLst>
          </p:cNvPr>
          <p:cNvSpPr txBox="1"/>
          <p:nvPr/>
        </p:nvSpPr>
        <p:spPr>
          <a:xfrm>
            <a:off x="399480" y="5325985"/>
            <a:ext cx="6624736" cy="246221"/>
          </a:xfrm>
          <a:prstGeom prst="rect">
            <a:avLst/>
          </a:prstGeom>
          <a:noFill/>
        </p:spPr>
        <p:txBody>
          <a:bodyPr wrap="square">
            <a:spAutoFit/>
          </a:bodyPr>
          <a:lstStyle/>
          <a:p>
            <a:r>
              <a:rPr lang="en-US" sz="1000" dirty="0">
                <a:solidFill>
                  <a:schemeClr val="tx1">
                    <a:lumMod val="50000"/>
                    <a:lumOff val="50000"/>
                  </a:schemeClr>
                </a:solidFill>
              </a:rPr>
              <a:t>[1] Yuanpei Wu et al. D-</a:t>
            </a:r>
            <a:r>
              <a:rPr lang="en-US" sz="1000" dirty="0" err="1">
                <a:solidFill>
                  <a:schemeClr val="tx1">
                    <a:lumMod val="50000"/>
                    <a:lumOff val="50000"/>
                  </a:schemeClr>
                </a:solidFill>
              </a:rPr>
              <a:t>VSync</a:t>
            </a:r>
            <a:r>
              <a:rPr lang="en-US" sz="1000" dirty="0">
                <a:solidFill>
                  <a:schemeClr val="tx1">
                    <a:lumMod val="50000"/>
                    <a:lumOff val="50000"/>
                  </a:schemeClr>
                </a:solidFill>
              </a:rPr>
              <a:t>: Decoupled Rendering and Displaying for Smartphone Graphics. ASPLOS 2025.</a:t>
            </a:r>
          </a:p>
        </p:txBody>
      </p:sp>
      <p:sp>
        <p:nvSpPr>
          <p:cNvPr id="3" name="文本框 2">
            <a:extLst>
              <a:ext uri="{FF2B5EF4-FFF2-40B4-BE49-F238E27FC236}">
                <a16:creationId xmlns:a16="http://schemas.microsoft.com/office/drawing/2014/main" id="{77867D1C-6C0A-4783-53DA-7260E7169664}"/>
              </a:ext>
            </a:extLst>
          </p:cNvPr>
          <p:cNvSpPr txBox="1"/>
          <p:nvPr/>
        </p:nvSpPr>
        <p:spPr>
          <a:xfrm>
            <a:off x="4287912" y="4843643"/>
            <a:ext cx="351656" cy="215444"/>
          </a:xfrm>
          <a:prstGeom prst="rect">
            <a:avLst/>
          </a:prstGeom>
          <a:noFill/>
        </p:spPr>
        <p:txBody>
          <a:bodyPr wrap="square">
            <a:spAutoFit/>
          </a:bodyPr>
          <a:lstStyle/>
          <a:p>
            <a:r>
              <a:rPr lang="en-US" sz="800" dirty="0">
                <a:solidFill>
                  <a:schemeClr val="tx1">
                    <a:lumMod val="50000"/>
                    <a:lumOff val="50000"/>
                  </a:schemeClr>
                </a:solidFill>
              </a:rPr>
              <a:t> [1]</a:t>
            </a:r>
          </a:p>
        </p:txBody>
      </p:sp>
    </p:spTree>
    <p:extLst>
      <p:ext uri="{BB962C8B-B14F-4D97-AF65-F5344CB8AC3E}">
        <p14:creationId xmlns:p14="http://schemas.microsoft.com/office/powerpoint/2010/main" val="1990125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4AF03-91E0-4A9C-4970-661091009D5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60399C35-5BD8-D72D-A9F4-94C317173868}"/>
              </a:ext>
            </a:extLst>
          </p:cNvPr>
          <p:cNvSpPr>
            <a:spLocks noGrp="1"/>
          </p:cNvSpPr>
          <p:nvPr>
            <p:ph type="title"/>
          </p:nvPr>
        </p:nvSpPr>
        <p:spPr/>
        <p:txBody>
          <a:bodyPr>
            <a:normAutofit/>
          </a:bodyPr>
          <a:lstStyle/>
          <a:p>
            <a:r>
              <a:rPr lang="en-US" altLang="zh-CN" sz="2800" dirty="0">
                <a:latin typeface="+mj-lt"/>
                <a:sym typeface="+mn-lt"/>
              </a:rPr>
              <a:t>Observation-1: CPU bottlenecks OS 2D rendering</a:t>
            </a:r>
          </a:p>
        </p:txBody>
      </p:sp>
      <p:sp>
        <p:nvSpPr>
          <p:cNvPr id="37" name="灯片编号占位符 36">
            <a:extLst>
              <a:ext uri="{FF2B5EF4-FFF2-40B4-BE49-F238E27FC236}">
                <a16:creationId xmlns:a16="http://schemas.microsoft.com/office/drawing/2014/main" id="{7E9A772F-6EA1-4BFB-D028-CF6C9F8A3636}"/>
              </a:ext>
            </a:extLst>
          </p:cNvPr>
          <p:cNvSpPr>
            <a:spLocks noGrp="1"/>
          </p:cNvSpPr>
          <p:nvPr>
            <p:ph type="sldNum" sz="quarter" idx="12"/>
          </p:nvPr>
        </p:nvSpPr>
        <p:spPr/>
        <p:txBody>
          <a:bodyPr/>
          <a:lstStyle/>
          <a:p>
            <a:fld id="{ADE361C3-C043-4A6E-BDCE-8DA1E7D90A3B}" type="slidenum">
              <a:rPr lang="zh-CN" altLang="en-US" smtClean="0">
                <a:latin typeface="+mn-lt"/>
                <a:sym typeface="+mn-lt"/>
              </a:rPr>
              <a:t>5</a:t>
            </a:fld>
            <a:endParaRPr lang="zh-CN" altLang="en-US" dirty="0">
              <a:latin typeface="+mn-lt"/>
              <a:sym typeface="+mn-lt"/>
            </a:endParaRPr>
          </a:p>
        </p:txBody>
      </p:sp>
      <p:sp>
        <p:nvSpPr>
          <p:cNvPr id="8" name="内容占位符 2">
            <a:extLst>
              <a:ext uri="{FF2B5EF4-FFF2-40B4-BE49-F238E27FC236}">
                <a16:creationId xmlns:a16="http://schemas.microsoft.com/office/drawing/2014/main" id="{28C0001A-ACFF-B002-3AE1-DB0CE5A38D09}"/>
              </a:ext>
            </a:extLst>
          </p:cNvPr>
          <p:cNvSpPr>
            <a:spLocks noGrp="1"/>
          </p:cNvSpPr>
          <p:nvPr>
            <p:ph idx="1"/>
          </p:nvPr>
        </p:nvSpPr>
        <p:spPr>
          <a:xfrm>
            <a:off x="543495" y="1119932"/>
            <a:ext cx="9144000" cy="851710"/>
          </a:xfrm>
        </p:spPr>
        <p:txBody>
          <a:bodyPr>
            <a:noAutofit/>
          </a:bodyPr>
          <a:lstStyle/>
          <a:p>
            <a:pPr marL="0" indent="0">
              <a:lnSpc>
                <a:spcPct val="110000"/>
              </a:lnSpc>
              <a:spcBef>
                <a:spcPts val="600"/>
              </a:spcBef>
              <a:buNone/>
            </a:pPr>
            <a:r>
              <a:rPr kumimoji="1" lang="en-US" altLang="zh-CN" sz="1800" b="0" dirty="0">
                <a:latin typeface="+mn-lt"/>
              </a:rPr>
              <a:t>In 2D rendering, </a:t>
            </a:r>
            <a:r>
              <a:rPr kumimoji="1" lang="en-US" altLang="zh-CN" sz="1800" dirty="0">
                <a:latin typeface="+mn-lt"/>
              </a:rPr>
              <a:t>CPU</a:t>
            </a:r>
            <a:r>
              <a:rPr kumimoji="1" lang="en-US" altLang="zh-CN" sz="1800" b="0" dirty="0">
                <a:latin typeface="+mn-lt"/>
              </a:rPr>
              <a:t> </a:t>
            </a:r>
            <a:r>
              <a:rPr kumimoji="1" lang="en-US" altLang="zh-CN" sz="1800" dirty="0">
                <a:latin typeface="+mn-lt"/>
              </a:rPr>
              <a:t>accounts for 82% of the frame rendering time</a:t>
            </a:r>
            <a:r>
              <a:rPr kumimoji="1" lang="en-US" altLang="zh-CN" sz="1800" b="0" dirty="0">
                <a:latin typeface="+mn-lt"/>
              </a:rPr>
              <a:t>. As GPU and CPU run asynchronously, CPU is the performance bottleneck that impacts frame rate.</a:t>
            </a:r>
          </a:p>
        </p:txBody>
      </p:sp>
      <p:pic>
        <p:nvPicPr>
          <p:cNvPr id="3" name="图片 2">
            <a:extLst>
              <a:ext uri="{FF2B5EF4-FFF2-40B4-BE49-F238E27FC236}">
                <a16:creationId xmlns:a16="http://schemas.microsoft.com/office/drawing/2014/main" id="{44B8812B-A8D5-55AF-E55D-33FE02C623E3}"/>
              </a:ext>
            </a:extLst>
          </p:cNvPr>
          <p:cNvPicPr>
            <a:picLocks noChangeAspect="1"/>
          </p:cNvPicPr>
          <p:nvPr/>
        </p:nvPicPr>
        <p:blipFill>
          <a:blip r:embed="rId3"/>
          <a:stretch>
            <a:fillRect/>
          </a:stretch>
        </p:blipFill>
        <p:spPr>
          <a:xfrm>
            <a:off x="472505" y="1925012"/>
            <a:ext cx="4790082" cy="3659576"/>
          </a:xfrm>
          <a:prstGeom prst="rect">
            <a:avLst/>
          </a:prstGeom>
        </p:spPr>
      </p:pic>
      <p:pic>
        <p:nvPicPr>
          <p:cNvPr id="4" name="图片 3">
            <a:extLst>
              <a:ext uri="{FF2B5EF4-FFF2-40B4-BE49-F238E27FC236}">
                <a16:creationId xmlns:a16="http://schemas.microsoft.com/office/drawing/2014/main" id="{64BE222C-5D35-B9E0-81BD-F9DF937C7F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9309" y="2198313"/>
            <a:ext cx="2327526" cy="1496267"/>
          </a:xfrm>
          <a:prstGeom prst="rect">
            <a:avLst/>
          </a:prstGeom>
        </p:spPr>
      </p:pic>
      <p:pic>
        <p:nvPicPr>
          <p:cNvPr id="5" name="图片 4">
            <a:extLst>
              <a:ext uri="{FF2B5EF4-FFF2-40B4-BE49-F238E27FC236}">
                <a16:creationId xmlns:a16="http://schemas.microsoft.com/office/drawing/2014/main" id="{594859C7-F2E1-61A5-5829-AB6EE1922A3D}"/>
              </a:ext>
            </a:extLst>
          </p:cNvPr>
          <p:cNvPicPr>
            <a:picLocks noChangeAspect="1"/>
          </p:cNvPicPr>
          <p:nvPr/>
        </p:nvPicPr>
        <p:blipFill>
          <a:blip r:embed="rId5"/>
          <a:stretch>
            <a:fillRect/>
          </a:stretch>
        </p:blipFill>
        <p:spPr>
          <a:xfrm>
            <a:off x="7168742" y="3865690"/>
            <a:ext cx="845871" cy="841065"/>
          </a:xfrm>
          <a:prstGeom prst="rect">
            <a:avLst/>
          </a:prstGeom>
        </p:spPr>
      </p:pic>
      <p:pic>
        <p:nvPicPr>
          <p:cNvPr id="6" name="图片 5">
            <a:extLst>
              <a:ext uri="{FF2B5EF4-FFF2-40B4-BE49-F238E27FC236}">
                <a16:creationId xmlns:a16="http://schemas.microsoft.com/office/drawing/2014/main" id="{0E55CDBD-2CAA-EA42-F3B3-66B40BC18CB9}"/>
              </a:ext>
            </a:extLst>
          </p:cNvPr>
          <p:cNvPicPr>
            <a:picLocks noChangeAspect="1"/>
          </p:cNvPicPr>
          <p:nvPr/>
        </p:nvPicPr>
        <p:blipFill>
          <a:blip r:embed="rId6"/>
          <a:stretch>
            <a:fillRect/>
          </a:stretch>
        </p:blipFill>
        <p:spPr>
          <a:xfrm>
            <a:off x="8392368" y="3832014"/>
            <a:ext cx="885005" cy="900442"/>
          </a:xfrm>
          <a:prstGeom prst="rect">
            <a:avLst/>
          </a:prstGeom>
        </p:spPr>
      </p:pic>
      <p:pic>
        <p:nvPicPr>
          <p:cNvPr id="9" name="图片 8">
            <a:extLst>
              <a:ext uri="{FF2B5EF4-FFF2-40B4-BE49-F238E27FC236}">
                <a16:creationId xmlns:a16="http://schemas.microsoft.com/office/drawing/2014/main" id="{0372E1D7-BEEC-E1C3-48D9-4EE337AF4AFC}"/>
              </a:ext>
            </a:extLst>
          </p:cNvPr>
          <p:cNvPicPr>
            <a:picLocks noChangeAspect="1"/>
          </p:cNvPicPr>
          <p:nvPr/>
        </p:nvPicPr>
        <p:blipFill>
          <a:blip r:embed="rId7"/>
          <a:stretch>
            <a:fillRect/>
          </a:stretch>
        </p:blipFill>
        <p:spPr>
          <a:xfrm>
            <a:off x="7686835" y="4635372"/>
            <a:ext cx="852906" cy="877700"/>
          </a:xfrm>
          <a:prstGeom prst="rect">
            <a:avLst/>
          </a:prstGeom>
        </p:spPr>
      </p:pic>
      <p:sp>
        <p:nvSpPr>
          <p:cNvPr id="10" name="内容占位符 2">
            <a:extLst>
              <a:ext uri="{FF2B5EF4-FFF2-40B4-BE49-F238E27FC236}">
                <a16:creationId xmlns:a16="http://schemas.microsoft.com/office/drawing/2014/main" id="{C3B71259-A29D-615E-7F0E-B0AF9EB749BD}"/>
              </a:ext>
            </a:extLst>
          </p:cNvPr>
          <p:cNvSpPr txBox="1">
            <a:spLocks/>
          </p:cNvSpPr>
          <p:nvPr/>
        </p:nvSpPr>
        <p:spPr>
          <a:xfrm>
            <a:off x="7687033" y="2331956"/>
            <a:ext cx="1713447" cy="69140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1900"/>
              </a:lnSpc>
              <a:spcBef>
                <a:spcPts val="600"/>
              </a:spcBef>
              <a:buFont typeface="Arial" pitchFamily="34" charset="0"/>
              <a:buNone/>
            </a:pPr>
            <a:r>
              <a:rPr kumimoji="1" lang="en-US" altLang="zh-CN" sz="1800" b="0" dirty="0">
                <a:latin typeface="+mn-lt"/>
              </a:rPr>
              <a:t>Tessellation &amp; Triangulation</a:t>
            </a:r>
          </a:p>
        </p:txBody>
      </p:sp>
      <p:sp>
        <p:nvSpPr>
          <p:cNvPr id="11" name="内容占位符 2">
            <a:extLst>
              <a:ext uri="{FF2B5EF4-FFF2-40B4-BE49-F238E27FC236}">
                <a16:creationId xmlns:a16="http://schemas.microsoft.com/office/drawing/2014/main" id="{483100F9-A8FF-E6D7-3E91-46045557E784}"/>
              </a:ext>
            </a:extLst>
          </p:cNvPr>
          <p:cNvSpPr txBox="1">
            <a:spLocks/>
          </p:cNvSpPr>
          <p:nvPr/>
        </p:nvSpPr>
        <p:spPr>
          <a:xfrm>
            <a:off x="5804715" y="4757696"/>
            <a:ext cx="1713447" cy="691400"/>
          </a:xfrm>
          <a:prstGeom prst="rect">
            <a:avLst/>
          </a:prstGeom>
        </p:spPr>
        <p:txBody>
          <a:bodyPr vert="horz" lIns="91440" tIns="45720" rIns="91440" bIns="45720" rtlCol="0">
            <a:noAutofit/>
          </a:bodyPr>
          <a:lstStyle>
            <a:lvl1pPr marL="342900" indent="-342900" algn="l" defTabSz="914400" rtl="0" eaLnBrk="1" latinLnBrk="0" hangingPunct="1">
              <a:lnSpc>
                <a:spcPct val="120000"/>
              </a:lnSpc>
              <a:spcBef>
                <a:spcPts val="1200"/>
              </a:spcBef>
              <a:buFont typeface="Arial" pitchFamily="34" charset="0"/>
              <a:buChar char="•"/>
              <a:defRPr sz="2600" b="1"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defTabSz="914400" rtl="0" eaLnBrk="1" latinLnBrk="0" hangingPunct="1">
              <a:lnSpc>
                <a:spcPct val="120000"/>
              </a:lnSpc>
              <a:spcBef>
                <a:spcPct val="20000"/>
              </a:spcBef>
              <a:buFont typeface="Arial" pitchFamily="34" charset="0"/>
              <a:buChar char="–"/>
              <a:defRPr sz="24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120000"/>
              </a:lnSpc>
              <a:spcBef>
                <a:spcPct val="20000"/>
              </a:spcBef>
              <a:buFont typeface="Arial" pitchFamily="34" charset="0"/>
              <a:buChar char="•"/>
              <a:defRPr sz="20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120000"/>
              </a:lnSpc>
              <a:spcBef>
                <a:spcPct val="20000"/>
              </a:spcBef>
              <a:buFont typeface="Arial" pitchFamily="34" charset="0"/>
              <a:buChar char="»"/>
              <a:defRPr sz="1800" b="0" i="0" kern="12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1900"/>
              </a:lnSpc>
              <a:spcBef>
                <a:spcPts val="600"/>
              </a:spcBef>
              <a:buFont typeface="Arial" pitchFamily="34" charset="0"/>
              <a:buNone/>
            </a:pPr>
            <a:r>
              <a:rPr kumimoji="1" lang="en-US" altLang="zh-CN" sz="1800" b="0" dirty="0">
                <a:latin typeface="+mn-lt"/>
              </a:rPr>
              <a:t>Glyph (Text) Rasterization</a:t>
            </a:r>
          </a:p>
        </p:txBody>
      </p:sp>
    </p:spTree>
    <p:extLst>
      <p:ext uri="{BB962C8B-B14F-4D97-AF65-F5344CB8AC3E}">
        <p14:creationId xmlns:p14="http://schemas.microsoft.com/office/powerpoint/2010/main" val="248521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9AD22-FDF9-0027-6DBD-063148F2028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62AF9838-CFFE-3367-DE09-E2A7DDC5AD77}"/>
              </a:ext>
            </a:extLst>
          </p:cNvPr>
          <p:cNvSpPr>
            <a:spLocks noGrp="1"/>
          </p:cNvSpPr>
          <p:nvPr>
            <p:ph type="title"/>
          </p:nvPr>
        </p:nvSpPr>
        <p:spPr/>
        <p:txBody>
          <a:bodyPr>
            <a:normAutofit/>
          </a:bodyPr>
          <a:lstStyle/>
          <a:p>
            <a:r>
              <a:rPr lang="en-US" altLang="zh-CN" sz="2800" dirty="0">
                <a:latin typeface="+mj-lt"/>
                <a:sym typeface="+mn-lt"/>
              </a:rPr>
              <a:t>Observation-2: limited CPU multi-core utilization</a:t>
            </a:r>
          </a:p>
        </p:txBody>
      </p:sp>
      <p:sp>
        <p:nvSpPr>
          <p:cNvPr id="37" name="灯片编号占位符 36">
            <a:extLst>
              <a:ext uri="{FF2B5EF4-FFF2-40B4-BE49-F238E27FC236}">
                <a16:creationId xmlns:a16="http://schemas.microsoft.com/office/drawing/2014/main" id="{1B0789EF-E968-2AB4-52A8-7BCA5C80566D}"/>
              </a:ext>
            </a:extLst>
          </p:cNvPr>
          <p:cNvSpPr>
            <a:spLocks noGrp="1"/>
          </p:cNvSpPr>
          <p:nvPr>
            <p:ph type="sldNum" sz="quarter" idx="12"/>
          </p:nvPr>
        </p:nvSpPr>
        <p:spPr/>
        <p:txBody>
          <a:bodyPr/>
          <a:lstStyle/>
          <a:p>
            <a:fld id="{ADE361C3-C043-4A6E-BDCE-8DA1E7D90A3B}" type="slidenum">
              <a:rPr lang="zh-CN" altLang="en-US" smtClean="0">
                <a:latin typeface="+mn-lt"/>
                <a:sym typeface="+mn-lt"/>
              </a:rPr>
              <a:t>6</a:t>
            </a:fld>
            <a:endParaRPr lang="zh-CN" altLang="en-US" dirty="0">
              <a:latin typeface="+mn-lt"/>
              <a:sym typeface="+mn-lt"/>
            </a:endParaRPr>
          </a:p>
        </p:txBody>
      </p:sp>
      <p:sp>
        <p:nvSpPr>
          <p:cNvPr id="8" name="内容占位符 2">
            <a:extLst>
              <a:ext uri="{FF2B5EF4-FFF2-40B4-BE49-F238E27FC236}">
                <a16:creationId xmlns:a16="http://schemas.microsoft.com/office/drawing/2014/main" id="{1AAD1E25-EA78-5C2C-75C8-AE2DD75E1476}"/>
              </a:ext>
            </a:extLst>
          </p:cNvPr>
          <p:cNvSpPr>
            <a:spLocks noGrp="1"/>
          </p:cNvSpPr>
          <p:nvPr>
            <p:ph idx="1"/>
          </p:nvPr>
        </p:nvSpPr>
        <p:spPr>
          <a:xfrm>
            <a:off x="543495" y="1119932"/>
            <a:ext cx="9144000" cy="851710"/>
          </a:xfrm>
        </p:spPr>
        <p:txBody>
          <a:bodyPr>
            <a:noAutofit/>
          </a:bodyPr>
          <a:lstStyle/>
          <a:p>
            <a:pPr marL="0" indent="0">
              <a:lnSpc>
                <a:spcPct val="110000"/>
              </a:lnSpc>
              <a:spcBef>
                <a:spcPts val="600"/>
              </a:spcBef>
              <a:buNone/>
            </a:pPr>
            <a:r>
              <a:rPr kumimoji="1" lang="en-US" altLang="zh-CN" sz="1800" b="0" dirty="0">
                <a:latin typeface="+mn-lt"/>
              </a:rPr>
              <a:t>Current state-of-the-art rendering procedure follows </a:t>
            </a:r>
            <a:r>
              <a:rPr kumimoji="1" lang="en-US" altLang="zh-CN" sz="1800" dirty="0">
                <a:latin typeface="+mn-lt"/>
              </a:rPr>
              <a:t>a fixed-thread sequential model</a:t>
            </a:r>
            <a:r>
              <a:rPr kumimoji="1" lang="en-US" altLang="zh-CN" sz="1800" b="0" dirty="0">
                <a:latin typeface="+mn-lt"/>
              </a:rPr>
              <a:t>, restricting the CPU multi-core utilization.</a:t>
            </a:r>
          </a:p>
        </p:txBody>
      </p:sp>
      <p:pic>
        <p:nvPicPr>
          <p:cNvPr id="7" name="图片 6">
            <a:extLst>
              <a:ext uri="{FF2B5EF4-FFF2-40B4-BE49-F238E27FC236}">
                <a16:creationId xmlns:a16="http://schemas.microsoft.com/office/drawing/2014/main" id="{E5EE9B88-6156-2B28-266F-DB8FE7C79180}"/>
              </a:ext>
            </a:extLst>
          </p:cNvPr>
          <p:cNvPicPr>
            <a:picLocks noChangeAspect="1"/>
          </p:cNvPicPr>
          <p:nvPr/>
        </p:nvPicPr>
        <p:blipFill>
          <a:blip r:embed="rId3"/>
          <a:stretch>
            <a:fillRect/>
          </a:stretch>
        </p:blipFill>
        <p:spPr>
          <a:xfrm>
            <a:off x="459211" y="2010080"/>
            <a:ext cx="4838914" cy="3384376"/>
          </a:xfrm>
          <a:prstGeom prst="rect">
            <a:avLst/>
          </a:prstGeom>
        </p:spPr>
      </p:pic>
      <p:sp>
        <p:nvSpPr>
          <p:cNvPr id="14" name="文本框 13">
            <a:extLst>
              <a:ext uri="{FF2B5EF4-FFF2-40B4-BE49-F238E27FC236}">
                <a16:creationId xmlns:a16="http://schemas.microsoft.com/office/drawing/2014/main" id="{D4F1260D-6235-E244-2C93-0031C9DB8D34}"/>
              </a:ext>
            </a:extLst>
          </p:cNvPr>
          <p:cNvSpPr txBox="1"/>
          <p:nvPr/>
        </p:nvSpPr>
        <p:spPr>
          <a:xfrm>
            <a:off x="5627094" y="2286712"/>
            <a:ext cx="3154284" cy="646331"/>
          </a:xfrm>
          <a:prstGeom prst="rect">
            <a:avLst/>
          </a:prstGeom>
          <a:noFill/>
        </p:spPr>
        <p:txBody>
          <a:bodyPr wrap="square">
            <a:spAutoFit/>
          </a:bodyPr>
          <a:lstStyle/>
          <a:p>
            <a:r>
              <a:rPr kumimoji="1" lang="en-US" dirty="0">
                <a:solidFill>
                  <a:schemeClr val="tx1">
                    <a:lumMod val="75000"/>
                    <a:lumOff val="25000"/>
                  </a:schemeClr>
                </a:solidFill>
                <a:ea typeface="微软雅黑" panose="020B0503020204020204" pitchFamily="34" charset="-122"/>
              </a:rPr>
              <a:t>Render thread monopolizes 80% single-core utilization</a:t>
            </a:r>
          </a:p>
        </p:txBody>
      </p:sp>
      <p:sp>
        <p:nvSpPr>
          <p:cNvPr id="15" name="文本框 14">
            <a:extLst>
              <a:ext uri="{FF2B5EF4-FFF2-40B4-BE49-F238E27FC236}">
                <a16:creationId xmlns:a16="http://schemas.microsoft.com/office/drawing/2014/main" id="{4A48658F-F691-A6D9-FA2B-B924A80C536F}"/>
              </a:ext>
            </a:extLst>
          </p:cNvPr>
          <p:cNvSpPr txBox="1"/>
          <p:nvPr/>
        </p:nvSpPr>
        <p:spPr>
          <a:xfrm>
            <a:off x="5601349" y="3493226"/>
            <a:ext cx="3384376" cy="646331"/>
          </a:xfrm>
          <a:prstGeom prst="rect">
            <a:avLst/>
          </a:prstGeom>
          <a:noFill/>
        </p:spPr>
        <p:txBody>
          <a:bodyPr wrap="square">
            <a:spAutoFit/>
          </a:bodyPr>
          <a:lstStyle/>
          <a:p>
            <a:r>
              <a:rPr kumimoji="1" lang="en-US" dirty="0">
                <a:solidFill>
                  <a:schemeClr val="tx1">
                    <a:lumMod val="75000"/>
                    <a:lumOff val="25000"/>
                  </a:schemeClr>
                </a:solidFill>
                <a:ea typeface="微软雅黑" panose="020B0503020204020204" pitchFamily="34" charset="-122"/>
              </a:rPr>
              <a:t>While most cores (9 out of 12) are idle and underutilized</a:t>
            </a:r>
          </a:p>
        </p:txBody>
      </p:sp>
    </p:spTree>
    <p:extLst>
      <p:ext uri="{BB962C8B-B14F-4D97-AF65-F5344CB8AC3E}">
        <p14:creationId xmlns:p14="http://schemas.microsoft.com/office/powerpoint/2010/main" val="1934835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08FE2-4EF4-889D-B568-487545EEB4D8}"/>
            </a:ext>
          </a:extLst>
        </p:cNvPr>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6B5AC9EB-426C-4713-5C73-8132246BB3F5}"/>
              </a:ext>
            </a:extLst>
          </p:cNvPr>
          <p:cNvSpPr>
            <a:spLocks noGrp="1"/>
          </p:cNvSpPr>
          <p:nvPr>
            <p:ph type="sldNum" sz="quarter" idx="12"/>
          </p:nvPr>
        </p:nvSpPr>
        <p:spPr/>
        <p:txBody>
          <a:bodyPr/>
          <a:lstStyle/>
          <a:p>
            <a:fld id="{ADE361C3-C043-4A6E-BDCE-8DA1E7D90A3B}" type="slidenum">
              <a:rPr lang="zh-CN" altLang="en-US">
                <a:latin typeface="+mn-lt"/>
              </a:rPr>
              <a:t>7</a:t>
            </a:fld>
            <a:endParaRPr lang="zh-CN" altLang="en-US" dirty="0">
              <a:latin typeface="+mn-lt"/>
            </a:endParaRPr>
          </a:p>
        </p:txBody>
      </p:sp>
      <p:sp>
        <p:nvSpPr>
          <p:cNvPr id="5" name="文本框 4">
            <a:extLst>
              <a:ext uri="{FF2B5EF4-FFF2-40B4-BE49-F238E27FC236}">
                <a16:creationId xmlns:a16="http://schemas.microsoft.com/office/drawing/2014/main" id="{630EE3E1-8961-B9B0-E841-92404F212021}"/>
              </a:ext>
            </a:extLst>
          </p:cNvPr>
          <p:cNvSpPr txBox="1"/>
          <p:nvPr/>
        </p:nvSpPr>
        <p:spPr>
          <a:xfrm>
            <a:off x="543496" y="2175163"/>
            <a:ext cx="9433048" cy="2554545"/>
          </a:xfrm>
          <a:prstGeom prst="rect">
            <a:avLst/>
          </a:prstGeom>
          <a:noFill/>
        </p:spPr>
        <p:txBody>
          <a:bodyPr wrap="square">
            <a:spAutoFit/>
          </a:bodyPr>
          <a:lstStyle/>
          <a:p>
            <a:pPr>
              <a:lnSpc>
                <a:spcPct val="200000"/>
              </a:lnSpc>
            </a:pPr>
            <a:r>
              <a:rPr kumimoji="1" lang="en-US" sz="3200" u="sng" dirty="0">
                <a:ea typeface="微软雅黑" panose="020B0503020204020204" pitchFamily="34" charset="-122"/>
              </a:rPr>
              <a:t>We argue that</a:t>
            </a:r>
          </a:p>
          <a:p>
            <a:r>
              <a:rPr kumimoji="1" lang="en-US" sz="3200" i="1" dirty="0">
                <a:solidFill>
                  <a:srgbClr val="C00000"/>
                </a:solidFill>
                <a:ea typeface="微软雅黑" panose="020B0503020204020204" pitchFamily="34" charset="-122"/>
              </a:rPr>
              <a:t>The next-generation rendering service should adopt a </a:t>
            </a:r>
            <a:r>
              <a:rPr kumimoji="1" lang="en-US" sz="3200" b="1" i="1" dirty="0">
                <a:solidFill>
                  <a:srgbClr val="C00000"/>
                </a:solidFill>
                <a:ea typeface="微软雅黑" panose="020B0503020204020204" pitchFamily="34" charset="-122"/>
              </a:rPr>
              <a:t>parallel</a:t>
            </a:r>
            <a:r>
              <a:rPr kumimoji="1" lang="en-US" sz="3200" i="1" dirty="0">
                <a:solidFill>
                  <a:srgbClr val="C00000"/>
                </a:solidFill>
                <a:ea typeface="微软雅黑" panose="020B0503020204020204" pitchFamily="34" charset="-122"/>
              </a:rPr>
              <a:t> architecture to address the scalable rendering demands.</a:t>
            </a:r>
          </a:p>
        </p:txBody>
      </p:sp>
    </p:spTree>
    <p:extLst>
      <p:ext uri="{BB962C8B-B14F-4D97-AF65-F5344CB8AC3E}">
        <p14:creationId xmlns:p14="http://schemas.microsoft.com/office/powerpoint/2010/main" val="2122566077"/>
      </p:ext>
    </p:extLst>
  </p:cSld>
  <p:clrMapOvr>
    <a:masterClrMapping/>
  </p:clrMapOvr>
  <mc:AlternateContent xmlns:mc="http://schemas.openxmlformats.org/markup-compatibility/2006" xmlns:p14="http://schemas.microsoft.com/office/powerpoint/2010/main">
    <mc:Choice Requires="p14">
      <p:transition spd="med" p14:dur="700" advTm="1316">
        <p:fade/>
      </p:transition>
    </mc:Choice>
    <mc:Fallback xmlns="">
      <p:transition spd="med" advTm="1316">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19CBA-3ABC-CECB-25D1-D2C3487078F1}"/>
            </a:ext>
          </a:extLst>
        </p:cNvPr>
        <p:cNvGrpSpPr/>
        <p:nvPr/>
      </p:nvGrpSpPr>
      <p:grpSpPr>
        <a:xfrm>
          <a:off x="0" y="0"/>
          <a:ext cx="0" cy="0"/>
          <a:chOff x="0" y="0"/>
          <a:chExt cx="0" cy="0"/>
        </a:xfrm>
      </p:grpSpPr>
      <p:sp>
        <p:nvSpPr>
          <p:cNvPr id="37" name="灯片编号占位符 36">
            <a:extLst>
              <a:ext uri="{FF2B5EF4-FFF2-40B4-BE49-F238E27FC236}">
                <a16:creationId xmlns:a16="http://schemas.microsoft.com/office/drawing/2014/main" id="{219B9790-F0FA-844C-409A-B44240891C2B}"/>
              </a:ext>
            </a:extLst>
          </p:cNvPr>
          <p:cNvSpPr>
            <a:spLocks noGrp="1"/>
          </p:cNvSpPr>
          <p:nvPr>
            <p:ph type="sldNum" sz="quarter" idx="12"/>
          </p:nvPr>
        </p:nvSpPr>
        <p:spPr/>
        <p:txBody>
          <a:bodyPr/>
          <a:lstStyle/>
          <a:p>
            <a:fld id="{ADE361C3-C043-4A6E-BDCE-8DA1E7D90A3B}" type="slidenum">
              <a:rPr lang="zh-CN" altLang="en-US" smtClean="0">
                <a:latin typeface="+mn-lt"/>
                <a:sym typeface="+mn-lt"/>
              </a:rPr>
              <a:t>8</a:t>
            </a:fld>
            <a:endParaRPr lang="zh-CN" altLang="en-US" dirty="0">
              <a:latin typeface="+mn-lt"/>
              <a:sym typeface="+mn-lt"/>
            </a:endParaRPr>
          </a:p>
        </p:txBody>
      </p:sp>
      <p:pic>
        <p:nvPicPr>
          <p:cNvPr id="3073" name="Picture 1">
            <a:extLst>
              <a:ext uri="{FF2B5EF4-FFF2-40B4-BE49-F238E27FC236}">
                <a16:creationId xmlns:a16="http://schemas.microsoft.com/office/drawing/2014/main" id="{115CBE35-4D6F-7113-10C9-C2ECCF2EEB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4932" y="2762762"/>
            <a:ext cx="4916132" cy="2197074"/>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067EDDE1-0790-44BC-1814-D9584A3B588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590" b="24900"/>
          <a:stretch/>
        </p:blipFill>
        <p:spPr bwMode="auto">
          <a:xfrm>
            <a:off x="148936" y="2713482"/>
            <a:ext cx="4784326" cy="2448274"/>
          </a:xfrm>
          <a:prstGeom prst="rect">
            <a:avLst/>
          </a:prstGeom>
          <a:noFill/>
          <a:extLst>
            <a:ext uri="{909E8E84-426E-40DD-AFC4-6F175D3DCCD1}">
              <a14:hiddenFill xmlns:a14="http://schemas.microsoft.com/office/drawing/2010/main">
                <a:solidFill>
                  <a:srgbClr val="FFFFFF"/>
                </a:solidFill>
              </a14:hiddenFill>
            </a:ext>
          </a:extLst>
        </p:spPr>
      </p:pic>
      <p:sp>
        <p:nvSpPr>
          <p:cNvPr id="3" name="标题 1">
            <a:extLst>
              <a:ext uri="{FF2B5EF4-FFF2-40B4-BE49-F238E27FC236}">
                <a16:creationId xmlns:a16="http://schemas.microsoft.com/office/drawing/2014/main" id="{5CC22EFA-6D18-DFA3-B13A-5E3220B49B68}"/>
              </a:ext>
            </a:extLst>
          </p:cNvPr>
          <p:cNvSpPr txBox="1">
            <a:spLocks/>
          </p:cNvSpPr>
          <p:nvPr/>
        </p:nvSpPr>
        <p:spPr>
          <a:xfrm>
            <a:off x="508000" y="228866"/>
            <a:ext cx="9144000" cy="900442"/>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accent1"/>
                </a:solidFill>
                <a:latin typeface="+mj-ea"/>
                <a:ea typeface="+mj-ea"/>
                <a:cs typeface="微软雅黑 Light" panose="020B0502040204020203" pitchFamily="34" charset="-122"/>
              </a:defRPr>
            </a:lvl1pPr>
          </a:lstStyle>
          <a:p>
            <a:r>
              <a:rPr lang="en-US" altLang="zh-CN" sz="2800" dirty="0">
                <a:latin typeface="+mj-lt"/>
                <a:sym typeface="+mn-lt"/>
              </a:rPr>
              <a:t>State-of-the-art Parallelization Efforts</a:t>
            </a:r>
          </a:p>
        </p:txBody>
      </p:sp>
      <p:sp>
        <p:nvSpPr>
          <p:cNvPr id="7" name="内容占位符 2">
            <a:extLst>
              <a:ext uri="{FF2B5EF4-FFF2-40B4-BE49-F238E27FC236}">
                <a16:creationId xmlns:a16="http://schemas.microsoft.com/office/drawing/2014/main" id="{58C743F7-8353-86B5-BA6D-4F4FBC27B58D}"/>
              </a:ext>
            </a:extLst>
          </p:cNvPr>
          <p:cNvSpPr>
            <a:spLocks noGrp="1"/>
          </p:cNvSpPr>
          <p:nvPr>
            <p:ph idx="1"/>
          </p:nvPr>
        </p:nvSpPr>
        <p:spPr>
          <a:xfrm>
            <a:off x="543495" y="1119931"/>
            <a:ext cx="9144000" cy="1593551"/>
          </a:xfrm>
        </p:spPr>
        <p:txBody>
          <a:bodyPr>
            <a:noAutofit/>
          </a:bodyPr>
          <a:lstStyle/>
          <a:p>
            <a:pPr marL="0" indent="0">
              <a:lnSpc>
                <a:spcPct val="110000"/>
              </a:lnSpc>
              <a:spcBef>
                <a:spcPts val="600"/>
              </a:spcBef>
              <a:buNone/>
            </a:pPr>
            <a:r>
              <a:rPr kumimoji="1" lang="en-US" altLang="zh-CN" sz="1800" dirty="0">
                <a:latin typeface="+mn-lt"/>
              </a:rPr>
              <a:t>Inter-frame parallelism </a:t>
            </a:r>
            <a:r>
              <a:rPr kumimoji="1" lang="en-US" altLang="zh-CN" sz="1800" b="0" dirty="0">
                <a:latin typeface="+mn-lt"/>
              </a:rPr>
              <a:t>and </a:t>
            </a:r>
            <a:r>
              <a:rPr kumimoji="1" lang="en-US" altLang="zh-CN" sz="1800" dirty="0">
                <a:latin typeface="+mn-lt"/>
              </a:rPr>
              <a:t>multi-window parallelism </a:t>
            </a:r>
            <a:r>
              <a:rPr kumimoji="1" lang="en-US" altLang="zh-CN" sz="1800" b="0" dirty="0">
                <a:latin typeface="+mn-lt"/>
              </a:rPr>
              <a:t>do not </a:t>
            </a:r>
            <a:r>
              <a:rPr kumimoji="1" lang="en-US" altLang="zh-CN" sz="1800" b="0" u="sng" dirty="0">
                <a:latin typeface="+mn-lt"/>
              </a:rPr>
              <a:t>scale</a:t>
            </a:r>
            <a:r>
              <a:rPr kumimoji="1" lang="en-US" altLang="zh-CN" sz="1800" b="0" dirty="0">
                <a:latin typeface="+mn-lt"/>
              </a:rPr>
              <a:t>.</a:t>
            </a:r>
          </a:p>
          <a:p>
            <a:pPr>
              <a:lnSpc>
                <a:spcPct val="110000"/>
              </a:lnSpc>
              <a:spcBef>
                <a:spcPts val="600"/>
              </a:spcBef>
            </a:pPr>
            <a:r>
              <a:rPr kumimoji="1" lang="en-US" altLang="zh-CN" sz="1800" b="0" dirty="0">
                <a:latin typeface="+mn-lt"/>
              </a:rPr>
              <a:t>Inter-frame: span at most 2~3 threads, with load imbalance and more latency.</a:t>
            </a:r>
          </a:p>
          <a:p>
            <a:pPr>
              <a:lnSpc>
                <a:spcPct val="110000"/>
              </a:lnSpc>
              <a:spcBef>
                <a:spcPts val="600"/>
              </a:spcBef>
            </a:pPr>
            <a:r>
              <a:rPr kumimoji="1" lang="en-US" altLang="zh-CN" sz="1800" b="0" dirty="0">
                <a:latin typeface="+mn-lt"/>
              </a:rPr>
              <a:t>Multi-window: windowing abstraction required for parallelization, with load imbalance, extra memory, and composition costs.</a:t>
            </a:r>
          </a:p>
          <a:p>
            <a:pPr marL="0" indent="0">
              <a:lnSpc>
                <a:spcPct val="110000"/>
              </a:lnSpc>
              <a:spcBef>
                <a:spcPts val="600"/>
              </a:spcBef>
              <a:buNone/>
            </a:pPr>
            <a:endParaRPr kumimoji="1" lang="en-US" altLang="zh-CN" sz="1800" b="0" dirty="0">
              <a:latin typeface="+mn-lt"/>
            </a:endParaRPr>
          </a:p>
        </p:txBody>
      </p:sp>
      <p:sp>
        <p:nvSpPr>
          <p:cNvPr id="4" name="文本框 3">
            <a:extLst>
              <a:ext uri="{FF2B5EF4-FFF2-40B4-BE49-F238E27FC236}">
                <a16:creationId xmlns:a16="http://schemas.microsoft.com/office/drawing/2014/main" id="{16A28F74-482C-8168-A36D-4B0A81BCBA03}"/>
              </a:ext>
            </a:extLst>
          </p:cNvPr>
          <p:cNvSpPr txBox="1"/>
          <p:nvPr/>
        </p:nvSpPr>
        <p:spPr>
          <a:xfrm>
            <a:off x="399480" y="5325985"/>
            <a:ext cx="6624736" cy="246221"/>
          </a:xfrm>
          <a:prstGeom prst="rect">
            <a:avLst/>
          </a:prstGeom>
          <a:noFill/>
        </p:spPr>
        <p:txBody>
          <a:bodyPr wrap="square">
            <a:spAutoFit/>
          </a:bodyPr>
          <a:lstStyle/>
          <a:p>
            <a:r>
              <a:rPr lang="en-US" sz="1000" dirty="0">
                <a:solidFill>
                  <a:schemeClr val="tx1">
                    <a:lumMod val="50000"/>
                    <a:lumOff val="50000"/>
                  </a:schemeClr>
                </a:solidFill>
              </a:rPr>
              <a:t>[1] Yuanpei Wu et al. D-</a:t>
            </a:r>
            <a:r>
              <a:rPr lang="en-US" sz="1000" dirty="0" err="1">
                <a:solidFill>
                  <a:schemeClr val="tx1">
                    <a:lumMod val="50000"/>
                    <a:lumOff val="50000"/>
                  </a:schemeClr>
                </a:solidFill>
              </a:rPr>
              <a:t>VSync</a:t>
            </a:r>
            <a:r>
              <a:rPr lang="en-US" sz="1000" dirty="0">
                <a:solidFill>
                  <a:schemeClr val="tx1">
                    <a:lumMod val="50000"/>
                    <a:lumOff val="50000"/>
                  </a:schemeClr>
                </a:solidFill>
              </a:rPr>
              <a:t>: Decoupled Rendering and Displaying for Smartphone Graphics. ASPLOS 2025.</a:t>
            </a:r>
          </a:p>
        </p:txBody>
      </p:sp>
      <p:sp>
        <p:nvSpPr>
          <p:cNvPr id="5" name="文本框 4">
            <a:extLst>
              <a:ext uri="{FF2B5EF4-FFF2-40B4-BE49-F238E27FC236}">
                <a16:creationId xmlns:a16="http://schemas.microsoft.com/office/drawing/2014/main" id="{032E5AF1-74D1-3D3E-C775-E2236807C534}"/>
              </a:ext>
            </a:extLst>
          </p:cNvPr>
          <p:cNvSpPr txBox="1"/>
          <p:nvPr/>
        </p:nvSpPr>
        <p:spPr>
          <a:xfrm>
            <a:off x="5728072" y="4225652"/>
            <a:ext cx="351656" cy="215444"/>
          </a:xfrm>
          <a:prstGeom prst="rect">
            <a:avLst/>
          </a:prstGeom>
          <a:noFill/>
        </p:spPr>
        <p:txBody>
          <a:bodyPr wrap="square">
            <a:spAutoFit/>
          </a:bodyPr>
          <a:lstStyle/>
          <a:p>
            <a:r>
              <a:rPr lang="en-US" sz="800" dirty="0">
                <a:solidFill>
                  <a:schemeClr val="tx1">
                    <a:lumMod val="50000"/>
                    <a:lumOff val="50000"/>
                  </a:schemeClr>
                </a:solidFill>
              </a:rPr>
              <a:t> [1]</a:t>
            </a:r>
          </a:p>
        </p:txBody>
      </p:sp>
    </p:spTree>
    <p:extLst>
      <p:ext uri="{BB962C8B-B14F-4D97-AF65-F5344CB8AC3E}">
        <p14:creationId xmlns:p14="http://schemas.microsoft.com/office/powerpoint/2010/main" val="3695063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E5934-22C5-566F-E468-597A3AB712D5}"/>
            </a:ext>
          </a:extLst>
        </p:cNvPr>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6DEC8729-FC48-BDD0-ACD3-B495DE4D2E29}"/>
              </a:ext>
            </a:extLst>
          </p:cNvPr>
          <p:cNvSpPr>
            <a:spLocks noGrp="1"/>
          </p:cNvSpPr>
          <p:nvPr>
            <p:ph type="sldNum" sz="quarter" idx="12"/>
          </p:nvPr>
        </p:nvSpPr>
        <p:spPr/>
        <p:txBody>
          <a:bodyPr/>
          <a:lstStyle/>
          <a:p>
            <a:fld id="{ADE361C3-C043-4A6E-BDCE-8DA1E7D90A3B}" type="slidenum">
              <a:rPr lang="zh-CN" altLang="en-US">
                <a:latin typeface="+mn-lt"/>
              </a:rPr>
              <a:t>9</a:t>
            </a:fld>
            <a:endParaRPr lang="zh-CN" altLang="en-US" dirty="0">
              <a:latin typeface="+mn-lt"/>
            </a:endParaRPr>
          </a:p>
        </p:txBody>
      </p:sp>
      <p:sp>
        <p:nvSpPr>
          <p:cNvPr id="6" name="标题 1">
            <a:extLst>
              <a:ext uri="{FF2B5EF4-FFF2-40B4-BE49-F238E27FC236}">
                <a16:creationId xmlns:a16="http://schemas.microsoft.com/office/drawing/2014/main" id="{8E433111-7938-3E84-F741-81A73D063440}"/>
              </a:ext>
            </a:extLst>
          </p:cNvPr>
          <p:cNvSpPr>
            <a:spLocks noGrp="1"/>
          </p:cNvSpPr>
          <p:nvPr>
            <p:ph type="title"/>
          </p:nvPr>
        </p:nvSpPr>
        <p:spPr>
          <a:xfrm>
            <a:off x="91728" y="3588283"/>
            <a:ext cx="9976544" cy="576064"/>
          </a:xfrm>
        </p:spPr>
        <p:txBody>
          <a:bodyPr>
            <a:noAutofit/>
          </a:bodyPr>
          <a:lstStyle/>
          <a:p>
            <a:pPr algn="ctr">
              <a:lnSpc>
                <a:spcPct val="150000"/>
              </a:lnSpc>
            </a:pPr>
            <a:r>
              <a:rPr lang="en-US" altLang="zh-CN" sz="2900" b="1" cap="none" dirty="0">
                <a:latin typeface="+mj-lt"/>
                <a:sym typeface="+mn-lt"/>
              </a:rPr>
              <a:t>Background</a:t>
            </a:r>
            <a:endParaRPr lang="en-US" altLang="zh-CN" sz="2900" b="1" dirty="0">
              <a:latin typeface="+mn-lt"/>
              <a:sym typeface="+mn-lt"/>
            </a:endParaRPr>
          </a:p>
        </p:txBody>
      </p:sp>
    </p:spTree>
    <p:extLst>
      <p:ext uri="{BB962C8B-B14F-4D97-AF65-F5344CB8AC3E}">
        <p14:creationId xmlns:p14="http://schemas.microsoft.com/office/powerpoint/2010/main" val="1900534436"/>
      </p:ext>
    </p:extLst>
  </p:cSld>
  <p:clrMapOvr>
    <a:masterClrMapping/>
  </p:clrMapOvr>
  <mc:AlternateContent xmlns:mc="http://schemas.openxmlformats.org/markup-compatibility/2006" xmlns:p14="http://schemas.microsoft.com/office/powerpoint/2010/main">
    <mc:Choice Requires="p14">
      <p:transition spd="med" p14:dur="700" advTm="1316">
        <p:fade/>
      </p:transition>
    </mc:Choice>
    <mc:Fallback xmlns="">
      <p:transition spd="med" advTm="1316">
        <p:fade/>
      </p:transition>
    </mc:Fallback>
  </mc:AlternateContent>
</p:sld>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BE384B"/>
      </a:accent1>
      <a:accent2>
        <a:srgbClr val="6A868F"/>
      </a:accent2>
      <a:accent3>
        <a:srgbClr val="32788E"/>
      </a:accent3>
      <a:accent4>
        <a:srgbClr val="D6C88B"/>
      </a:accent4>
      <a:accent5>
        <a:srgbClr val="D66E49"/>
      </a:accent5>
      <a:accent6>
        <a:srgbClr val="BFBFBF"/>
      </a:accent6>
      <a:hlink>
        <a:srgbClr val="BE384B"/>
      </a:hlink>
      <a:folHlink>
        <a:srgbClr val="BFBFBF"/>
      </a:folHlink>
    </a:clrScheme>
    <a:fontScheme name="2obzv3wc">
      <a:majorFont>
        <a:latin typeface="Arial" panose="020B0A04020102020204"/>
        <a:ea typeface="微软雅黑"/>
        <a:cs typeface=""/>
      </a:majorFont>
      <a:minorFont>
        <a:latin typeface="Arial" panose="020B0604020202020204"/>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JTU-Red" id="{D8CCD1CF-4E9C-2949-907F-EF4853CAD992}" vid="{47F94616-763E-7D43-9BB0-722503DC19A3}"/>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SJTU-Red</Template>
  <TotalTime>71641</TotalTime>
  <Words>4063</Words>
  <Application>Microsoft Office PowerPoint</Application>
  <PresentationFormat>自定义</PresentationFormat>
  <Paragraphs>475</Paragraphs>
  <Slides>37</Slides>
  <Notes>37</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37</vt:i4>
      </vt:variant>
    </vt:vector>
  </HeadingPairs>
  <TitlesOfParts>
    <vt:vector size="45" baseType="lpstr">
      <vt:lpstr>Source Han Sans CN Bold</vt:lpstr>
      <vt:lpstr>DengXian</vt:lpstr>
      <vt:lpstr>微软雅黑</vt:lpstr>
      <vt:lpstr>Arial</vt:lpstr>
      <vt:lpstr>Calibri</vt:lpstr>
      <vt:lpstr>Courier New</vt:lpstr>
      <vt:lpstr>Wingdings</vt:lpstr>
      <vt:lpstr>Office 主题​​</vt:lpstr>
      <vt:lpstr>OS Rendering Service Made Parallel with  Out-of-Order Execution and In-Order Commit</vt:lpstr>
      <vt:lpstr>Smart-Device Graphics</vt:lpstr>
      <vt:lpstr>Demands for Rendering Scalability</vt:lpstr>
      <vt:lpstr>Rendering Scalability: A Continuous Trend</vt:lpstr>
      <vt:lpstr>Observation-1: CPU bottlenecks OS 2D rendering</vt:lpstr>
      <vt:lpstr>Observation-2: limited CPU multi-core utilization</vt:lpstr>
      <vt:lpstr>PowerPoint 演示文稿</vt:lpstr>
      <vt:lpstr>PowerPoint 演示文稿</vt:lpstr>
      <vt:lpstr>Background</vt:lpstr>
      <vt:lpstr>Background: OS Rendering Service</vt:lpstr>
      <vt:lpstr>Background: Unified Render Tree</vt:lpstr>
      <vt:lpstr>Background: Draw Command</vt:lpstr>
      <vt:lpstr>Background: Relative Information</vt:lpstr>
      <vt:lpstr>Background: Drawing Order</vt:lpstr>
      <vt:lpstr>Background: Depth-First Traversal</vt:lpstr>
      <vt:lpstr>Background: 2D Engine</vt:lpstr>
      <vt:lpstr>Background: Stateful Interface</vt:lpstr>
      <vt:lpstr>Parallelization Challenges</vt:lpstr>
      <vt:lpstr>Insight: Out-of-Order Execution with In-Order Commit</vt:lpstr>
      <vt:lpstr>Insight: Out-of-Order Execution with In-Order Commit</vt:lpstr>
      <vt:lpstr>Spars: A Scalable and Parallel OS Rendering Service </vt:lpstr>
      <vt:lpstr>The Three-Stage Design of Spars</vt:lpstr>
      <vt:lpstr>Revisit State Dependency</vt:lpstr>
      <vt:lpstr>In-Order Preparation: a dry run for complete states</vt:lpstr>
      <vt:lpstr>In-Order Preparation: generate self-contained tasks</vt:lpstr>
      <vt:lpstr>Revisit Drawing Order Dependency</vt:lpstr>
      <vt:lpstr>In-Order Preparation: construct overlapping relations</vt:lpstr>
      <vt:lpstr>Out-of-Order Execution on multiple worker threads </vt:lpstr>
      <vt:lpstr>Out-of-Order Execution with a stateless 2D engine</vt:lpstr>
      <vt:lpstr>Revisit Interface Dependency</vt:lpstr>
      <vt:lpstr>Out-of-Order Execution ensuring compatibility</vt:lpstr>
      <vt:lpstr>In-Order Commit based on overlapping relations</vt:lpstr>
      <vt:lpstr>Evaluation</vt:lpstr>
      <vt:lpstr>Frame rate improvement 1.76× ~ 1.91× with 5 workers</vt:lpstr>
      <vt:lpstr>Multi-core CPU utilization is more balanced</vt:lpstr>
      <vt:lpstr>PowerPoint 演示文稿</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虚拟机隔离与安全</dc:title>
  <dc:creator>Xia Yubin</dc:creator>
  <cp:lastModifiedBy>Wu, Richard</cp:lastModifiedBy>
  <cp:revision>1942</cp:revision>
  <cp:lastPrinted>2016-06-13T07:55:34Z</cp:lastPrinted>
  <dcterms:created xsi:type="dcterms:W3CDTF">2017-11-24T09:35:45Z</dcterms:created>
  <dcterms:modified xsi:type="dcterms:W3CDTF">2025-07-09T05:28:00Z</dcterms:modified>
</cp:coreProperties>
</file>