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1306" r:id="rId2"/>
    <p:sldId id="306" r:id="rId3"/>
    <p:sldId id="1434" r:id="rId4"/>
    <p:sldId id="1394" r:id="rId5"/>
    <p:sldId id="1395" r:id="rId6"/>
    <p:sldId id="1396" r:id="rId7"/>
    <p:sldId id="1399" r:id="rId8"/>
    <p:sldId id="1400" r:id="rId9"/>
    <p:sldId id="1389" r:id="rId10"/>
    <p:sldId id="1402" r:id="rId11"/>
    <p:sldId id="1403" r:id="rId12"/>
    <p:sldId id="1405" r:id="rId13"/>
    <p:sldId id="1406" r:id="rId14"/>
    <p:sldId id="1407" r:id="rId15"/>
    <p:sldId id="1408" r:id="rId16"/>
    <p:sldId id="1391" r:id="rId17"/>
    <p:sldId id="1410" r:id="rId18"/>
    <p:sldId id="1411" r:id="rId19"/>
    <p:sldId id="1412" r:id="rId20"/>
    <p:sldId id="1413" r:id="rId21"/>
    <p:sldId id="1409" r:id="rId22"/>
    <p:sldId id="1416" r:id="rId23"/>
    <p:sldId id="1417" r:id="rId24"/>
    <p:sldId id="1418" r:id="rId25"/>
    <p:sldId id="1419" r:id="rId26"/>
    <p:sldId id="1420" r:id="rId27"/>
    <p:sldId id="1421" r:id="rId28"/>
    <p:sldId id="1422" r:id="rId29"/>
    <p:sldId id="1423" r:id="rId30"/>
    <p:sldId id="1424" r:id="rId31"/>
    <p:sldId id="1425" r:id="rId32"/>
    <p:sldId id="1437" r:id="rId33"/>
    <p:sldId id="1426" r:id="rId34"/>
    <p:sldId id="1414" r:id="rId35"/>
    <p:sldId id="1427" r:id="rId36"/>
    <p:sldId id="1435" r:id="rId37"/>
    <p:sldId id="1428" r:id="rId38"/>
    <p:sldId id="1429" r:id="rId39"/>
    <p:sldId id="1436" r:id="rId40"/>
    <p:sldId id="1430" r:id="rId41"/>
    <p:sldId id="1431" r:id="rId42"/>
    <p:sldId id="1432" r:id="rId43"/>
    <p:sldId id="1433" r:id="rId44"/>
    <p:sldId id="1393" r:id="rId45"/>
  </p:sldIdLst>
  <p:sldSz cx="9144000" cy="5715000" type="screen16x1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9" userDrawn="1">
          <p15:clr>
            <a:srgbClr val="A4A3A4"/>
          </p15:clr>
        </p15:guide>
        <p15:guide id="2" pos="68" userDrawn="1">
          <p15:clr>
            <a:srgbClr val="A4A3A4"/>
          </p15:clr>
        </p15:guide>
        <p15:guide id="3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A7C2"/>
    <a:srgbClr val="3C3C3C"/>
    <a:srgbClr val="4F121A"/>
    <a:srgbClr val="652B91"/>
    <a:srgbClr val="009051"/>
    <a:srgbClr val="0070C0"/>
    <a:srgbClr val="FCF8E8"/>
    <a:srgbClr val="F8EEC8"/>
    <a:srgbClr val="FFFFFF"/>
    <a:srgbClr val="8F8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8" autoAdjust="0"/>
    <p:restoredTop sz="77485" autoAdjust="0"/>
  </p:normalViewPr>
  <p:slideViewPr>
    <p:cSldViewPr>
      <p:cViewPr varScale="1">
        <p:scale>
          <a:sx n="102" d="100"/>
          <a:sy n="102" d="100"/>
        </p:scale>
        <p:origin x="1986" y="96"/>
      </p:cViewPr>
      <p:guideLst>
        <p:guide orient="horz" pos="2889"/>
        <p:guide pos="68"/>
        <p:guide pos="2880"/>
      </p:guideLst>
    </p:cSldViewPr>
  </p:slideViewPr>
  <p:outlineViewPr>
    <p:cViewPr>
      <p:scale>
        <a:sx n="33" d="100"/>
        <a:sy n="33" d="100"/>
      </p:scale>
      <p:origin x="0" y="-181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3" d="100"/>
        <a:sy n="153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84E5B-0B7C-A143-A087-04B582FC4BEF}" type="datetimeFigureOut">
              <a:rPr kumimoji="1" lang="zh-CN" altLang="en-US" smtClean="0"/>
              <a:t>2025/4/8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8370ED-3FEA-E543-9D41-DF20FAD761C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55191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7DB94-E0DE-4F0F-A9B7-54654CD8C8B1}" type="datetimeFigureOut">
              <a:rPr lang="zh-CN" altLang="en-US" smtClean="0"/>
              <a:t>2025/4/8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4A077-83E9-49A7-9F59-234D78BD69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265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baseline="0" dirty="0"/>
              <a:t>Hello, everyone!</a:t>
            </a:r>
          </a:p>
          <a:p>
            <a:r>
              <a:rPr kumimoji="1" lang="en-US" altLang="zh-CN" baseline="0" dirty="0"/>
              <a:t>I am Yuanpei Wu.</a:t>
            </a:r>
          </a:p>
          <a:p>
            <a:r>
              <a:rPr kumimoji="1" lang="en-US" altLang="zh-CN" baseline="0" dirty="0"/>
              <a:t>It’s my pleasure to introduce our work “</a:t>
            </a:r>
            <a:r>
              <a:rPr lang="en-US" altLang="zh-CN" sz="1200" dirty="0">
                <a:latin typeface="Arial" charset="0"/>
                <a:ea typeface="Arial" charset="0"/>
                <a:cs typeface="Arial" charset="0"/>
                <a:sym typeface="Arial"/>
              </a:rPr>
              <a:t>D-VSync: Decoupled Rendering and Displaying For Smartphone Graphics”.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aseline="0" dirty="0">
                <a:latin typeface="Arial" charset="0"/>
                <a:cs typeface="Arial" charset="0"/>
                <a:sym typeface="Arial"/>
              </a:rPr>
              <a:t>This is a joint work by </a:t>
            </a:r>
            <a:r>
              <a:rPr kumimoji="1" lang="en-US" altLang="zh-CN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IPADS,</a:t>
            </a:r>
            <a:r>
              <a:rPr kumimoji="1" lang="zh-CN" altLang="en-US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kumimoji="1" lang="en-US" altLang="zh-CN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Shanghai</a:t>
            </a:r>
            <a:r>
              <a:rPr kumimoji="1" lang="zh-CN" altLang="en-US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kumimoji="1" lang="en-US" altLang="zh-CN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Jiao</a:t>
            </a:r>
            <a:r>
              <a:rPr kumimoji="1" lang="zh-CN" altLang="en-US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kumimoji="1" lang="en-US" altLang="zh-CN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Tong</a:t>
            </a:r>
            <a:r>
              <a:rPr kumimoji="1" lang="zh-CN" altLang="en-US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kumimoji="1" lang="en-US" altLang="zh-CN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University, and </a:t>
            </a:r>
            <a:r>
              <a:rPr kumimoji="1" lang="en" altLang="zh-CN" sz="1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Fields Lab, Huawei Central Software Institute.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200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endParaRPr kumimoji="1" lang="en-US" altLang="zh-CN" baseline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018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51965-CCFA-438B-355B-01790C5C1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55B2A2A-74E2-7B83-54A7-5B38D6DBA7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7E72F51-693D-0356-1B9B-925043E889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We attribute frame drops to two main reasons.</a:t>
            </a:r>
          </a:p>
          <a:p>
            <a:r>
              <a:rPr lang="en-US" altLang="zh-CN" dirty="0"/>
              <a:t>First, smartphone vendors are integrating displays that are clearer, smoother, and more immersive into their products.</a:t>
            </a:r>
          </a:p>
          <a:p>
            <a:r>
              <a:rPr kumimoji="1" lang="en-US" altLang="zh-CN" dirty="0"/>
              <a:t>That is, higher pixel density, higher refresh rates, and larger screen size in display hardware.</a:t>
            </a:r>
          </a:p>
          <a:p>
            <a:r>
              <a:rPr kumimoji="1" lang="en-US" altLang="zh-CN" dirty="0"/>
              <a:t>Thus, the number of pixels that the rendering architecture needs to render per second 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has increased about 25 times over the past one and a half decades.</a:t>
            </a:r>
            <a:endParaRPr kumimoji="1"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01780E3-C508-1609-3786-86C98196E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71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63558-49C1-B2D2-C312-085659686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06661BD-2A7F-F9BB-0034-403D6A6F6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44DD4AB-1324-E325-97F7-310A0FCB6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Second, </a:t>
            </a:r>
            <a:r>
              <a:rPr lang="en-US" altLang="zh-CN" dirty="0"/>
              <a:t>smartphone vendors tend to deliver richer visual experiences to meet the increasing demand for exquisite and appealing content from end users.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Real-world scenes involve different combinations of the visual effects and physics-based animations, making the rendering workloads fluctuating and unpredictable.</a:t>
            </a:r>
          </a:p>
          <a:p>
            <a:endParaRPr kumimoji="1"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BD9C0A4-F10D-9C50-FA3C-EA5ADA98FB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4362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CA4EC-CEBF-F4DA-E81B-1C62218A0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0720368-F23D-DCB0-759C-C3C4D389A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D8C9AF0-8395-A6A4-C10F-01E2314E4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Now, let’s go back to the OS rendering trace again.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F65E497-69A9-00FD-BE55-BAF262CB26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0445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5C903-33AB-ECB3-EE1C-EE1A855F6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2D3D88C-1EAA-9849-B098-D9C262922F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4F25CC2-B32D-780B-4A6D-48CE934F2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sz="1200" b="0" dirty="0">
                <a:latin typeface="+mn-lt"/>
              </a:rPr>
              <a:t>After the frame drop, subsequent rendered frames since Frame 4  will wait for an extra VSync period inside the buffer queue, rather than being directly displayed, as illustrated by the steeper slope of the red lines.</a:t>
            </a:r>
          </a:p>
          <a:p>
            <a:r>
              <a:rPr kumimoji="1" lang="en-US" altLang="zh-CN" sz="1200" b="0" dirty="0">
                <a:latin typeface="+mn-lt"/>
              </a:rPr>
              <a:t>This is known as “buffer stuffing” in VSync triple buffering architecture and causes </a:t>
            </a:r>
            <a:r>
              <a:rPr kumimoji="1" lang="en-US" altLang="zh-CN" sz="1200" dirty="0">
                <a:latin typeface="+mn-lt"/>
              </a:rPr>
              <a:t>longer rendering latency</a:t>
            </a:r>
            <a:r>
              <a:rPr kumimoji="1" lang="en-US" altLang="zh-CN" sz="1200" b="0" dirty="0">
                <a:latin typeface="+mn-lt"/>
              </a:rPr>
              <a:t>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0A1253-1621-46D7-CC51-55CC2E97B7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7669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3387F-491A-55E3-8014-59B677DD6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AD1E084-3748-5BE9-EA23-31B778D015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4B5CB1B-3547-2709-1ECC-5E3C9DB793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Due to frequent frame drops, more than 85% of the frames experience such </a:t>
            </a:r>
            <a:r>
              <a:rPr kumimoji="1" lang="en-US" altLang="zh-CN" sz="1200" b="0" dirty="0">
                <a:latin typeface="+mn-lt"/>
              </a:rPr>
              <a:t>unnecessary latency.</a:t>
            </a:r>
          </a:p>
          <a:p>
            <a:r>
              <a:rPr kumimoji="1" lang="en-US" altLang="zh-CN" sz="1200" b="0" dirty="0">
                <a:latin typeface="+mn-lt"/>
              </a:rPr>
              <a:t>And the rendering latency is about three times of the VSync period.</a:t>
            </a:r>
            <a:endParaRPr kumimoji="1"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5D0E8E1-846A-E4AB-CCF5-13046321CD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658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DA2ED-5C9C-EBA4-868A-FEB09085D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98D3E2F-3C73-64F1-7382-8E1FBDD407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C4EA5A8-6278-40ED-17A2-32CA5A8A99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To visualize the consequence, we write an app that simply draws a red ball at the position of the touch event.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As we swipe the finger upwards, we can clearly see that the ball falls behind our fingertip for at most 2 centimeters, not being fully covered by the fingertip. </a:t>
            </a:r>
            <a:endParaRPr lang="en-US" altLang="zh-CN" sz="1200" b="0" dirty="0">
              <a:latin typeface="+mn-lt"/>
            </a:endParaRPr>
          </a:p>
          <a:p>
            <a:endParaRPr kumimoji="1"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C34D84-D462-90DF-7662-DF4AEE6677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93926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b="0" dirty="0"/>
              <a:t>To sum up, </a:t>
            </a:r>
            <a:r>
              <a:rPr lang="en-US" altLang="zh-CN" sz="1200" b="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workload fluctuation is an inherent characteristic of rendering that causes frame drops and buffer stuffing.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b="0" dirty="0"/>
              <a:t>Through analyzing the rendering time of all the frame traces we collected, we discovered the power law distribution of rendering.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b="0" i="0" dirty="0"/>
              <a:t>That is, </a:t>
            </a:r>
            <a:r>
              <a:rPr lang="en-US" altLang="zh-CN" sz="1200" i="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a majority of the frames are short and quick that finish in time, while less than 5 percent of the frames are heavily loaded that cause frame drops and ultimately degrade the user experience.</a:t>
            </a:r>
            <a:endParaRPr kumimoji="1" lang="en" altLang="zh-CN" b="0" i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779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76BD1-EEE2-5A9D-4195-3B6491847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ADCEDED-3FE4-2956-E086-A00BD7BF54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B1A7806-30B7-E09B-5C0A-5B67A199A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zh-CN" dirty="0"/>
              <a:t>From the trace, we can see that Frame 4 is heavily loaded and causes stutters, while frame 2 and 3 are light-weight and have idle CPU time at the end of their V</a:t>
            </a:r>
            <a:r>
              <a:rPr kumimoji="1" lang="en-US" altLang="zh-CN" dirty="0"/>
              <a:t>Sync periods.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If it is possible to utilize the computational power saved by these </a:t>
            </a:r>
            <a:r>
              <a:rPr lang="en-US" altLang="zh-CN" sz="1200" dirty="0">
                <a:latin typeface="+mn-lt"/>
              </a:rPr>
              <a:t>common short frames</a:t>
            </a:r>
            <a:r>
              <a:rPr lang="en-US" altLang="zh-CN" sz="1200" b="0" dirty="0">
                <a:latin typeface="+mn-lt"/>
              </a:rPr>
              <a:t> to provide </a:t>
            </a:r>
            <a:r>
              <a:rPr lang="en-US" altLang="zh-CN" sz="1200" dirty="0">
                <a:latin typeface="+mn-lt"/>
              </a:rPr>
              <a:t>a larger time window</a:t>
            </a:r>
            <a:r>
              <a:rPr lang="en-US" altLang="zh-CN" sz="1200" b="0" dirty="0">
                <a:latin typeface="+mn-lt"/>
              </a:rPr>
              <a:t> for executing the later long frame, then …</a:t>
            </a:r>
            <a:endParaRPr kumimoji="1" lang="en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29FDE3-9E8F-A8AE-84C6-E9A8EFA833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144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598ED-9113-57DA-CEB0-6D0E82503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8DA3BFC-F10B-97A1-FE67-BD520EB551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2D1FC22-ADF7-848B-3E77-C83ACBBA9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we will be able to let the frame 4 catch the deadline, </a:t>
            </a:r>
            <a:r>
              <a:rPr lang="en-US" altLang="zh-CN" sz="1200" dirty="0">
                <a:latin typeface="+mn-lt"/>
              </a:rPr>
              <a:t>eliminate the </a:t>
            </a:r>
            <a:r>
              <a:rPr lang="en-US" altLang="zh-CN" sz="1200" dirty="0" err="1">
                <a:latin typeface="+mn-lt"/>
              </a:rPr>
              <a:t>jank</a:t>
            </a:r>
            <a:r>
              <a:rPr lang="en-US" altLang="zh-CN" sz="1200" dirty="0">
                <a:latin typeface="+mn-lt"/>
              </a:rPr>
              <a:t>,</a:t>
            </a:r>
            <a:r>
              <a:rPr lang="en-US" altLang="zh-CN" sz="1200" b="0" dirty="0">
                <a:latin typeface="+mn-lt"/>
              </a:rPr>
              <a:t> and have a perfectly smooth screen updating with no stutters</a:t>
            </a:r>
            <a:endParaRPr kumimoji="1" lang="en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FBA30A1-C425-6246-97BF-BB5C5067DF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88580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08043-C19D-8715-E9CC-C4F2E4B42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CAC4BBA-0F26-D317-D47F-F40B457E4B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E9AD2D1-7A9A-CD5A-4885-D8403F8843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b="0" dirty="0">
                <a:latin typeface="+mn-lt"/>
              </a:rPr>
              <a:t>Current rendering services </a:t>
            </a:r>
            <a:r>
              <a:rPr lang="en-US" altLang="zh-CN" sz="1800" dirty="0">
                <a:latin typeface="+mn-lt"/>
              </a:rPr>
              <a:t>assume</a:t>
            </a:r>
            <a:r>
              <a:rPr lang="en-US" altLang="zh-CN" sz="1800" b="0" dirty="0">
                <a:latin typeface="+mn-lt"/>
              </a:rPr>
              <a:t> that the content to be rendered corresponds to the present moment in time.</a:t>
            </a:r>
          </a:p>
          <a:p>
            <a:r>
              <a:rPr lang="en-US" altLang="zh-CN" sz="1600" b="0" dirty="0">
                <a:latin typeface="+mn-lt"/>
              </a:rPr>
              <a:t>Thus, the rendering execution must be placed just before the frame displays to avoid any lag, leaving it a very short time window to finish.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b="0" dirty="0">
                <a:latin typeface="+mn-lt"/>
              </a:rPr>
              <a:t>And our key insight is to break the assumption, so </a:t>
            </a:r>
            <a:r>
              <a:rPr lang="en-US" altLang="zh-CN" sz="1800" dirty="0">
                <a:latin typeface="+mn-lt"/>
              </a:rPr>
              <a:t>frames can be rendered much earlier under </a:t>
            </a:r>
            <a:r>
              <a:rPr lang="en-US" altLang="zh-CN" sz="1800" i="1" dirty="0">
                <a:latin typeface="+mn-lt"/>
              </a:rPr>
              <a:t>possible and deterministic conditions </a:t>
            </a:r>
            <a:r>
              <a:rPr lang="en-US" altLang="zh-CN" sz="1800" dirty="0">
                <a:latin typeface="+mn-lt"/>
              </a:rPr>
              <a:t>such as animations and simple interactions.</a:t>
            </a:r>
          </a:p>
          <a:p>
            <a:r>
              <a:rPr lang="en-US" altLang="zh-CN" sz="1800" dirty="0">
                <a:latin typeface="+mn-lt"/>
              </a:rPr>
              <a:t>When a long frame runs longer than expected, the screen is still able to </a:t>
            </a:r>
            <a:r>
              <a:rPr lang="en-US" altLang="zh-CN" sz="1800" i="1" dirty="0">
                <a:latin typeface="+mn-lt"/>
              </a:rPr>
              <a:t>consume the pre-rendered frames</a:t>
            </a:r>
            <a:r>
              <a:rPr lang="en-US" altLang="zh-CN" sz="1800" dirty="0">
                <a:latin typeface="+mn-lt"/>
              </a:rPr>
              <a:t> in the buffer queue.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b="0" dirty="0">
                <a:latin typeface="+mn-lt"/>
              </a:rPr>
              <a:t>In other words, we would like to </a:t>
            </a:r>
            <a:r>
              <a:rPr lang="en-US" altLang="zh-CN" sz="1800" dirty="0">
                <a:latin typeface="+mn-lt"/>
              </a:rPr>
              <a:t>decouple </a:t>
            </a:r>
            <a:r>
              <a:rPr lang="en-US" altLang="zh-CN" sz="1800" i="1" dirty="0">
                <a:latin typeface="+mn-lt"/>
              </a:rPr>
              <a:t>the time that the rendering workload executes </a:t>
            </a:r>
            <a:r>
              <a:rPr lang="en-US" altLang="zh-CN" sz="1800" dirty="0">
                <a:latin typeface="+mn-lt"/>
              </a:rPr>
              <a:t>and </a:t>
            </a:r>
            <a:r>
              <a:rPr lang="en-US" altLang="zh-CN" sz="1800" i="1" dirty="0">
                <a:latin typeface="+mn-lt"/>
              </a:rPr>
              <a:t>the time that the rendering frame represents</a:t>
            </a:r>
            <a:r>
              <a:rPr lang="en-US" altLang="zh-CN" sz="1800" dirty="0">
                <a:latin typeface="+mn-lt"/>
              </a:rPr>
              <a:t>.</a:t>
            </a:r>
          </a:p>
          <a:p>
            <a:endParaRPr lang="en-US" altLang="zh-CN" sz="1800" b="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2363D4B-F61D-BF60-0CE8-676AFABB7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9856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Smartphones have become an important part of our daily life.</a:t>
            </a:r>
          </a:p>
          <a:p>
            <a:r>
              <a:rPr lang="en-US" altLang="zh-CN" dirty="0"/>
              <a:t>and the OS rendering architecture behind is a crucial sub-system that enables the display of stunning graphical user interfaces for both entertainment and productivity purposes.</a:t>
            </a:r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4276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22F9E-64EB-5FA9-D2FD-60410B548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563386-6FB7-3F12-4288-8AE677BF34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D74B2D7-7182-279B-D0C8-E1A5BA06A2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73F0A5-97F7-EBC2-B608-75D53F7F5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5681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9324F-54E2-29AB-A56C-56622C9EF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BE1CB40-4435-8BEC-0F14-5DE6597C1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D2F3B4C-CFEA-60E7-62E8-E2DD6BA7C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To this end, we introduce D-VSync, </a:t>
            </a:r>
            <a:r>
              <a:rPr lang="en-US" altLang="zh-CN" sz="1200" u="sng" cap="none" dirty="0"/>
              <a:t>D</a:t>
            </a:r>
            <a:r>
              <a:rPr lang="en-US" altLang="zh-CN" sz="1200" cap="none" dirty="0"/>
              <a:t>ecoupled </a:t>
            </a:r>
            <a:r>
              <a:rPr lang="en-US" altLang="zh-CN" sz="1200" u="sng" cap="none" dirty="0"/>
              <a:t>V</a:t>
            </a:r>
            <a:r>
              <a:rPr lang="en-US" altLang="zh-CN" sz="1200" cap="none" dirty="0"/>
              <a:t>ertical </a:t>
            </a:r>
            <a:r>
              <a:rPr lang="en-US" altLang="zh-CN" sz="1200" u="sng" cap="none" dirty="0"/>
              <a:t>Sync</a:t>
            </a:r>
            <a:r>
              <a:rPr lang="en-US" altLang="zh-CN" sz="1200" cap="none" dirty="0"/>
              <a:t>hronization.</a:t>
            </a:r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53C941C0-14F8-4067-BB2D-A972D174E2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07708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79433-E2E4-9423-17D6-E1622A266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0096BB9-F52C-5CD1-DF4E-4F57C68711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A7771DF-4CF6-62C2-33B4-895957E20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sz="1200" b="0" i="0" u="none" dirty="0">
                <a:latin typeface="+mn-lt"/>
              </a:rPr>
              <a:t>Let’s revisit the 3-stage OS rendering architecture.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860C5AC-C730-9622-9DC8-5E4EC327B7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603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1C178-E54D-F081-93C1-4244B2B4F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DF0E7FA-D22F-5849-6AAC-0D17EAB02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3169E56-CD96-B3EE-3181-A59132E2CD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App processes and the rendering service both </a:t>
            </a:r>
            <a:r>
              <a:rPr kumimoji="1" lang="en-US" altLang="zh-CN" sz="1200" b="0" dirty="0">
                <a:latin typeface="+mn-lt"/>
              </a:rPr>
              <a:t>send requests to the Frame Timing Manager for </a:t>
            </a:r>
            <a:r>
              <a:rPr kumimoji="1" lang="en-US" altLang="zh-CN" sz="1200" b="0" dirty="0" err="1">
                <a:latin typeface="+mn-lt"/>
              </a:rPr>
              <a:t>VSync</a:t>
            </a:r>
            <a:r>
              <a:rPr kumimoji="1" lang="en-US" altLang="zh-CN" sz="1200" b="0" dirty="0">
                <a:latin typeface="+mn-lt"/>
              </a:rPr>
              <a:t> events in each frame to execute the next frame.</a:t>
            </a:r>
          </a:p>
          <a:p>
            <a:r>
              <a:rPr kumimoji="1" lang="en-US" altLang="zh-CN" sz="1200" b="0" dirty="0">
                <a:latin typeface="+mn-lt"/>
              </a:rPr>
              <a:t>In the </a:t>
            </a:r>
            <a:r>
              <a:rPr kumimoji="1" lang="en-US" altLang="zh-CN" sz="1200" b="0" dirty="0" err="1">
                <a:latin typeface="+mn-lt"/>
              </a:rPr>
              <a:t>VSync</a:t>
            </a:r>
            <a:r>
              <a:rPr kumimoji="1" lang="en-US" altLang="zh-CN" sz="1200" b="0" dirty="0">
                <a:latin typeface="+mn-lt"/>
              </a:rPr>
              <a:t> architecture, these events posted by the Frame Timing Manager are just periodic VSync events with the current wall-clock timestamp for animation rendering.</a:t>
            </a:r>
          </a:p>
          <a:p>
            <a:r>
              <a:rPr kumimoji="1" lang="en-US" altLang="zh-CN" sz="1200" b="0" dirty="0">
                <a:latin typeface="+mn-lt"/>
              </a:rPr>
              <a:t>This is the traditional </a:t>
            </a:r>
            <a:r>
              <a:rPr kumimoji="1" lang="en-US" altLang="zh-CN" sz="1200" b="0" dirty="0" err="1">
                <a:latin typeface="+mn-lt"/>
              </a:rPr>
              <a:t>VSync</a:t>
            </a:r>
            <a:r>
              <a:rPr kumimoji="1" lang="en-US" altLang="zh-CN" sz="1200" b="0" dirty="0">
                <a:latin typeface="+mn-lt"/>
              </a:rPr>
              <a:t> control path.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1C6A4A1-DADC-38C3-1C1B-D7563DB492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3460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DFDB6-34E9-7403-FABA-9B964A483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AD14AC5-21CC-935F-E06B-A8194F362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717373D-2CA7-F3E1-8568-F5E69F61B8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For D-</a:t>
            </a:r>
            <a:r>
              <a:rPr kumimoji="1" lang="en-US" altLang="zh-CN" dirty="0" err="1"/>
              <a:t>VSync</a:t>
            </a:r>
            <a:r>
              <a:rPr kumimoji="1" lang="en-US" altLang="zh-CN" dirty="0"/>
              <a:t>, however, </a:t>
            </a:r>
            <a:r>
              <a:rPr kumimoji="1" lang="en-US" altLang="zh-CN" sz="1200" b="0" dirty="0">
                <a:latin typeface="+mn-lt"/>
              </a:rPr>
              <a:t>the control path is comprised of </a:t>
            </a:r>
            <a:r>
              <a:rPr kumimoji="1" lang="en-US" altLang="zh-CN" sz="1200" b="1" dirty="0">
                <a:latin typeface="+mn-lt"/>
              </a:rPr>
              <a:t>a Frame Pre-Executor (FPE in short), a Display Time Virtualizer (DTV in short), and extension APIs.</a:t>
            </a:r>
            <a:endParaRPr kumimoji="1" lang="en-US" altLang="zh-CN" sz="1200" dirty="0">
              <a:latin typeface="+mn-lt"/>
            </a:endParaRPr>
          </a:p>
          <a:p>
            <a:r>
              <a:rPr kumimoji="1" lang="en-US" altLang="zh-CN" sz="1200" b="0" dirty="0">
                <a:latin typeface="+mn-lt"/>
              </a:rPr>
              <a:t>Also, the queues now can contain more than 3 buffers to hold pre-rendered frames.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FBE7BB4-5A87-64C0-A710-8F567F15A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1241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9C0B6-A76C-6E53-DF9E-4DFED1BF4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055C5B1-4FE5-F336-5A84-190E90FA1D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5E25FC6-20FA-EAB5-CB1F-E3DDA7E0CD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The first key module is the Frame Pre-executor. </a:t>
            </a:r>
          </a:p>
          <a:p>
            <a:r>
              <a:rPr kumimoji="1" lang="en-US" altLang="zh-CN" dirty="0"/>
              <a:t>It </a:t>
            </a:r>
            <a:r>
              <a:rPr lang="en-US" altLang="zh-CN" sz="1200" b="0" dirty="0">
                <a:latin typeface="+mn-lt"/>
              </a:rPr>
              <a:t>explicitly controls the timing and pacing of frame executions with D-VSync events posted to app processes and rendering service prior to the screen </a:t>
            </a:r>
            <a:r>
              <a:rPr lang="en-US" altLang="zh-CN" sz="1200" b="0" dirty="0" err="1">
                <a:latin typeface="+mn-lt"/>
              </a:rPr>
              <a:t>VSyncs</a:t>
            </a:r>
            <a:r>
              <a:rPr lang="en-US" altLang="zh-CN" sz="1200" b="0" dirty="0">
                <a:latin typeface="+mn-lt"/>
              </a:rPr>
              <a:t> when deterministic scenarios make pre-rendering feasible.</a:t>
            </a:r>
          </a:p>
          <a:p>
            <a:r>
              <a:rPr kumimoji="1" lang="en-US" altLang="zh-CN" sz="1200" b="0" dirty="0">
                <a:latin typeface="+mn-lt"/>
              </a:rPr>
              <a:t>Here, this diagram shows the </a:t>
            </a:r>
            <a:r>
              <a:rPr kumimoji="1" lang="en-US" altLang="zh-CN" sz="1200" b="0" dirty="0" err="1">
                <a:latin typeface="+mn-lt"/>
              </a:rPr>
              <a:t>VSync</a:t>
            </a:r>
            <a:r>
              <a:rPr kumimoji="1" lang="en-US" altLang="zh-CN" sz="1200" b="0" dirty="0">
                <a:latin typeface="+mn-lt"/>
              </a:rPr>
              <a:t> baseline, </a:t>
            </a:r>
            <a:r>
              <a:rPr lang="en-US" altLang="zh-CN" sz="1200" b="0" dirty="0">
                <a:latin typeface="+mn-lt"/>
              </a:rPr>
              <a:t>each frame is triggered only by the periodic </a:t>
            </a:r>
            <a:r>
              <a:rPr lang="en-US" altLang="zh-CN" sz="1200" b="0" dirty="0" err="1">
                <a:latin typeface="+mn-lt"/>
              </a:rPr>
              <a:t>VSync</a:t>
            </a:r>
            <a:r>
              <a:rPr lang="en-US" altLang="zh-CN" sz="1200" b="0" dirty="0">
                <a:latin typeface="+mn-lt"/>
              </a:rPr>
              <a:t> signals.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F40EF64-AB87-91DD-F6AC-41ABF131AF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9802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7E981-F12F-D449-04B7-45A143863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51B149A-EC46-36FF-419B-179B123AF3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0BDC89A-6A26-49AC-838C-B170013091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However, </a:t>
            </a:r>
            <a:r>
              <a:rPr lang="en-US" altLang="zh-CN" sz="1200" b="0" dirty="0">
                <a:latin typeface="+mn-lt"/>
              </a:rPr>
              <a:t>in D-VSync, the app UI framework or the rendering service will first mark the frames when decoupled pre-rendering is favored, during animations such as page transition frames after a click, or list flinging frames after a swipe, etc., through </a:t>
            </a:r>
            <a:r>
              <a:rPr lang="en-US" altLang="zh-CN" sz="1200" b="0" dirty="0">
                <a:latin typeface="Consolas" panose="020B0609020204030204" pitchFamily="49" charset="0"/>
              </a:rPr>
              <a:t>a </a:t>
            </a:r>
            <a:r>
              <a:rPr lang="en-US" altLang="zh-CN" sz="1200" b="0" dirty="0">
                <a:latin typeface="+mn-lt"/>
              </a:rPr>
              <a:t>parameter named decouple.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Then the frame pre-executor will send virtual D-VSync events to pre-execute these frames without waiting, and the rendered frames will be accumulated in the enlarged buffer queue for the screen to display.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Here, the green frame catches the deadline.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3298AB-425E-866D-AEB6-2BF5CC5B49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2544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18676-F36D-EB3F-7604-B7E2C4E6A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CB0B9F9-A9D8-6F3B-AF7E-DF928A5BA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F5DFB6E-69F3-7F95-F489-A5A8CE6A1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dirty="0">
                <a:latin typeface="+mn-lt"/>
              </a:rPr>
              <a:t>When the accumulation ends, specifically, the pre-rendering reaches a configured maximum that uses up the queue buffers, or external inputs or events make pre-rendering not possible, </a:t>
            </a:r>
          </a:p>
          <a:p>
            <a:r>
              <a:rPr lang="en-US" altLang="zh-CN" sz="1200" b="0" dirty="0">
                <a:latin typeface="+mn-lt"/>
              </a:rPr>
              <a:t>Then the frames will be realigned or synced with the </a:t>
            </a:r>
            <a:r>
              <a:rPr lang="en-US" altLang="zh-CN" sz="1200" b="0" dirty="0" err="1">
                <a:latin typeface="+mn-lt"/>
              </a:rPr>
              <a:t>VSync</a:t>
            </a:r>
            <a:r>
              <a:rPr lang="en-US" altLang="zh-CN" sz="1200" b="0" dirty="0">
                <a:latin typeface="+mn-lt"/>
              </a:rPr>
              <a:t> signals, until another long frame lets the screen empty the buffer queue and triggers the accumulation again.</a:t>
            </a:r>
            <a:endParaRPr lang="en-US" altLang="zh-CN" sz="1100" b="0" dirty="0">
              <a:latin typeface="+mn-lt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A9A3BE-95ED-F11F-16D9-111A84765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54199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0A4B8-1F88-EA0F-BD4B-BC36A3C91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FB23B5E-CBD1-0B84-05EE-977614C28C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E8E2E86-2B45-3917-97E0-5A87CFEF3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Another key module of D-</a:t>
            </a:r>
            <a:r>
              <a:rPr kumimoji="1" lang="en-US" altLang="zh-CN" dirty="0" err="1"/>
              <a:t>VSync</a:t>
            </a:r>
            <a:r>
              <a:rPr kumimoji="1" lang="en-US" altLang="zh-CN" dirty="0"/>
              <a:t> is the display time </a:t>
            </a:r>
            <a:r>
              <a:rPr kumimoji="1" lang="en-US" altLang="zh-CN" dirty="0" err="1"/>
              <a:t>virtualizer</a:t>
            </a:r>
            <a:r>
              <a:rPr kumimoji="1" lang="en-US" altLang="zh-CN" dirty="0"/>
              <a:t>.</a:t>
            </a:r>
          </a:p>
          <a:p>
            <a:r>
              <a:rPr kumimoji="1" lang="en-US" altLang="zh-CN" dirty="0"/>
              <a:t>DTV ensures content correctness of the pre-rendered frames. </a:t>
            </a:r>
          </a:p>
          <a:p>
            <a:r>
              <a:rPr kumimoji="1" lang="en-US" altLang="zh-CN" sz="1200" b="0" dirty="0">
                <a:latin typeface="+mn-lt"/>
              </a:rPr>
              <a:t>Here, in the illustrated VSync baseline, each frame just uses the VSync Timestamp, namely the current wall-clock, for animation.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1F1EC4-66F1-DBD9-0A74-A5D8E20D3A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5276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5D839-5BE6-B51B-5BB1-C59AA357E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08AF2CF-E1C2-B5E2-AB33-06FF54CD6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6D70F6C-F639-B593-A002-359E96841C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However, in D-VSync, as frames may get pre-executed, simply using the current wall clock does not suffice.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The DTV module virtualizes the future display time of the frame from the current execution time of the code, providing the new </a:t>
            </a:r>
            <a:r>
              <a:rPr lang="en-US" altLang="zh-CN" sz="1200" b="0" i="1" dirty="0">
                <a:latin typeface="+mn-lt"/>
              </a:rPr>
              <a:t>Display-Timestamp </a:t>
            </a:r>
            <a:r>
              <a:rPr lang="en-US" altLang="zh-CN" sz="1200" b="0" i="0" dirty="0">
                <a:latin typeface="+mn-lt"/>
              </a:rPr>
              <a:t>abstraction</a:t>
            </a:r>
            <a:r>
              <a:rPr lang="en-US" altLang="zh-CN" sz="1200" b="0" dirty="0">
                <a:latin typeface="+mn-lt"/>
              </a:rPr>
              <a:t>, </a:t>
            </a:r>
            <a:r>
              <a:rPr lang="en-US" altLang="zh-CN" sz="1200" dirty="0">
                <a:latin typeface="+mn-lt"/>
              </a:rPr>
              <a:t>TD</a:t>
            </a:r>
            <a:r>
              <a:rPr lang="en-US" altLang="zh-CN" sz="1200" b="0" dirty="0">
                <a:latin typeface="+mn-lt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to the app processes and rendering service to sample the animations and do the rendering.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600" dirty="0"/>
              <a:t>TD guarantees that animations never appear fast in accumulation or slow down in long frames, with a uniform pacing just as the fixed VSync rhythm.</a:t>
            </a:r>
            <a:endParaRPr lang="en-US" altLang="zh-CN" sz="1100" b="0" dirty="0">
              <a:latin typeface="+mn-lt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A57139-E2B0-77E7-D794-32C517652F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893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9F7C4-FC2E-8CEA-2749-1F0732731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719AA30-1D8B-6589-7826-139A209BE0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74DFC61-2660-7124-AC18-894638D4D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sz="1200" b="0" dirty="0">
                <a:latin typeface="+mn-lt"/>
              </a:rPr>
              <a:t>Here, we simplify OS rendering architecture into three layers: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dirty="0">
                <a:latin typeface="+mn-lt"/>
              </a:rPr>
              <a:t>app processes for handling application-specific logic,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dirty="0">
                <a:latin typeface="+mn-lt"/>
              </a:rPr>
              <a:t>an OS rendering service for doing the animation and rendering,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dirty="0">
                <a:latin typeface="+mn-lt"/>
              </a:rPr>
              <a:t>and the screen hardware abstraction layer for the final display of frames.</a:t>
            </a:r>
            <a:endParaRPr kumimoji="1" lang="en-US" altLang="zh-CN" sz="1100" b="0" dirty="0">
              <a:latin typeface="+mn-lt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3A9472B-F1EF-4D1B-F4B6-DFC9A981B6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1004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B6024-8322-B438-153A-AD22F855F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8FEE33E-7BAA-BAFB-A7C6-C0F4BF6F9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C68D5B6-08C3-9CC4-6B2A-CAD152758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We also propose dual-channel decoupling APIs: so D-</a:t>
            </a:r>
            <a:r>
              <a:rPr lang="en-US" altLang="zh-CN" dirty="0" err="1"/>
              <a:t>VSync</a:t>
            </a:r>
            <a:r>
              <a:rPr lang="en-US" altLang="zh-CN" dirty="0"/>
              <a:t> brings default improvements directly to decoupling-oblivious app binaries for system animations and OS UI Framework animations.</a:t>
            </a:r>
          </a:p>
          <a:p>
            <a:r>
              <a:rPr lang="en-US" altLang="zh-CN" dirty="0"/>
              <a:t>On the other hand, decoupling-aware apps modified in source code can have specialized enhancements for interactive frames or custom rendering applications, such as game UIs, Flutter apps, or web apps</a:t>
            </a:r>
            <a:r>
              <a:rPr lang="en-US" altLang="zh-CN" sz="1200" dirty="0">
                <a:latin typeface="+mn-lt"/>
              </a:rPr>
              <a:t>. Please see our paper for the case studies.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974D26-C2D2-1DEC-9D5A-6C497C79DF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8789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EEE69-832D-E866-1D7A-9AC670301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DCCF5F5-66BE-66D8-321E-721D60CF9E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DF0EFC7-75B0-42C7-8E4B-E0E3EC5B21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By default, </a:t>
            </a:r>
            <a:r>
              <a:rPr lang="en-US" altLang="zh-CN" sz="1200" b="0" dirty="0">
                <a:latin typeface="+mn-lt"/>
              </a:rPr>
              <a:t>D-VSync is applicable to deterministic animation frames </a:t>
            </a:r>
            <a:r>
              <a:rPr lang="en-US" altLang="zh-CN" sz="1200" dirty="0">
                <a:latin typeface="+mn-lt"/>
              </a:rPr>
              <a:t>that occupy 85% of the total frames, such as page-transition, app-opening, notification clearing, list flinging, etc.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+mn-lt"/>
              </a:rPr>
              <a:t>Another 10% of the frames are pre-</a:t>
            </a:r>
            <a:r>
              <a:rPr lang="en-US" altLang="zh-CN" sz="1200" dirty="0" err="1">
                <a:latin typeface="+mn-lt"/>
              </a:rPr>
              <a:t>renderable</a:t>
            </a:r>
            <a:r>
              <a:rPr lang="en-US" altLang="zh-CN" sz="1200" dirty="0">
                <a:latin typeface="+mn-lt"/>
              </a:rPr>
              <a:t> using the extension APIs.</a:t>
            </a: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AF00C8C-CB4D-7F41-A8E3-1D1D11419A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89906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E4C95-2280-F579-781B-975417783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59E933D-5308-E791-DC7F-277D31E5FF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9786892-4419-EB03-246E-B72B301391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dirty="0">
                <a:latin typeface="+mn-lt"/>
              </a:rPr>
              <a:t>D-</a:t>
            </a:r>
            <a:r>
              <a:rPr kumimoji="1" lang="en-US" altLang="zh-CN" sz="1200" dirty="0" err="1">
                <a:latin typeface="+mn-lt"/>
              </a:rPr>
              <a:t>VSync</a:t>
            </a:r>
            <a:r>
              <a:rPr kumimoji="1" lang="en-US" altLang="zh-CN" sz="1200" dirty="0">
                <a:latin typeface="+mn-lt"/>
              </a:rPr>
              <a:t> is also compatible with the state-of-the-art LTPO dynamic refresh rate solutions.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+mn-lt"/>
              </a:rPr>
              <a:t>Please see our paper for the detailed co-design and implementation.</a:t>
            </a: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A25CB5-C08A-0A5F-1323-8115EB32E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01932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D4F4B-89A0-C5D7-205A-495EE8937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49AFF83-CA4F-837B-4F88-687023C15B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A5A2882-49B9-F9B8-0F7A-0FF3DBC9B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Here is a running example of D-</a:t>
            </a:r>
            <a:r>
              <a:rPr kumimoji="1" lang="en-US" altLang="zh-CN" dirty="0" err="1"/>
              <a:t>VSync</a:t>
            </a:r>
            <a:r>
              <a:rPr kumimoji="1" lang="en-US" altLang="zh-CN" dirty="0"/>
              <a:t> with a buffer queue of size 5. </a:t>
            </a:r>
          </a:p>
          <a:p>
            <a:r>
              <a:rPr kumimoji="1" lang="en-US" altLang="zh-CN" dirty="0"/>
              <a:t>For the exactly same series of workloads, the VSync architecture produces three </a:t>
            </a:r>
            <a:r>
              <a:rPr kumimoji="1" lang="en-US" altLang="zh-CN" dirty="0" err="1"/>
              <a:t>janks</a:t>
            </a:r>
            <a:r>
              <a:rPr kumimoji="1" lang="en-US" altLang="zh-CN" dirty="0"/>
              <a:t> in a row due to the heavily-loaded red frame, while D-VSync is perfectly smooth. </a:t>
            </a:r>
          </a:p>
          <a:p>
            <a:r>
              <a:rPr kumimoji="1" lang="en-US" altLang="zh-CN" dirty="0"/>
              <a:t>When a long frame appears, the screen can consume rendered frame buffers accumulated in the queue.</a:t>
            </a: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0B89EFF-CE6F-2E33-01C6-151199342A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9981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05C9E-69DB-ADF3-1B6F-723CECD94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9D39E34-54A5-B3B1-CBD7-AF8C30EAC3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3C87A70-7A62-256E-5327-891D37A60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Finally, the evaluation</a:t>
            </a:r>
            <a:endParaRPr kumimoji="1" lang="zh-CN" altLang="en-US" dirty="0"/>
          </a:p>
        </p:txBody>
      </p:sp>
      <p:sp>
        <p:nvSpPr>
          <p:cNvPr id="4" name="幻灯片编号占位符 3">
            <a:extLst>
              <a:ext uri="{FF2B5EF4-FFF2-40B4-BE49-F238E27FC236}">
                <a16:creationId xmlns:a16="http://schemas.microsoft.com/office/drawing/2014/main" id="{897D6191-8A25-23C0-4E30-B5D655E5F4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64056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4DA99-8735-DDEC-959B-CE17F5B7E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7084B32-E1FA-AAD1-6FDD-01D8C9F67F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6331DA1-C578-AE9E-C50D-D7B899C56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We implement and evaluate D-VSync on Google Pixel 5 with AOSP 13,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and Mate 40 Pro and Mate 60 Pro with OH 4.0.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We report both </a:t>
            </a:r>
            <a:r>
              <a:rPr lang="en-US" altLang="zh-CN" sz="1200" dirty="0">
                <a:latin typeface="+mn-lt"/>
              </a:rPr>
              <a:t>the objective data</a:t>
            </a:r>
            <a:r>
              <a:rPr lang="en-US" altLang="zh-CN" sz="1200" b="0" dirty="0">
                <a:latin typeface="+mn-lt"/>
              </a:rPr>
              <a:t> of frame drops, and </a:t>
            </a:r>
            <a:r>
              <a:rPr lang="en-US" altLang="zh-CN" sz="1200" dirty="0">
                <a:latin typeface="+mn-lt"/>
              </a:rPr>
              <a:t>the subjective data</a:t>
            </a:r>
            <a:r>
              <a:rPr lang="en-US" altLang="zh-CN" sz="1200" b="0" dirty="0">
                <a:latin typeface="+mn-lt"/>
              </a:rPr>
              <a:t> of stutters.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128AD3-8275-BB7A-905B-D64B322633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36488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5F691-7D7C-94DC-86EE-F7C298E39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35DA379-8BA1-48C1-3166-267F1F491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E96536F-0980-5B21-B850-D7A1EF19F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For 25 world top apps on Pixel 5, VSync with triple buffering, the baseline, has frame drops per second of 2.04.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D-</a:t>
            </a:r>
            <a:r>
              <a:rPr lang="en-US" altLang="zh-CN" sz="1200" b="0" dirty="0" err="1">
                <a:latin typeface="+mn-lt"/>
              </a:rPr>
              <a:t>VSync</a:t>
            </a:r>
            <a:r>
              <a:rPr lang="en-US" altLang="zh-CN" sz="1200" b="0" dirty="0">
                <a:latin typeface="+mn-lt"/>
              </a:rPr>
              <a:t> with 4 buffers, that is, able to pre-render at most two frames ahead, reduces 71.6% of frame drops,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and D-VSync with 5 buffers reduces 87.7%. </a:t>
            </a:r>
            <a:r>
              <a:rPr lang="en-US" altLang="zh-CN" sz="1200" dirty="0">
                <a:latin typeface="+mn-lt"/>
              </a:rPr>
              <a:t>More frame drops are eliminated as D-VSync more proactively renders frames with a large buffer queue.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A457A79-08E8-B22A-9ED0-60C54001A7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8818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86B33-C950-AEBF-92F0-D311896EF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3F47BA3-CBB0-FC19-085E-36B25DE40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FA83459-950E-30AF-FF0B-916028DBCA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Here, we compare App-W and App-Q, </a:t>
            </a:r>
            <a:r>
              <a:rPr lang="en-US" altLang="zh-CN" dirty="0"/>
              <a:t>where D-VSync significantly improves the former, not the latter. For App-W, frame drops are scattered in time and most long frames take less than 3 VSync periods, as shown by the frame rendering time boxplot. </a:t>
            </a:r>
          </a:p>
          <a:p>
            <a:r>
              <a:rPr lang="en-US" altLang="zh-CN" dirty="0"/>
              <a:t>In contrast, App-Q has a considerably skewed distribution, with numerous long frames that even 7 buffers fail to hide the </a:t>
            </a:r>
            <a:r>
              <a:rPr lang="en-US" altLang="zh-CN" dirty="0" err="1"/>
              <a:t>jank</a:t>
            </a:r>
            <a:r>
              <a:rPr lang="en-US" altLang="zh-CN" dirty="0"/>
              <a:t>. </a:t>
            </a:r>
          </a:p>
          <a:p>
            <a:r>
              <a:rPr lang="en-US" altLang="zh-CN" dirty="0"/>
              <a:t>Therefore, inefficient code is still discouraged.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26EEB-36A4-1D93-50CF-6036813CFF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1346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BEE00-0CE5-340B-2A88-4B66258FD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EE40802-6F8C-EA2D-9371-42680DA20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401E406-F7A2-C610-630F-FA3C7CFA06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We also evaluate 75 common OS use cases on Mate 40 Pro and Mate 60 Pro with GLES and Vulkan backends, the average frame drop reduction with D-VSync equipped is </a:t>
            </a:r>
            <a:r>
              <a:rPr lang="en-US" altLang="zh-CN" sz="1200" dirty="0">
                <a:latin typeface="+mn-lt"/>
              </a:rPr>
              <a:t>72.7%</a:t>
            </a:r>
            <a:r>
              <a:rPr lang="en-US" altLang="zh-CN" sz="1200" b="0" dirty="0">
                <a:latin typeface="+mn-lt"/>
              </a:rPr>
              <a:t>. The use cases are listed in the paper appendix.</a:t>
            </a: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D6AEE7-DCF4-180E-9FE3-CE348BF4B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54692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2BEA6-2955-A728-50A7-BE1CC148B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D2B1E82-C014-4E72-3A4B-247D745A8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A31F188-0047-1A0E-B442-3D077282FF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 addition, we collect the runtime traces of 15 mobile games for UI and scene animations when pre-rendering is possible. We then use scripts to simulate the D-</a:t>
            </a:r>
            <a:r>
              <a:rPr lang="en-US" dirty="0" err="1"/>
              <a:t>VSync</a:t>
            </a:r>
            <a:r>
              <a:rPr lang="en-US" dirty="0"/>
              <a:t> decoupled pre-rendering pattern and count frame drops. </a:t>
            </a:r>
            <a:r>
              <a:rPr lang="en-US" altLang="zh-CN" sz="1200" b="0" dirty="0">
                <a:latin typeface="+mn-lt"/>
              </a:rPr>
              <a:t>D-</a:t>
            </a:r>
            <a:r>
              <a:rPr lang="en-US" altLang="zh-CN" sz="1200" b="0" dirty="0" err="1">
                <a:latin typeface="+mn-lt"/>
              </a:rPr>
              <a:t>VSync</a:t>
            </a:r>
            <a:r>
              <a:rPr lang="en-US" altLang="zh-CN" sz="1200" b="0" dirty="0">
                <a:latin typeface="+mn-lt"/>
              </a:rPr>
              <a:t> can have a theoretical </a:t>
            </a:r>
            <a:r>
              <a:rPr lang="en-US" altLang="zh-CN" sz="1200" dirty="0">
                <a:latin typeface="+mn-lt"/>
              </a:rPr>
              <a:t>68.4% </a:t>
            </a:r>
            <a:r>
              <a:rPr lang="en-US" altLang="zh-CN" sz="1200" b="0" dirty="0">
                <a:latin typeface="+mn-lt"/>
              </a:rPr>
              <a:t>frame drop reduction with 4 buffers in the queue. 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01AE1D1-8A88-A42D-0DB5-8B7440FB8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5471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AAE54-2535-53FC-3F4F-84F55B334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CAAF97C-748F-38AC-A06F-96137193FB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5154B42-1FD0-02EB-396A-794ADB33FD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App processes first </a:t>
            </a:r>
            <a:r>
              <a:rPr kumimoji="1" lang="en-US" altLang="zh-CN" sz="1200" b="0" dirty="0">
                <a:latin typeface="+mn-lt"/>
              </a:rPr>
              <a:t>send draw commands to the rendering service for animation and rendering,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dirty="0">
                <a:latin typeface="+mn-lt"/>
              </a:rPr>
              <a:t>and the rendering service then sends rendered frame buffers to the screen HAL for display.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0" dirty="0">
                <a:latin typeface="+mn-lt"/>
              </a:rPr>
              <a:t>The communication follows </a:t>
            </a:r>
            <a:r>
              <a:rPr kumimoji="1" lang="en-US" altLang="zh-CN" sz="1200" dirty="0">
                <a:latin typeface="+mn-lt"/>
              </a:rPr>
              <a:t>a first-in-first-out (FIFO) queueing mechanism</a:t>
            </a:r>
            <a:r>
              <a:rPr kumimoji="1" lang="en-US" altLang="zh-CN" sz="1200" b="0" dirty="0">
                <a:latin typeface="+mn-lt"/>
              </a:rPr>
              <a:t>, and each buffer of the queue is for one frame.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200" b="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100" b="0" dirty="0">
              <a:latin typeface="+mn-lt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EDBF07F-0B14-A202-FB90-CBC06E261B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88882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6DBAD-0B94-DCA4-E327-77AF6E674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10245E8-5927-FDCC-54FC-E966848237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A8920B7-29DB-3242-7B2C-2C9AB1DA9A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For subjective stutter reduction, we have </a:t>
            </a:r>
            <a:r>
              <a:rPr lang="en-US" altLang="zh-CN" sz="1200" b="0" dirty="0">
                <a:latin typeface="+mn-lt"/>
              </a:rPr>
              <a:t>professional user experience evaluators to perform the listed tasks, each of which is comprised of multiple operations on multiple pages,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such as cold start and close the top 20 apps, then slide through the multitasking interface, to simulate real-world user behaviors.</a:t>
            </a:r>
          </a:p>
          <a:p>
            <a:pPr>
              <a:lnSpc>
                <a:spcPct val="110000"/>
              </a:lnSpc>
            </a:pPr>
            <a:r>
              <a:rPr lang="en-US" altLang="zh-CN" sz="1200" b="0" dirty="0">
                <a:latin typeface="+mn-lt"/>
              </a:rPr>
              <a:t>D-</a:t>
            </a:r>
            <a:r>
              <a:rPr lang="en-US" altLang="zh-CN" sz="1200" b="0" dirty="0" err="1">
                <a:latin typeface="+mn-lt"/>
              </a:rPr>
              <a:t>VSync</a:t>
            </a:r>
            <a:r>
              <a:rPr lang="en-US" altLang="zh-CN" sz="1200" b="0" dirty="0">
                <a:latin typeface="+mn-lt"/>
              </a:rPr>
              <a:t> on average reduces </a:t>
            </a:r>
            <a:r>
              <a:rPr lang="en-US" altLang="zh-CN" sz="1200" dirty="0">
                <a:latin typeface="+mn-lt"/>
              </a:rPr>
              <a:t>72.3% </a:t>
            </a:r>
            <a:r>
              <a:rPr lang="en-US" altLang="zh-CN" sz="1200" b="0" dirty="0">
                <a:latin typeface="+mn-lt"/>
              </a:rPr>
              <a:t>of the stutters.</a:t>
            </a: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B57F5F1-2EB7-0E73-5B13-281F09C430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58484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0CA1C-CA5B-2602-41F8-4281050E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ED3FF08-4417-C7E8-3629-B24C81783E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0E9783D-CC41-2433-1C43-09DFA4EE5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With decoupled Display-Timestamp, D-VSync can proactively pre-render future frames with no time discrepancy.</a:t>
            </a:r>
          </a:p>
          <a:p>
            <a:r>
              <a:rPr kumimoji="1" lang="en-US" altLang="zh-CN" dirty="0"/>
              <a:t>Thus, through </a:t>
            </a:r>
            <a:r>
              <a:rPr lang="en-US" altLang="zh-CN" sz="1200" b="0" dirty="0">
                <a:latin typeface="+mn-lt"/>
              </a:rPr>
              <a:t>circumventing the unnecessary waiting caused by </a:t>
            </a:r>
            <a:r>
              <a:rPr lang="en-US" altLang="zh-CN" sz="1200" dirty="0">
                <a:latin typeface="+mn-lt"/>
              </a:rPr>
              <a:t>buffer stuffing</a:t>
            </a:r>
            <a:r>
              <a:rPr lang="en-US" altLang="zh-CN" sz="1200" b="0" dirty="0">
                <a:latin typeface="+mn-lt"/>
              </a:rPr>
              <a:t>, D-</a:t>
            </a:r>
            <a:r>
              <a:rPr lang="en-US" altLang="zh-CN" sz="1200" b="0" dirty="0" err="1">
                <a:latin typeface="+mn-lt"/>
              </a:rPr>
              <a:t>VSync</a:t>
            </a:r>
            <a:r>
              <a:rPr lang="en-US" altLang="zh-CN" sz="1200" b="0" dirty="0">
                <a:latin typeface="+mn-lt"/>
              </a:rPr>
              <a:t> reduces the rendering latency by </a:t>
            </a:r>
            <a:r>
              <a:rPr lang="en-US" altLang="zh-CN" sz="1200" dirty="0">
                <a:latin typeface="+mn-lt"/>
              </a:rPr>
              <a:t>31.1%</a:t>
            </a:r>
            <a:r>
              <a:rPr lang="en-US" altLang="zh-CN" sz="1200" b="0" dirty="0">
                <a:latin typeface="+mn-lt"/>
              </a:rPr>
              <a:t>.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12D155-964F-43BA-AE18-1F7E7FA2ED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74415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D66CC-1BB9-24CF-B3E3-077D4541B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A4ECF65-9FB0-B0C7-9D3D-FE155DB43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BEE794A-4F10-03A3-0A57-6D71C7CEA6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D-</a:t>
            </a:r>
            <a:r>
              <a:rPr kumimoji="1" lang="en-US" altLang="zh-CN" dirty="0" err="1"/>
              <a:t>VSync</a:t>
            </a:r>
            <a:r>
              <a:rPr kumimoji="1" lang="en-US" altLang="zh-CN" dirty="0"/>
              <a:t> has costs.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The pre-execution management and the display time computation spends </a:t>
            </a:r>
            <a:r>
              <a:rPr lang="en-US" altLang="zh-CN" sz="1200" dirty="0">
                <a:latin typeface="+mn-lt"/>
              </a:rPr>
              <a:t>102.6 microseconds</a:t>
            </a:r>
            <a:r>
              <a:rPr lang="en-US" altLang="zh-CN" sz="1200" b="0" dirty="0">
                <a:latin typeface="+mn-lt"/>
              </a:rPr>
              <a:t> of execution time every frame.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// However, the D-VSync thread is </a:t>
            </a:r>
            <a:r>
              <a:rPr lang="en-US" altLang="zh-CN" sz="1200" dirty="0">
                <a:latin typeface="+mn-lt"/>
              </a:rPr>
              <a:t>on little cores</a:t>
            </a:r>
            <a:r>
              <a:rPr lang="en-US" altLang="zh-CN" sz="1200" b="0" dirty="0">
                <a:latin typeface="+mn-lt"/>
              </a:rPr>
              <a:t>, not competing with app or rendering on medium or big cores.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For memory, each additional frame buffer takes 10 to 15 megabytes.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>
                <a:latin typeface="+mn-lt"/>
              </a:rPr>
              <a:t>The device power consumption is</a:t>
            </a:r>
            <a:r>
              <a:rPr lang="en-US" altLang="zh-CN" sz="1200" b="0" dirty="0">
                <a:latin typeface="+mn-lt"/>
              </a:rPr>
              <a:t> increased by </a:t>
            </a:r>
            <a:r>
              <a:rPr lang="en-US" altLang="zh-CN" sz="1200" dirty="0">
                <a:latin typeface="+mn-lt"/>
              </a:rPr>
              <a:t>0.13%-0.37%</a:t>
            </a:r>
            <a:r>
              <a:rPr lang="en-US" altLang="zh-CN" sz="1200" b="0" dirty="0">
                <a:latin typeface="+mn-lt"/>
              </a:rPr>
              <a:t>. This</a:t>
            </a:r>
            <a:r>
              <a:rPr lang="en-US" altLang="zh-CN" sz="1200" dirty="0">
                <a:latin typeface="+mn-lt"/>
              </a:rPr>
              <a:t> </a:t>
            </a:r>
            <a:r>
              <a:rPr lang="en-US" altLang="zh-CN" sz="1200" b="0" dirty="0">
                <a:latin typeface="+mn-lt"/>
              </a:rPr>
              <a:t>includes the rendering of frames that would have been dropped in VSync.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For CPU instruction count, the additional overhead is 0.52% per frame.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dirty="0">
              <a:latin typeface="+mn-lt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7DFD04-F044-047C-F316-22EEA5B7EC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970260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2F452-DD96-09F3-E757-3928CD6CC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CFFEC1D-7B3E-4367-ADD0-414AE2D94F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7AD4BD1-883E-D566-1394-0E26C7DBE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Finally, we derived three lessons from our deployment of D-VSync.</a:t>
            </a:r>
          </a:p>
          <a:p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First, </a:t>
            </a:r>
            <a:r>
              <a:rPr lang="en-US" altLang="zh-CN" sz="1200" dirty="0">
                <a:latin typeface="+mn-lt"/>
              </a:rPr>
              <a:t>subjective data are equally important, </a:t>
            </a:r>
            <a:r>
              <a:rPr lang="en-US" altLang="zh-CN" sz="1200" b="0" dirty="0">
                <a:latin typeface="+mn-lt"/>
              </a:rPr>
              <a:t>particularly for rendering systems interacting with end users.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Second, </a:t>
            </a:r>
            <a:r>
              <a:rPr lang="en-US" altLang="zh-CN" dirty="0"/>
              <a:t>educating application and system developers is crucial for the deployment of a new architecture, which alters the traditional execution pattern and traces.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latin typeface="+mn-lt"/>
              </a:rPr>
              <a:t>Last, </a:t>
            </a:r>
            <a:r>
              <a:rPr lang="en-US" altLang="zh-CN" sz="1200" dirty="0">
                <a:latin typeface="+mn-lt"/>
              </a:rPr>
              <a:t>compatibility should be considered in advance</a:t>
            </a:r>
            <a:r>
              <a:rPr lang="en-US" altLang="zh-CN" sz="1200" b="0" dirty="0">
                <a:latin typeface="+mn-lt"/>
              </a:rPr>
              <a:t>, such as the LTPO dynamic refresh rates and D-VSync, which is discussed in our paper.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dirty="0">
              <a:latin typeface="+mn-lt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D50DCCE-43C9-C848-BE20-0BC0A8FE3B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89740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>
                <a:solidFill>
                  <a:srgbClr val="FF0000"/>
                </a:solidFill>
                <a:latin typeface="+mn-ea"/>
              </a:rPr>
              <a:t>In conclusion, </a:t>
            </a:r>
            <a:r>
              <a:rPr lang="en-US" altLang="zh-CN" sz="1200" b="0" dirty="0">
                <a:solidFill>
                  <a:srgbClr val="FF0000"/>
                </a:solidFill>
                <a:latin typeface="+mn-lt"/>
              </a:rPr>
              <a:t>w</a:t>
            </a:r>
            <a:r>
              <a:rPr lang="en-US" altLang="zh-CN" sz="1200" b="0" dirty="0">
                <a:latin typeface="+mn-lt"/>
              </a:rPr>
              <a:t>e introduce </a:t>
            </a:r>
            <a:r>
              <a:rPr lang="en-US" altLang="zh-CN" sz="1200" dirty="0">
                <a:latin typeface="+mn-lt"/>
              </a:rPr>
              <a:t>Decoupled Vertical Synchronization, </a:t>
            </a:r>
            <a:r>
              <a:rPr lang="en-US" altLang="zh-CN" sz="1200" b="0" dirty="0">
                <a:latin typeface="+mn-lt"/>
              </a:rPr>
              <a:t>a new rendering architecture for smartphone operating systems.</a:t>
            </a:r>
            <a:r>
              <a:rPr lang="zh-CN" altLang="en-US" sz="1200" b="0" dirty="0">
                <a:latin typeface="+mn-lt"/>
              </a:rPr>
              <a:t> </a:t>
            </a:r>
            <a:r>
              <a:rPr lang="en-US" altLang="zh-CN" sz="1200" b="0" dirty="0">
                <a:latin typeface="+mn-lt"/>
              </a:rPr>
              <a:t>D-</a:t>
            </a:r>
            <a:r>
              <a:rPr lang="en-US" altLang="zh-CN" sz="1200" b="0" dirty="0" err="1">
                <a:latin typeface="+mn-lt"/>
              </a:rPr>
              <a:t>VSync</a:t>
            </a:r>
            <a:r>
              <a:rPr lang="zh-CN" altLang="en-US" sz="1200" b="0" dirty="0">
                <a:latin typeface="+mn-lt"/>
              </a:rPr>
              <a:t> </a:t>
            </a:r>
            <a:r>
              <a:rPr lang="en-US" altLang="zh-CN" sz="1200" b="0" dirty="0">
                <a:latin typeface="+mn-lt"/>
              </a:rPr>
              <a:t>has been integrated into HarmonyOS NEXT as a key feature for smoothness. </a:t>
            </a:r>
          </a:p>
          <a:p>
            <a:r>
              <a:rPr lang="en-US" altLang="zh-CN" sz="1200" b="0" dirty="0">
                <a:latin typeface="+mn-lt"/>
              </a:rPr>
              <a:t>Based on </a:t>
            </a:r>
            <a:r>
              <a:rPr lang="en-US" altLang="zh-CN" sz="1200" dirty="0">
                <a:latin typeface="+mn-lt"/>
              </a:rPr>
              <a:t>the power law distribution of rendering, </a:t>
            </a:r>
            <a:r>
              <a:rPr lang="en-US" altLang="zh-CN" sz="1200" b="0" dirty="0">
                <a:latin typeface="+mn-lt"/>
              </a:rPr>
              <a:t>D-VSync </a:t>
            </a:r>
            <a:r>
              <a:rPr lang="en-US" altLang="zh-CN" sz="1200" b="0" i="1" dirty="0">
                <a:latin typeface="+mn-lt"/>
              </a:rPr>
              <a:t>decouples the rendering </a:t>
            </a:r>
            <a:r>
              <a:rPr lang="en-US" altLang="zh-CN" sz="1200" b="0" dirty="0">
                <a:latin typeface="+mn-lt"/>
              </a:rPr>
              <a:t>and</a:t>
            </a:r>
            <a:r>
              <a:rPr lang="en-US" altLang="zh-CN" sz="1200" b="0" i="1" dirty="0">
                <a:latin typeface="+mn-lt"/>
              </a:rPr>
              <a:t> the displaying,</a:t>
            </a:r>
            <a:endParaRPr lang="en-US" altLang="zh-CN" sz="1200" b="0" dirty="0">
              <a:latin typeface="+mn-lt"/>
            </a:endParaRPr>
          </a:p>
          <a:p>
            <a:r>
              <a:rPr lang="en-US" altLang="zh-CN" sz="1200" b="0" dirty="0">
                <a:latin typeface="+mn-lt"/>
              </a:rPr>
              <a:t>so, occasional long frames can use the computational power saved by common short frames for </a:t>
            </a:r>
            <a:r>
              <a:rPr lang="en-US" altLang="zh-CN" sz="1200" dirty="0">
                <a:latin typeface="+mn-lt"/>
              </a:rPr>
              <a:t>a larger time window </a:t>
            </a:r>
            <a:r>
              <a:rPr lang="en-US" altLang="zh-CN" sz="1200" b="0" dirty="0">
                <a:latin typeface="+mn-lt"/>
              </a:rPr>
              <a:t>to tolerate workload fluctuations.</a:t>
            </a:r>
          </a:p>
          <a:p>
            <a:r>
              <a:rPr lang="en-US" altLang="zh-CN" sz="1200" b="0" dirty="0">
                <a:latin typeface="+mn-lt"/>
              </a:rPr>
              <a:t>You can scan the QR code to see the D-</a:t>
            </a:r>
            <a:r>
              <a:rPr lang="en-US" altLang="zh-CN" sz="1200" b="0" dirty="0" err="1">
                <a:latin typeface="+mn-lt"/>
              </a:rPr>
              <a:t>VSync</a:t>
            </a:r>
            <a:r>
              <a:rPr lang="en-US" altLang="zh-CN" sz="1200" b="0" dirty="0">
                <a:latin typeface="+mn-lt"/>
              </a:rPr>
              <a:t> video demo.</a:t>
            </a:r>
          </a:p>
          <a:p>
            <a:r>
              <a:rPr lang="en-US" altLang="zh-CN" sz="1200" b="0" dirty="0">
                <a:latin typeface="+mn-lt"/>
              </a:rPr>
              <a:t>Thank you all and I would like to take questions.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3786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2F290-5D50-2EFA-6D1E-45322F1A4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D53A634-0532-BF5A-2C17-C342D40ED7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313B7B2-7BCE-9C61-3515-7B4A786D62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Thus, the rendering architecture forms a three-stage pipeline, and the stages are synchronized through </a:t>
            </a:r>
            <a:r>
              <a:rPr kumimoji="1" lang="en-US" altLang="zh-CN" sz="1200" b="0" dirty="0">
                <a:latin typeface="+mn-lt"/>
              </a:rPr>
              <a:t>periodic screen Vertical Synchronization signals.</a:t>
            </a:r>
          </a:p>
          <a:p>
            <a:r>
              <a:rPr kumimoji="1" lang="en-US" altLang="zh-CN" sz="1200" b="0" dirty="0">
                <a:latin typeface="+mn-lt"/>
              </a:rPr>
              <a:t>For example, if the screen is 120Hz, then the VSync signal period is 8.33 milliseconds.</a:t>
            </a:r>
          </a:p>
          <a:p>
            <a:r>
              <a:rPr kumimoji="1" lang="en-US" altLang="zh-CN" sz="1200" b="0" dirty="0">
                <a:latin typeface="+mn-lt"/>
              </a:rPr>
              <a:t>A runtime trace will make it clear.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DF830C-ACE0-F75E-6467-3D64DE05D8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1349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9ADE7-FB2B-6821-BAC7-FFBDD2710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C97EA44-2022-9119-5C46-D61C5AE13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626C42F-5B3E-E9D7-D3AB-5772D44DB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dirty="0"/>
              <a:t>Here, the x-axis is the timeline. We can see that </a:t>
            </a:r>
            <a:r>
              <a:rPr kumimoji="1" lang="en-US" altLang="zh-CN" sz="1200" b="0" dirty="0">
                <a:latin typeface="+mn-lt"/>
              </a:rPr>
              <a:t>in every VSync period (namely, every 8.33ms), the screen needs to display a new rendered frame. 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F9C4BA-9596-EE02-3243-7382CF0B07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24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E5428-8DA9-627C-14CC-C9F774A73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91E52C4-F966-56C8-D09B-3517C40238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B1528BA-BA45-612C-0C49-C879C494A9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dirty="0"/>
              <a:t>If we add the App UI Thread and the rendering service into the trace, we can see that software </a:t>
            </a:r>
            <a:r>
              <a:rPr kumimoji="1" lang="en-US" altLang="zh-CN" sz="1200" b="0" dirty="0">
                <a:latin typeface="+mn-lt"/>
              </a:rPr>
              <a:t>VSync signals trigger each stage of the pipeline,</a:t>
            </a:r>
          </a:p>
          <a:p>
            <a:r>
              <a:rPr kumimoji="1" lang="en-US" altLang="zh-CN" sz="1200" b="0" dirty="0">
                <a:latin typeface="+mn-lt"/>
              </a:rPr>
              <a:t>And the stages are perfectly aligned, with the app logic first, then the rendering, and finally the frame display.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5D513B0-7D49-8EDC-5B66-E7833D3EAD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1122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B8D45-6393-F680-67A6-25CAEC7C0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3BC21E9-95D3-84D9-5BD0-D3412755E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E98E999-F060-AD0F-8BFA-3B2EB9035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However, there is no guarantee that each stage can finish within its designated VSync period, </a:t>
            </a:r>
          </a:p>
          <a:p>
            <a:r>
              <a:rPr lang="en-US" altLang="zh-CN" dirty="0"/>
              <a:t>as the computational power for smartphones usually does not have much redundancy to tolerate workload fluctuations.</a:t>
            </a:r>
          </a:p>
          <a:p>
            <a:r>
              <a:rPr kumimoji="1" lang="en-US" altLang="zh-CN" dirty="0"/>
              <a:t>For example, if the frame 4 here runs longer than expected, and misses the VSync deadline,</a:t>
            </a:r>
          </a:p>
          <a:p>
            <a:r>
              <a:rPr kumimoji="1" lang="en-US" altLang="zh-CN" dirty="0"/>
              <a:t>then the screen will have nothing to update after frame 3, producing a frame drop, also known as a jank,</a:t>
            </a:r>
          </a:p>
          <a:p>
            <a:r>
              <a:rPr lang="en-US" altLang="zh-CN" dirty="0"/>
              <a:t>And users may experience a stutter.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455008-1976-E11F-1B83-D2058927EC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01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Unfortunately, such frame drops are common in the wild due to workload fluctuations.</a:t>
            </a:r>
          </a:p>
          <a:p>
            <a:r>
              <a:rPr lang="en-US" altLang="zh-CN" sz="1200" dirty="0">
                <a:latin typeface="+mn-lt"/>
              </a:rPr>
              <a:t>Over 75 common OS use cases we measured, </a:t>
            </a:r>
            <a:r>
              <a:rPr lang="en-US" altLang="zh-CN" sz="1200" b="1" dirty="0">
                <a:latin typeface="+mn-lt"/>
              </a:rPr>
              <a:t>9 and 20</a:t>
            </a:r>
            <a:r>
              <a:rPr lang="en-US" altLang="zh-CN" sz="1200" dirty="0">
                <a:latin typeface="+mn-lt"/>
              </a:rPr>
              <a:t> have frame drops on Mate 40 Pro and Mate 60 Pro with </a:t>
            </a:r>
            <a:r>
              <a:rPr lang="en-US" altLang="zh-CN" sz="1200" dirty="0" err="1">
                <a:latin typeface="+mn-lt"/>
              </a:rPr>
              <a:t>OpenHarmony</a:t>
            </a:r>
            <a:r>
              <a:rPr lang="en-US" altLang="zh-CN" sz="1200" dirty="0">
                <a:latin typeface="+mn-lt"/>
              </a:rPr>
              <a:t> 4.0.</a:t>
            </a:r>
          </a:p>
          <a:p>
            <a:r>
              <a:rPr lang="en-US" altLang="zh-CN" sz="1200" dirty="0">
                <a:latin typeface="+mn-lt"/>
              </a:rPr>
              <a:t>The average frame drops per second can reach </a:t>
            </a:r>
            <a:r>
              <a:rPr lang="en-US" altLang="zh-CN" sz="1200" b="1" dirty="0">
                <a:latin typeface="+mn-lt"/>
              </a:rPr>
              <a:t>7.51 and 8.42 </a:t>
            </a:r>
            <a:r>
              <a:rPr lang="en-US" altLang="zh-CN" sz="1200" dirty="0">
                <a:latin typeface="+mn-lt"/>
              </a:rPr>
              <a:t>for GLES and Vulkan backends on Mate 60 Pro.</a:t>
            </a:r>
          </a:p>
          <a:p>
            <a:r>
              <a:rPr lang="en-US" altLang="zh-CN" sz="1200" dirty="0">
                <a:latin typeface="+mn-lt"/>
              </a:rPr>
              <a:t>Many important cases like closing the notification center or clearing all notifications can only reach 95–105 FPS on the 120 Hz screen, causing noticeable stutters to users.</a:t>
            </a:r>
          </a:p>
          <a:p>
            <a:endParaRPr kumimoji="1"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4A077-83E9-49A7-9F59-234D78BD694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50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775364"/>
            <a:ext cx="7772400" cy="1225021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142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0845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28875"/>
            <a:ext cx="2057400" cy="4876271"/>
          </a:xfrm>
        </p:spPr>
        <p:txBody>
          <a:bodyPr vert="eaVert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2" y="228875"/>
            <a:ext cx="6019800" cy="4876271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566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00442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+mj-ea"/>
                <a:ea typeface="+mj-ea"/>
                <a:cs typeface="微软雅黑 Light" panose="020B0502040204020203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20000"/>
              </a:lnSpc>
              <a:defRPr sz="2600" b="1" i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>
              <a:lnSpc>
                <a:spcPct val="120000"/>
              </a:lnSpc>
              <a:defRPr sz="2400" b="0" i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>
              <a:lnSpc>
                <a:spcPct val="120000"/>
              </a:lnSpc>
              <a:defRPr sz="2000" b="0" i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>
              <a:lnSpc>
                <a:spcPct val="120000"/>
              </a:lnSpc>
              <a:defRPr sz="1800" b="0" i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>
              <a:lnSpc>
                <a:spcPct val="120000"/>
              </a:lnSpc>
              <a:defRPr sz="1800" b="0" i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180525" y="439068"/>
            <a:ext cx="164581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8" name="三角形 7">
            <a:extLst>
              <a:ext uri="{FF2B5EF4-FFF2-40B4-BE49-F238E27FC236}">
                <a16:creationId xmlns:a16="http://schemas.microsoft.com/office/drawing/2014/main" id="{066DE83E-C489-9340-8A6C-F2C63F8574DC}"/>
              </a:ext>
            </a:extLst>
          </p:cNvPr>
          <p:cNvSpPr/>
          <p:nvPr userDrawn="1"/>
        </p:nvSpPr>
        <p:spPr>
          <a:xfrm rot="5400000">
            <a:off x="-160702" y="599539"/>
            <a:ext cx="480280" cy="158875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3949560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4" y="3672418"/>
            <a:ext cx="7772400" cy="1135062"/>
          </a:xfrm>
        </p:spPr>
        <p:txBody>
          <a:bodyPr anchor="t"/>
          <a:lstStyle>
            <a:lvl1pPr algn="l">
              <a:defRPr sz="4000" b="0" cap="all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4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三角形 7">
            <a:extLst>
              <a:ext uri="{FF2B5EF4-FFF2-40B4-BE49-F238E27FC236}">
                <a16:creationId xmlns:a16="http://schemas.microsoft.com/office/drawing/2014/main" id="{A8EE614D-B549-154F-943F-0F3919AB5939}"/>
              </a:ext>
            </a:extLst>
          </p:cNvPr>
          <p:cNvSpPr/>
          <p:nvPr userDrawn="1"/>
        </p:nvSpPr>
        <p:spPr>
          <a:xfrm rot="5400000">
            <a:off x="-160704" y="3920375"/>
            <a:ext cx="480280" cy="158875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614694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2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71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0" indent="0">
              <a:buNone/>
              <a:defRPr sz="2000" b="1"/>
            </a:lvl2pPr>
            <a:lvl3pPr marL="914319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5" indent="0">
              <a:buNone/>
              <a:defRPr sz="1600" b="1"/>
            </a:lvl5pPr>
            <a:lvl6pPr marL="2285795" indent="0">
              <a:buNone/>
              <a:defRPr sz="1600" b="1"/>
            </a:lvl6pPr>
            <a:lvl7pPr marL="2742954" indent="0">
              <a:buNone/>
              <a:defRPr sz="1600" b="1"/>
            </a:lvl7pPr>
            <a:lvl8pPr marL="3200112" indent="0">
              <a:buNone/>
              <a:defRPr sz="1600" b="1"/>
            </a:lvl8pPr>
            <a:lvl9pPr marL="3657271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3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0" indent="0">
              <a:buNone/>
              <a:defRPr sz="2000" b="1"/>
            </a:lvl2pPr>
            <a:lvl3pPr marL="914319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5" indent="0">
              <a:buNone/>
              <a:defRPr sz="1600" b="1"/>
            </a:lvl5pPr>
            <a:lvl6pPr marL="2285795" indent="0">
              <a:buNone/>
              <a:defRPr sz="1600" b="1"/>
            </a:lvl6pPr>
            <a:lvl7pPr marL="2742954" indent="0">
              <a:buNone/>
              <a:defRPr sz="1600" b="1"/>
            </a:lvl7pPr>
            <a:lvl8pPr marL="3200112" indent="0">
              <a:buNone/>
              <a:defRPr sz="1600" b="1"/>
            </a:lvl8pPr>
            <a:lvl9pPr marL="3657271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3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194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0825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3422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6" y="227541"/>
            <a:ext cx="3008314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4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6" y="1195920"/>
            <a:ext cx="3008314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160" indent="0">
              <a:buNone/>
              <a:defRPr sz="1200"/>
            </a:lvl2pPr>
            <a:lvl3pPr marL="914319" indent="0">
              <a:buNone/>
              <a:defRPr sz="1000"/>
            </a:lvl3pPr>
            <a:lvl4pPr marL="1371477" indent="0">
              <a:buNone/>
              <a:defRPr sz="900"/>
            </a:lvl4pPr>
            <a:lvl5pPr marL="1828635" indent="0">
              <a:buNone/>
              <a:defRPr sz="900"/>
            </a:lvl5pPr>
            <a:lvl6pPr marL="2285795" indent="0">
              <a:buNone/>
              <a:defRPr sz="900"/>
            </a:lvl6pPr>
            <a:lvl7pPr marL="2742954" indent="0">
              <a:buNone/>
              <a:defRPr sz="900"/>
            </a:lvl7pPr>
            <a:lvl8pPr marL="3200112" indent="0">
              <a:buNone/>
              <a:defRPr sz="900"/>
            </a:lvl8pPr>
            <a:lvl9pPr marL="3657271" indent="0">
              <a:buNone/>
              <a:defRPr sz="9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685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160" indent="0">
              <a:buNone/>
              <a:defRPr sz="2800"/>
            </a:lvl2pPr>
            <a:lvl3pPr marL="914319" indent="0">
              <a:buNone/>
              <a:defRPr sz="2400"/>
            </a:lvl3pPr>
            <a:lvl4pPr marL="1371477" indent="0">
              <a:buNone/>
              <a:defRPr sz="2000"/>
            </a:lvl4pPr>
            <a:lvl5pPr marL="1828635" indent="0">
              <a:buNone/>
              <a:defRPr sz="2000"/>
            </a:lvl5pPr>
            <a:lvl6pPr marL="2285795" indent="0">
              <a:buNone/>
              <a:defRPr sz="2000"/>
            </a:lvl6pPr>
            <a:lvl7pPr marL="2742954" indent="0">
              <a:buNone/>
              <a:defRPr sz="2000"/>
            </a:lvl7pPr>
            <a:lvl8pPr marL="3200112" indent="0">
              <a:buNone/>
              <a:defRPr sz="2000"/>
            </a:lvl8pPr>
            <a:lvl9pPr marL="3657271" indent="0">
              <a:buNone/>
              <a:defRPr sz="2000"/>
            </a:lvl9pPr>
          </a:lstStyle>
          <a:p>
            <a:r>
              <a:rPr lang="zh-CN" altLang="en-US" dirty="0"/>
              <a:t>将图片拖动到占位符，或单击添加图标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472791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160" indent="0">
              <a:buNone/>
              <a:defRPr sz="1200"/>
            </a:lvl2pPr>
            <a:lvl3pPr marL="914319" indent="0">
              <a:buNone/>
              <a:defRPr sz="1000"/>
            </a:lvl3pPr>
            <a:lvl4pPr marL="1371477" indent="0">
              <a:buNone/>
              <a:defRPr sz="900"/>
            </a:lvl4pPr>
            <a:lvl5pPr marL="1828635" indent="0">
              <a:buNone/>
              <a:defRPr sz="900"/>
            </a:lvl5pPr>
            <a:lvl6pPr marL="2285795" indent="0">
              <a:buNone/>
              <a:defRPr sz="900"/>
            </a:lvl6pPr>
            <a:lvl7pPr marL="2742954" indent="0">
              <a:buNone/>
              <a:defRPr sz="900"/>
            </a:lvl7pPr>
            <a:lvl8pPr marL="3200112" indent="0">
              <a:buNone/>
              <a:defRPr sz="900"/>
            </a:lvl8pPr>
            <a:lvl9pPr marL="3657271" indent="0">
              <a:buNone/>
              <a:defRPr sz="9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217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2" y="5296968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DengXian" charset="0"/>
                <a:ea typeface="DengXian" charset="0"/>
                <a:cs typeface="DengXian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2" y="5296968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DengXian" charset="0"/>
                <a:ea typeface="DengXian" charset="0"/>
                <a:cs typeface="DengXian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5296968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DengXian" charset="0"/>
                <a:ea typeface="DengXian" charset="0"/>
                <a:cs typeface="DengXian" charset="0"/>
              </a:defRPr>
            </a:lvl1pPr>
          </a:lstStyle>
          <a:p>
            <a:fld id="{ADE361C3-C043-4A6E-BDCE-8DA1E7D90A3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90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319" rtl="0" eaLnBrk="1" latinLnBrk="0" hangingPunct="1">
        <a:spcBef>
          <a:spcPct val="0"/>
        </a:spcBef>
        <a:buNone/>
        <a:defRPr sz="3600" b="1" kern="1200">
          <a:solidFill>
            <a:schemeClr val="accent1"/>
          </a:solidFill>
          <a:latin typeface="+mj-ea"/>
          <a:ea typeface="+mj-ea"/>
          <a:cs typeface="微软雅黑 Light" panose="020B0502040204020203" pitchFamily="34" charset="-122"/>
        </a:defRPr>
      </a:lvl1pPr>
    </p:titleStyle>
    <p:bodyStyle>
      <a:lvl1pPr marL="342870" indent="-342870" algn="l" defTabSz="914319" rtl="0" eaLnBrk="1" latinLnBrk="0" hangingPunct="1">
        <a:lnSpc>
          <a:spcPct val="120000"/>
        </a:lnSpc>
        <a:spcBef>
          <a:spcPts val="1200"/>
        </a:spcBef>
        <a:buFont typeface="Arial" pitchFamily="34" charset="0"/>
        <a:buChar char="•"/>
        <a:defRPr sz="2600" b="0" kern="1200">
          <a:solidFill>
            <a:schemeClr val="tx1">
              <a:lumMod val="75000"/>
              <a:lumOff val="25000"/>
            </a:schemeClr>
          </a:solidFill>
          <a:latin typeface="+mn-ea"/>
          <a:ea typeface="+mn-ea"/>
          <a:cs typeface="DengXian" charset="0"/>
        </a:defRPr>
      </a:lvl1pPr>
      <a:lvl2pPr marL="742883" indent="-285723" algn="l" defTabSz="914319" rtl="0" eaLnBrk="1" latinLnBrk="0" hangingPunct="1">
        <a:lnSpc>
          <a:spcPct val="120000"/>
        </a:lnSpc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75000"/>
              <a:lumOff val="25000"/>
            </a:schemeClr>
          </a:solidFill>
          <a:latin typeface="+mn-ea"/>
          <a:ea typeface="+mn-ea"/>
          <a:cs typeface="DengXian" charset="0"/>
        </a:defRPr>
      </a:lvl2pPr>
      <a:lvl3pPr marL="1142897" indent="-228578" algn="l" defTabSz="914319" rtl="0" eaLnBrk="1" latinLnBrk="0" hangingPunct="1">
        <a:lnSpc>
          <a:spcPct val="120000"/>
        </a:lnSpc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ea"/>
          <a:ea typeface="+mn-ea"/>
          <a:cs typeface="DengXian" charset="0"/>
        </a:defRPr>
      </a:lvl3pPr>
      <a:lvl4pPr marL="1600056" indent="-228578" algn="l" defTabSz="914319" rtl="0" eaLnBrk="1" latinLnBrk="0" hangingPunct="1">
        <a:lnSpc>
          <a:spcPct val="120000"/>
        </a:lnSpc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+mn-ea"/>
          <a:ea typeface="+mn-ea"/>
          <a:cs typeface="DengXian" charset="0"/>
        </a:defRPr>
      </a:lvl4pPr>
      <a:lvl5pPr marL="2057214" indent="-228578" algn="l" defTabSz="914319" rtl="0" eaLnBrk="1" latinLnBrk="0" hangingPunct="1">
        <a:lnSpc>
          <a:spcPct val="120000"/>
        </a:lnSpc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75000"/>
              <a:lumOff val="25000"/>
            </a:schemeClr>
          </a:solidFill>
          <a:latin typeface="+mn-ea"/>
          <a:ea typeface="+mn-ea"/>
          <a:cs typeface="DengXian" charset="0"/>
        </a:defRPr>
      </a:lvl5pPr>
      <a:lvl6pPr marL="2514373" indent="-228578" algn="l" defTabSz="91431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3" indent="-228578" algn="l" defTabSz="91431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1" indent="-228578" algn="l" defTabSz="91431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49" indent="-228578" algn="l" defTabSz="91431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1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0" algn="l" defTabSz="91431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9" algn="l" defTabSz="91431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5" algn="l" defTabSz="91431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5" algn="l" defTabSz="91431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4" algn="l" defTabSz="91431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GvQvPZZet2g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2C7C6228-E47F-EA4B-8DD8-28647C76DD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1" y="1705377"/>
            <a:ext cx="8640960" cy="122502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2800" dirty="0">
                <a:latin typeface="Arial" charset="0"/>
                <a:ea typeface="Arial" charset="0"/>
                <a:cs typeface="Arial" charset="0"/>
                <a:sym typeface="Arial"/>
              </a:rPr>
              <a:t>D-</a:t>
            </a:r>
            <a:r>
              <a:rPr lang="en-US" altLang="zh-CN" sz="2800" dirty="0" err="1">
                <a:latin typeface="Arial" charset="0"/>
                <a:ea typeface="Arial" charset="0"/>
                <a:cs typeface="Arial" charset="0"/>
                <a:sym typeface="Arial"/>
              </a:rPr>
              <a:t>VSync</a:t>
            </a:r>
            <a:r>
              <a:rPr lang="en-US" altLang="zh-CN" sz="2800" dirty="0">
                <a:latin typeface="Arial" charset="0"/>
                <a:ea typeface="Arial" charset="0"/>
                <a:cs typeface="Arial" charset="0"/>
                <a:sym typeface="Arial"/>
              </a:rPr>
              <a:t>: Decoupled Rendering and Displaying For Smartphone Graphics</a:t>
            </a:r>
          </a:p>
        </p:txBody>
      </p:sp>
      <p:sp>
        <p:nvSpPr>
          <p:cNvPr id="6" name="副标题 5">
            <a:extLst>
              <a:ext uri="{FF2B5EF4-FFF2-40B4-BE49-F238E27FC236}">
                <a16:creationId xmlns:a16="http://schemas.microsoft.com/office/drawing/2014/main" id="{A89EB2B2-D46F-2643-A072-954E7921B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041007"/>
            <a:ext cx="7772400" cy="1152128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</a:pPr>
            <a:r>
              <a:rPr kumimoji="1" lang="en" altLang="zh-CN" sz="1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Yuanpei Wu</a:t>
            </a:r>
            <a:r>
              <a:rPr kumimoji="1" lang="en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Dong Du</a:t>
            </a:r>
            <a:r>
              <a:rPr kumimoji="1" lang="en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, Chao Xu, Yubin Xia, Ming Fu, Binyu Zang, Haibo Chen 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endParaRPr kumimoji="1" lang="en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kumimoji="1" lang="en-US" altLang="zh-CN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IPADS,</a:t>
            </a:r>
            <a:r>
              <a:rPr kumimoji="1" lang="zh-CN" alt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kumimoji="1" lang="en-US" altLang="zh-CN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Shanghai</a:t>
            </a:r>
            <a:r>
              <a:rPr kumimoji="1" lang="zh-CN" alt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kumimoji="1" lang="en-US" altLang="zh-CN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Jiao</a:t>
            </a:r>
            <a:r>
              <a:rPr kumimoji="1" lang="zh-CN" alt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kumimoji="1" lang="en-US" altLang="zh-CN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Tong</a:t>
            </a:r>
            <a:r>
              <a:rPr kumimoji="1" lang="zh-CN" altLang="en-US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kumimoji="1" lang="en-US" altLang="zh-CN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University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kumimoji="1" lang="en" altLang="zh-CN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Fields Lab, Huawei Central Software Institute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3A70DCB-3E4D-4449-82B8-441C200ABD6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95738" y="4708222"/>
            <a:ext cx="1584176" cy="57223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4B8F3C5-1E2B-A871-A1DE-980581A7B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4441677"/>
            <a:ext cx="936104" cy="9361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1DE67A6-9B7C-22F1-C448-91CF59CED8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4412330" y="4539011"/>
            <a:ext cx="741443" cy="74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6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26"/>
    </mc:Choice>
    <mc:Fallback xmlns="">
      <p:transition spd="slow" advTm="1162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A44B6-6C63-DABC-ABBF-18E0C399F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465199-1547-CA9A-19DD-3029A0C30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fr-FR" altLang="zh-CN" sz="2600" dirty="0">
                <a:latin typeface="+mj-lt"/>
              </a:rPr>
              <a:t>Trends in Rendering #1: </a:t>
            </a:r>
            <a:r>
              <a:rPr kumimoji="1" lang="fr-FR" altLang="zh-CN" sz="2600" i="1" dirty="0">
                <a:latin typeface="+mj-lt"/>
              </a:rPr>
              <a:t>Display Hardware </a:t>
            </a:r>
            <a:endParaRPr kumimoji="1" lang="zh-CN" altLang="en-US" sz="2600" i="1" dirty="0">
              <a:latin typeface="+mj-lt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4BDF650-9749-7A88-A293-488D5CF02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>
                <a:latin typeface="+mn-lt"/>
              </a:rPr>
              <a:pPr/>
              <a:t>10</a:t>
            </a:fld>
            <a:endParaRPr lang="zh-CN" altLang="en-US" dirty="0">
              <a:latin typeface="+mn-lt"/>
            </a:endParaRPr>
          </a:p>
        </p:txBody>
      </p:sp>
      <p:sp>
        <p:nvSpPr>
          <p:cNvPr id="17" name="内容占位符 2">
            <a:extLst>
              <a:ext uri="{FF2B5EF4-FFF2-40B4-BE49-F238E27FC236}">
                <a16:creationId xmlns:a16="http://schemas.microsoft.com/office/drawing/2014/main" id="{78BEE65E-EB4D-FCB2-85B8-E8F7A6A288C2}"/>
              </a:ext>
            </a:extLst>
          </p:cNvPr>
          <p:cNvSpPr txBox="1">
            <a:spLocks/>
          </p:cNvSpPr>
          <p:nvPr/>
        </p:nvSpPr>
        <p:spPr>
          <a:xfrm>
            <a:off x="457202" y="1095430"/>
            <a:ext cx="8075240" cy="1113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b="0" dirty="0">
                <a:latin typeface="+mn-lt"/>
              </a:rPr>
              <a:t>Smartphone vendors are integrating displays that are </a:t>
            </a:r>
            <a:r>
              <a:rPr lang="en-US" altLang="zh-CN" sz="1600" dirty="0">
                <a:latin typeface="+mn-lt"/>
              </a:rPr>
              <a:t>clearer</a:t>
            </a:r>
            <a:r>
              <a:rPr lang="en-US" altLang="zh-CN" sz="1600" b="0" dirty="0">
                <a:latin typeface="+mn-lt"/>
              </a:rPr>
              <a:t> (higher pixel density), </a:t>
            </a:r>
            <a:r>
              <a:rPr lang="en-US" altLang="zh-CN" sz="1600" dirty="0">
                <a:latin typeface="+mn-lt"/>
              </a:rPr>
              <a:t>smoother</a:t>
            </a:r>
            <a:r>
              <a:rPr lang="en-US" altLang="zh-CN" sz="1600" b="0" dirty="0">
                <a:latin typeface="+mn-lt"/>
              </a:rPr>
              <a:t> (higher refresh rate), and more </a:t>
            </a:r>
            <a:r>
              <a:rPr lang="en-US" altLang="zh-CN" sz="1600" dirty="0">
                <a:latin typeface="+mn-lt"/>
              </a:rPr>
              <a:t>immersive</a:t>
            </a:r>
            <a:r>
              <a:rPr lang="en-US" altLang="zh-CN" sz="1600" b="0" dirty="0">
                <a:latin typeface="+mn-lt"/>
              </a:rPr>
              <a:t> (larger screen size).</a:t>
            </a:r>
          </a:p>
          <a:p>
            <a:endParaRPr lang="en-US" altLang="zh-CN" sz="1600" b="0" dirty="0">
              <a:latin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7B03E9B-D609-49A0-FFD7-0EA5B912A6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299" y="1849394"/>
            <a:ext cx="5865406" cy="259228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C5E15F0-89E3-D042-2640-F9A74B11825F}"/>
              </a:ext>
            </a:extLst>
          </p:cNvPr>
          <p:cNvSpPr txBox="1"/>
          <p:nvPr/>
        </p:nvSpPr>
        <p:spPr>
          <a:xfrm>
            <a:off x="611561" y="4576930"/>
            <a:ext cx="8136904" cy="699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Trend in the number of pixels rendered per second by the rendering architecture. 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The number has increased about 25 times over the past one and a half decades.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163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EB3D3-4071-2D92-C09D-29CEE48C3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A2A425-E9C7-3C69-5C65-F8D3C52CF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fr-FR" altLang="zh-CN" sz="2600" dirty="0">
                <a:latin typeface="+mj-lt"/>
              </a:rPr>
              <a:t>Trends in Rendering #2: </a:t>
            </a:r>
            <a:r>
              <a:rPr kumimoji="1" lang="fr-FR" altLang="zh-CN" sz="2600" i="1" dirty="0">
                <a:latin typeface="+mj-lt"/>
              </a:rPr>
              <a:t>Visual Effects</a:t>
            </a:r>
            <a:endParaRPr kumimoji="1" lang="zh-CN" altLang="en-US" sz="2600" i="1" dirty="0">
              <a:latin typeface="+mj-lt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BF9C0E-E1D4-B62C-474C-B29995A32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>
                <a:latin typeface="+mn-lt"/>
              </a:rPr>
              <a:t>11</a:t>
            </a:fld>
            <a:endParaRPr lang="zh-CN" altLang="en-US" dirty="0">
              <a:latin typeface="+mn-lt"/>
            </a:endParaRPr>
          </a:p>
        </p:txBody>
      </p:sp>
      <p:sp>
        <p:nvSpPr>
          <p:cNvPr id="17" name="内容占位符 2">
            <a:extLst>
              <a:ext uri="{FF2B5EF4-FFF2-40B4-BE49-F238E27FC236}">
                <a16:creationId xmlns:a16="http://schemas.microsoft.com/office/drawing/2014/main" id="{CE87563F-8CDD-861D-1247-363260745DB6}"/>
              </a:ext>
            </a:extLst>
          </p:cNvPr>
          <p:cNvSpPr txBox="1">
            <a:spLocks/>
          </p:cNvSpPr>
          <p:nvPr/>
        </p:nvSpPr>
        <p:spPr>
          <a:xfrm>
            <a:off x="457202" y="1095430"/>
            <a:ext cx="8229598" cy="1113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b="0" dirty="0">
                <a:latin typeface="+mn-lt"/>
              </a:rPr>
              <a:t>Real-world scenes involve different combinations of the</a:t>
            </a:r>
            <a:r>
              <a:rPr lang="en-US" altLang="zh-CN" sz="1600" dirty="0">
                <a:latin typeface="+mn-lt"/>
              </a:rPr>
              <a:t> visual effects</a:t>
            </a:r>
            <a:r>
              <a:rPr lang="en-US" altLang="zh-CN" sz="1600" b="0" dirty="0">
                <a:latin typeface="+mn-lt"/>
              </a:rPr>
              <a:t> and </a:t>
            </a:r>
            <a:r>
              <a:rPr lang="en-US" altLang="zh-CN" sz="1600" dirty="0">
                <a:latin typeface="+mn-lt"/>
              </a:rPr>
              <a:t>physics-based animations</a:t>
            </a:r>
            <a:r>
              <a:rPr lang="en-US" altLang="zh-CN" sz="1600" b="0" dirty="0">
                <a:latin typeface="+mn-lt"/>
              </a:rPr>
              <a:t>, making the rendering workloads fluctuating and unpredictable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40BB7BA-6ECC-DC84-8B3A-A47F13DB63AA}"/>
              </a:ext>
            </a:extLst>
          </p:cNvPr>
          <p:cNvSpPr txBox="1"/>
          <p:nvPr/>
        </p:nvSpPr>
        <p:spPr>
          <a:xfrm>
            <a:off x="611561" y="4576930"/>
            <a:ext cx="8136904" cy="699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Trend in the increasing number of graphics features supported. 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The darker visual effects represent heavier rendering workloads in the key frames. 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771B29B-9512-CD03-14C7-82FC3E7CC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28" y="1845011"/>
            <a:ext cx="6400944" cy="273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3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C3C83-5EA0-CE79-D451-EFF00CE6A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818AEDCC-3431-17FC-E056-1A688CE5C504}"/>
              </a:ext>
            </a:extLst>
          </p:cNvPr>
          <p:cNvSpPr/>
          <p:nvPr/>
        </p:nvSpPr>
        <p:spPr>
          <a:xfrm>
            <a:off x="5384989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accent4">
                    <a:lumMod val="50000"/>
                  </a:schemeClr>
                </a:solidFill>
              </a:rPr>
              <a:t>JANK</a:t>
            </a:r>
            <a:endParaRPr lang="zh-CN" altLang="en-US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CA02C3F7-427B-7BAA-DE73-5E618FDDB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>
                <a:latin typeface="+mj-lt"/>
                <a:sym typeface="+mn-lt"/>
              </a:rPr>
              <a:t>OS Rendering Trace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3BE050FA-378F-EF3E-1DB3-2D8686F9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12</a:t>
            </a:fld>
            <a:endParaRPr lang="zh-CN" altLang="en-US" dirty="0">
              <a:latin typeface="+mn-lt"/>
              <a:sym typeface="+mn-lt"/>
            </a:endParaRPr>
          </a:p>
        </p:txBody>
      </p: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D9B1253C-46BC-4B33-9E63-E46F8A8E0102}"/>
              </a:ext>
            </a:extLst>
          </p:cNvPr>
          <p:cNvCxnSpPr>
            <a:cxnSpLocks/>
          </p:cNvCxnSpPr>
          <p:nvPr/>
        </p:nvCxnSpPr>
        <p:spPr>
          <a:xfrm>
            <a:off x="2267745" y="3872680"/>
            <a:ext cx="6336704" cy="1934"/>
          </a:xfrm>
          <a:prstGeom prst="straightConnector1">
            <a:avLst/>
          </a:prstGeom>
          <a:ln w="15875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等腰三角形 86">
            <a:extLst>
              <a:ext uri="{FF2B5EF4-FFF2-40B4-BE49-F238E27FC236}">
                <a16:creationId xmlns:a16="http://schemas.microsoft.com/office/drawing/2014/main" id="{CDAE3BD1-BA76-5D5D-EFBE-DE46CC44EFA4}"/>
              </a:ext>
            </a:extLst>
          </p:cNvPr>
          <p:cNvSpPr/>
          <p:nvPr/>
        </p:nvSpPr>
        <p:spPr>
          <a:xfrm>
            <a:off x="2388905" y="3520235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C965416D-DA52-C1DF-A78B-A7B13D89A14E}"/>
              </a:ext>
            </a:extLst>
          </p:cNvPr>
          <p:cNvSpPr txBox="1"/>
          <p:nvPr/>
        </p:nvSpPr>
        <p:spPr>
          <a:xfrm>
            <a:off x="261873" y="3599066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等腰三角形 7">
            <a:extLst>
              <a:ext uri="{FF2B5EF4-FFF2-40B4-BE49-F238E27FC236}">
                <a16:creationId xmlns:a16="http://schemas.microsoft.com/office/drawing/2014/main" id="{4B198D02-1844-F0D2-63AC-0EAC78AF821E}"/>
              </a:ext>
            </a:extLst>
          </p:cNvPr>
          <p:cNvSpPr/>
          <p:nvPr/>
        </p:nvSpPr>
        <p:spPr>
          <a:xfrm>
            <a:off x="3381236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7327A0F9-D1CB-0696-E3D0-E27D0F236AB5}"/>
              </a:ext>
            </a:extLst>
          </p:cNvPr>
          <p:cNvSpPr/>
          <p:nvPr/>
        </p:nvSpPr>
        <p:spPr>
          <a:xfrm>
            <a:off x="4375230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0434A65-E35A-2A10-BA72-2E24E99618C2}"/>
              </a:ext>
            </a:extLst>
          </p:cNvPr>
          <p:cNvSpPr txBox="1"/>
          <p:nvPr/>
        </p:nvSpPr>
        <p:spPr>
          <a:xfrm>
            <a:off x="249870" y="2859891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Screen Displaying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DEE657F2-54CB-FE53-E08C-2092D6F9E966}"/>
              </a:ext>
            </a:extLst>
          </p:cNvPr>
          <p:cNvSpPr/>
          <p:nvPr/>
        </p:nvSpPr>
        <p:spPr>
          <a:xfrm>
            <a:off x="2411762" y="2865097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1</a:t>
            </a:r>
            <a:endParaRPr lang="zh-CN" altLang="en-US" sz="1400" i="1" dirty="0"/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CE55E6AC-041C-4F2B-89B1-9DCD35046D4C}"/>
              </a:ext>
            </a:extLst>
          </p:cNvPr>
          <p:cNvSpPr/>
          <p:nvPr/>
        </p:nvSpPr>
        <p:spPr>
          <a:xfrm>
            <a:off x="3404677" y="2865097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2</a:t>
            </a:r>
            <a:endParaRPr lang="zh-CN" altLang="en-US" sz="1400" i="1" dirty="0"/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8DF5DED6-6872-8E3A-08F3-9714A3421507}"/>
              </a:ext>
            </a:extLst>
          </p:cNvPr>
          <p:cNvSpPr/>
          <p:nvPr/>
        </p:nvSpPr>
        <p:spPr>
          <a:xfrm>
            <a:off x="4393945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3</a:t>
            </a:r>
            <a:endParaRPr lang="zh-CN" altLang="en-US" sz="1400" i="1" dirty="0"/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9390A7CE-8CE3-FA5B-77AB-4D3B68D79268}"/>
              </a:ext>
            </a:extLst>
          </p:cNvPr>
          <p:cNvSpPr/>
          <p:nvPr/>
        </p:nvSpPr>
        <p:spPr>
          <a:xfrm>
            <a:off x="6374039" y="2865096"/>
            <a:ext cx="1004722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4</a:t>
            </a:r>
            <a:endParaRPr lang="zh-CN" altLang="en-US" sz="1400" i="1" dirty="0"/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4D12C7A2-463D-9ADC-B947-5D69B48E71E4}"/>
              </a:ext>
            </a:extLst>
          </p:cNvPr>
          <p:cNvSpPr/>
          <p:nvPr/>
        </p:nvSpPr>
        <p:spPr>
          <a:xfrm>
            <a:off x="7371848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5</a:t>
            </a:r>
            <a:endParaRPr lang="zh-CN" altLang="en-US" sz="1400" i="1" dirty="0"/>
          </a:p>
        </p:txBody>
      </p:sp>
      <p:sp>
        <p:nvSpPr>
          <p:cNvPr id="38" name="等腰三角形 37">
            <a:extLst>
              <a:ext uri="{FF2B5EF4-FFF2-40B4-BE49-F238E27FC236}">
                <a16:creationId xmlns:a16="http://schemas.microsoft.com/office/drawing/2014/main" id="{E2D718F4-60CD-A1FF-47A1-E4D754287865}"/>
              </a:ext>
            </a:extLst>
          </p:cNvPr>
          <p:cNvSpPr/>
          <p:nvPr/>
        </p:nvSpPr>
        <p:spPr>
          <a:xfrm>
            <a:off x="5366490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等腰三角形 38">
            <a:extLst>
              <a:ext uri="{FF2B5EF4-FFF2-40B4-BE49-F238E27FC236}">
                <a16:creationId xmlns:a16="http://schemas.microsoft.com/office/drawing/2014/main" id="{93BB6D77-2E71-17B1-182B-A8376DC96D50}"/>
              </a:ext>
            </a:extLst>
          </p:cNvPr>
          <p:cNvSpPr/>
          <p:nvPr/>
        </p:nvSpPr>
        <p:spPr>
          <a:xfrm>
            <a:off x="6361556" y="351707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等腰三角形 39">
            <a:extLst>
              <a:ext uri="{FF2B5EF4-FFF2-40B4-BE49-F238E27FC236}">
                <a16:creationId xmlns:a16="http://schemas.microsoft.com/office/drawing/2014/main" id="{1748F164-CB43-703E-1585-951099D1E49F}"/>
              </a:ext>
            </a:extLst>
          </p:cNvPr>
          <p:cNvSpPr/>
          <p:nvPr/>
        </p:nvSpPr>
        <p:spPr>
          <a:xfrm>
            <a:off x="7350221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等腰三角形 40">
            <a:extLst>
              <a:ext uri="{FF2B5EF4-FFF2-40B4-BE49-F238E27FC236}">
                <a16:creationId xmlns:a16="http://schemas.microsoft.com/office/drawing/2014/main" id="{5A8F3CD8-EC1D-D792-E13A-5EF9DB1036E2}"/>
              </a:ext>
            </a:extLst>
          </p:cNvPr>
          <p:cNvSpPr/>
          <p:nvPr/>
        </p:nvSpPr>
        <p:spPr>
          <a:xfrm>
            <a:off x="8347881" y="352216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977B9C7D-618F-C2CD-81C7-2BE211F86C13}"/>
              </a:ext>
            </a:extLst>
          </p:cNvPr>
          <p:cNvSpPr txBox="1"/>
          <p:nvPr/>
        </p:nvSpPr>
        <p:spPr>
          <a:xfrm>
            <a:off x="7956376" y="3887099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8D42C6"/>
                </a:solidFill>
              </a:rPr>
              <a:t>timeline</a:t>
            </a:r>
            <a:endParaRPr lang="zh-CN" altLang="en-US" sz="1600" dirty="0">
              <a:solidFill>
                <a:srgbClr val="8D42C6"/>
              </a:solidFill>
            </a:endParaRPr>
          </a:p>
        </p:txBody>
      </p:sp>
      <p:sp>
        <p:nvSpPr>
          <p:cNvPr id="69" name="矩形: 圆角 68">
            <a:extLst>
              <a:ext uri="{FF2B5EF4-FFF2-40B4-BE49-F238E27FC236}">
                <a16:creationId xmlns:a16="http://schemas.microsoft.com/office/drawing/2014/main" id="{495BDC76-ED25-D7EE-10DA-AE50BA336A8D}"/>
              </a:ext>
            </a:extLst>
          </p:cNvPr>
          <p:cNvSpPr/>
          <p:nvPr/>
        </p:nvSpPr>
        <p:spPr>
          <a:xfrm>
            <a:off x="2401718" y="2070613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2</a:t>
            </a:r>
            <a:endParaRPr lang="zh-CN" altLang="en-US" sz="1300" i="1" dirty="0"/>
          </a:p>
        </p:txBody>
      </p:sp>
      <p:sp>
        <p:nvSpPr>
          <p:cNvPr id="70" name="矩形: 圆角 69">
            <a:extLst>
              <a:ext uri="{FF2B5EF4-FFF2-40B4-BE49-F238E27FC236}">
                <a16:creationId xmlns:a16="http://schemas.microsoft.com/office/drawing/2014/main" id="{78DDB488-6A81-B5C4-BD10-9BD19C93454E}"/>
              </a:ext>
            </a:extLst>
          </p:cNvPr>
          <p:cNvSpPr/>
          <p:nvPr/>
        </p:nvSpPr>
        <p:spPr>
          <a:xfrm>
            <a:off x="3395132" y="2070615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71" name="矩形: 圆角 70">
            <a:extLst>
              <a:ext uri="{FF2B5EF4-FFF2-40B4-BE49-F238E27FC236}">
                <a16:creationId xmlns:a16="http://schemas.microsoft.com/office/drawing/2014/main" id="{7E2C3945-30C5-88BA-6469-14A4755963F4}"/>
              </a:ext>
            </a:extLst>
          </p:cNvPr>
          <p:cNvSpPr/>
          <p:nvPr/>
        </p:nvSpPr>
        <p:spPr>
          <a:xfrm>
            <a:off x="4388044" y="2070613"/>
            <a:ext cx="1264076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4</a:t>
            </a:r>
            <a:endParaRPr lang="zh-CN" altLang="en-US" sz="1300" i="1" dirty="0"/>
          </a:p>
        </p:txBody>
      </p:sp>
      <p:sp>
        <p:nvSpPr>
          <p:cNvPr id="72" name="矩形: 圆角 71">
            <a:extLst>
              <a:ext uri="{FF2B5EF4-FFF2-40B4-BE49-F238E27FC236}">
                <a16:creationId xmlns:a16="http://schemas.microsoft.com/office/drawing/2014/main" id="{C8D4C252-2D45-7927-0CDB-6FC54B418983}"/>
              </a:ext>
            </a:extLst>
          </p:cNvPr>
          <p:cNvSpPr/>
          <p:nvPr/>
        </p:nvSpPr>
        <p:spPr>
          <a:xfrm>
            <a:off x="5652120" y="2070608"/>
            <a:ext cx="8208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73" name="矩形: 圆角 72">
            <a:extLst>
              <a:ext uri="{FF2B5EF4-FFF2-40B4-BE49-F238E27FC236}">
                <a16:creationId xmlns:a16="http://schemas.microsoft.com/office/drawing/2014/main" id="{85CFAF71-5BFF-6962-544A-23563BEDA8F1}"/>
              </a:ext>
            </a:extLst>
          </p:cNvPr>
          <p:cNvSpPr/>
          <p:nvPr/>
        </p:nvSpPr>
        <p:spPr>
          <a:xfrm>
            <a:off x="6472924" y="2070601"/>
            <a:ext cx="933685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76" name="矩形: 圆角 75">
            <a:extLst>
              <a:ext uri="{FF2B5EF4-FFF2-40B4-BE49-F238E27FC236}">
                <a16:creationId xmlns:a16="http://schemas.microsoft.com/office/drawing/2014/main" id="{7086FB3C-C8E4-BE14-D7A3-F3EE91627759}"/>
              </a:ext>
            </a:extLst>
          </p:cNvPr>
          <p:cNvSpPr/>
          <p:nvPr/>
        </p:nvSpPr>
        <p:spPr>
          <a:xfrm>
            <a:off x="2402470" y="1300427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77" name="矩形: 圆角 76">
            <a:extLst>
              <a:ext uri="{FF2B5EF4-FFF2-40B4-BE49-F238E27FC236}">
                <a16:creationId xmlns:a16="http://schemas.microsoft.com/office/drawing/2014/main" id="{65C6C1A3-005B-2654-7FD6-C14BFC70959F}"/>
              </a:ext>
            </a:extLst>
          </p:cNvPr>
          <p:cNvSpPr/>
          <p:nvPr/>
        </p:nvSpPr>
        <p:spPr>
          <a:xfrm>
            <a:off x="3395381" y="1300425"/>
            <a:ext cx="608400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00" i="1" dirty="0"/>
          </a:p>
        </p:txBody>
      </p:sp>
      <p:sp>
        <p:nvSpPr>
          <p:cNvPr id="78" name="矩形: 圆角 77">
            <a:extLst>
              <a:ext uri="{FF2B5EF4-FFF2-40B4-BE49-F238E27FC236}">
                <a16:creationId xmlns:a16="http://schemas.microsoft.com/office/drawing/2014/main" id="{468BA60D-FDDA-88C0-D3A8-348690AB873D}"/>
              </a:ext>
            </a:extLst>
          </p:cNvPr>
          <p:cNvSpPr/>
          <p:nvPr/>
        </p:nvSpPr>
        <p:spPr>
          <a:xfrm>
            <a:off x="4388545" y="1300424"/>
            <a:ext cx="8100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79" name="矩形: 圆角 78">
            <a:extLst>
              <a:ext uri="{FF2B5EF4-FFF2-40B4-BE49-F238E27FC236}">
                <a16:creationId xmlns:a16="http://schemas.microsoft.com/office/drawing/2014/main" id="{FDB60D4C-15F5-B902-48C0-79B02B6D3661}"/>
              </a:ext>
            </a:extLst>
          </p:cNvPr>
          <p:cNvSpPr/>
          <p:nvPr/>
        </p:nvSpPr>
        <p:spPr>
          <a:xfrm>
            <a:off x="5381207" y="1300424"/>
            <a:ext cx="900000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B09A7F07-97E1-4979-F357-00546A23EDC7}"/>
              </a:ext>
            </a:extLst>
          </p:cNvPr>
          <p:cNvSpPr txBox="1"/>
          <p:nvPr/>
        </p:nvSpPr>
        <p:spPr>
          <a:xfrm>
            <a:off x="251520" y="1300381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App UI Thread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A5AB56BD-B6FA-C73B-80E9-D0A3C958EA85}"/>
              </a:ext>
            </a:extLst>
          </p:cNvPr>
          <p:cNvSpPr txBox="1"/>
          <p:nvPr/>
        </p:nvSpPr>
        <p:spPr>
          <a:xfrm>
            <a:off x="150597" y="2080137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ABF6D946-1976-A2A4-23D3-7E3D9BECB035}"/>
              </a:ext>
            </a:extLst>
          </p:cNvPr>
          <p:cNvSpPr txBox="1"/>
          <p:nvPr/>
        </p:nvSpPr>
        <p:spPr>
          <a:xfrm>
            <a:off x="6444214" y="1273325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B24C4B6B-4923-D5C5-EA02-591CCE8EC3C6}"/>
              </a:ext>
            </a:extLst>
          </p:cNvPr>
          <p:cNvSpPr txBox="1"/>
          <p:nvPr/>
        </p:nvSpPr>
        <p:spPr>
          <a:xfrm>
            <a:off x="7424528" y="2059703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62E5F477-EC0A-1298-A452-13CB2157E946}"/>
              </a:ext>
            </a:extLst>
          </p:cNvPr>
          <p:cNvCxnSpPr>
            <a:endCxn id="38" idx="0"/>
          </p:cNvCxnSpPr>
          <p:nvPr/>
        </p:nvCxnSpPr>
        <p:spPr>
          <a:xfrm>
            <a:off x="5381207" y="1921397"/>
            <a:ext cx="8138" cy="1592526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EC4D7369-43D8-AEFF-DC80-2DE2666B45A4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5412209" y="2425457"/>
            <a:ext cx="190764" cy="155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7595CCDB-E91F-82AD-17AF-2F5A00BDF04C}"/>
              </a:ext>
            </a:extLst>
          </p:cNvPr>
          <p:cNvSpPr txBox="1"/>
          <p:nvPr/>
        </p:nvSpPr>
        <p:spPr>
          <a:xfrm>
            <a:off x="5602973" y="2437942"/>
            <a:ext cx="2057236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400" b="1" dirty="0">
                <a:solidFill>
                  <a:srgbClr val="C00000"/>
                </a:solidFill>
              </a:rPr>
              <a:t>deadline miss</a:t>
            </a:r>
            <a:endParaRPr lang="zh-CN" altLang="en-US" sz="1400" b="1" dirty="0">
              <a:solidFill>
                <a:srgbClr val="C00000"/>
              </a:solidFill>
            </a:endParaRPr>
          </a:p>
        </p:txBody>
      </p:sp>
      <p:sp>
        <p:nvSpPr>
          <p:cNvPr id="19" name="内容占位符 2">
            <a:extLst>
              <a:ext uri="{FF2B5EF4-FFF2-40B4-BE49-F238E27FC236}">
                <a16:creationId xmlns:a16="http://schemas.microsoft.com/office/drawing/2014/main" id="{01E5205B-A2F7-8B30-63AF-CF5E2163A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4371659"/>
            <a:ext cx="8363273" cy="858238"/>
          </a:xfrm>
        </p:spPr>
        <p:txBody>
          <a:bodyPr>
            <a:noAutofit/>
          </a:bodyPr>
          <a:lstStyle/>
          <a:p>
            <a:r>
              <a:rPr kumimoji="1" lang="en-US" altLang="zh-CN" sz="2400" b="0" i="1" u="sng" dirty="0">
                <a:latin typeface="+mn-lt"/>
              </a:rPr>
              <a:t>Let’s revisit the OS rendering trace.</a:t>
            </a:r>
          </a:p>
          <a:p>
            <a:endParaRPr kumimoji="1" lang="zh-CN" altLang="en-US" sz="2000" b="0" dirty="0">
              <a:latin typeface="+mn-lt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FF8DF0C6-8CE0-B60E-5550-D2B5CE7B482A}"/>
              </a:ext>
            </a:extLst>
          </p:cNvPr>
          <p:cNvSpPr/>
          <p:nvPr/>
        </p:nvSpPr>
        <p:spPr>
          <a:xfrm>
            <a:off x="8363451" y="2865096"/>
            <a:ext cx="385016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00" i="1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5571AFA-0D9A-EB68-E757-E8DD4F9EAE8C}"/>
              </a:ext>
            </a:extLst>
          </p:cNvPr>
          <p:cNvSpPr txBox="1"/>
          <p:nvPr/>
        </p:nvSpPr>
        <p:spPr>
          <a:xfrm>
            <a:off x="3325437" y="1338148"/>
            <a:ext cx="1049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Frame 4</a:t>
            </a:r>
          </a:p>
        </p:txBody>
      </p:sp>
    </p:spTree>
    <p:extLst>
      <p:ext uri="{BB962C8B-B14F-4D97-AF65-F5344CB8AC3E}">
        <p14:creationId xmlns:p14="http://schemas.microsoft.com/office/powerpoint/2010/main" val="28289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3C011-49D0-44C1-BF9A-4FE7DAEA0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848EB845-E128-A460-E223-82CCE81F5663}"/>
              </a:ext>
            </a:extLst>
          </p:cNvPr>
          <p:cNvSpPr/>
          <p:nvPr/>
        </p:nvSpPr>
        <p:spPr>
          <a:xfrm>
            <a:off x="5384989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accent4">
                    <a:lumMod val="50000"/>
                  </a:schemeClr>
                </a:solidFill>
              </a:rPr>
              <a:t>JANK</a:t>
            </a:r>
            <a:endParaRPr lang="zh-CN" altLang="en-US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EB82240-DAB3-B3E9-9CC7-1E91FCC3D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600" i="1" dirty="0">
                <a:latin typeface="+mj-lt"/>
                <a:sym typeface="+mn-lt"/>
              </a:rPr>
              <a:t>Buffer Stuffing </a:t>
            </a:r>
            <a:r>
              <a:rPr lang="en-US" altLang="zh-CN" sz="2600" dirty="0">
                <a:latin typeface="+mj-lt"/>
                <a:sym typeface="+mn-lt"/>
              </a:rPr>
              <a:t>in OS Rendering Trace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407D6C25-AB25-8917-6D93-10AAECE8F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13</a:t>
            </a:fld>
            <a:endParaRPr lang="zh-CN" altLang="en-US" dirty="0">
              <a:latin typeface="+mn-lt"/>
              <a:sym typeface="+mn-lt"/>
            </a:endParaRPr>
          </a:p>
        </p:txBody>
      </p: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0EFA01AD-601E-C622-246D-2CC08B2F62F2}"/>
              </a:ext>
            </a:extLst>
          </p:cNvPr>
          <p:cNvCxnSpPr>
            <a:cxnSpLocks/>
          </p:cNvCxnSpPr>
          <p:nvPr/>
        </p:nvCxnSpPr>
        <p:spPr>
          <a:xfrm>
            <a:off x="2267745" y="3872680"/>
            <a:ext cx="6336704" cy="1934"/>
          </a:xfrm>
          <a:prstGeom prst="straightConnector1">
            <a:avLst/>
          </a:prstGeom>
          <a:ln w="15875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等腰三角形 86">
            <a:extLst>
              <a:ext uri="{FF2B5EF4-FFF2-40B4-BE49-F238E27FC236}">
                <a16:creationId xmlns:a16="http://schemas.microsoft.com/office/drawing/2014/main" id="{F8A492A0-5393-F3F6-B1C1-3916580BF821}"/>
              </a:ext>
            </a:extLst>
          </p:cNvPr>
          <p:cNvSpPr/>
          <p:nvPr/>
        </p:nvSpPr>
        <p:spPr>
          <a:xfrm>
            <a:off x="2388905" y="3520235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1A45FB32-2FE9-7219-E32D-CC3597DAB86E}"/>
              </a:ext>
            </a:extLst>
          </p:cNvPr>
          <p:cNvSpPr txBox="1"/>
          <p:nvPr/>
        </p:nvSpPr>
        <p:spPr>
          <a:xfrm>
            <a:off x="261873" y="3599066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等腰三角形 7">
            <a:extLst>
              <a:ext uri="{FF2B5EF4-FFF2-40B4-BE49-F238E27FC236}">
                <a16:creationId xmlns:a16="http://schemas.microsoft.com/office/drawing/2014/main" id="{ECF4B7F8-74A6-E105-CC6A-83F818459BAF}"/>
              </a:ext>
            </a:extLst>
          </p:cNvPr>
          <p:cNvSpPr/>
          <p:nvPr/>
        </p:nvSpPr>
        <p:spPr>
          <a:xfrm>
            <a:off x="3381236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1BE1A653-49B6-9AA0-13C8-FD8584124F27}"/>
              </a:ext>
            </a:extLst>
          </p:cNvPr>
          <p:cNvSpPr/>
          <p:nvPr/>
        </p:nvSpPr>
        <p:spPr>
          <a:xfrm>
            <a:off x="4375230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BC1E063-8772-6E6A-B3C1-5D5BB0AE43F4}"/>
              </a:ext>
            </a:extLst>
          </p:cNvPr>
          <p:cNvSpPr txBox="1"/>
          <p:nvPr/>
        </p:nvSpPr>
        <p:spPr>
          <a:xfrm>
            <a:off x="249870" y="2859891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Screen Displaying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2A64BE73-56BA-798A-F039-5D4706DEF5F1}"/>
              </a:ext>
            </a:extLst>
          </p:cNvPr>
          <p:cNvSpPr/>
          <p:nvPr/>
        </p:nvSpPr>
        <p:spPr>
          <a:xfrm>
            <a:off x="2411762" y="2865097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1</a:t>
            </a:r>
            <a:endParaRPr lang="zh-CN" altLang="en-US" sz="1400" i="1" dirty="0"/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72D186AF-DAE8-B245-0006-A04D98422D02}"/>
              </a:ext>
            </a:extLst>
          </p:cNvPr>
          <p:cNvSpPr/>
          <p:nvPr/>
        </p:nvSpPr>
        <p:spPr>
          <a:xfrm>
            <a:off x="3404677" y="2865097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2</a:t>
            </a:r>
            <a:endParaRPr lang="zh-CN" altLang="en-US" sz="1400" i="1" dirty="0"/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CE499658-C317-252C-413E-D5472F9291FE}"/>
              </a:ext>
            </a:extLst>
          </p:cNvPr>
          <p:cNvSpPr/>
          <p:nvPr/>
        </p:nvSpPr>
        <p:spPr>
          <a:xfrm>
            <a:off x="4393945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3</a:t>
            </a:r>
            <a:endParaRPr lang="zh-CN" altLang="en-US" sz="1400" i="1" dirty="0"/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EA23D3D0-CB0F-77FF-0F9A-6C4F464757BC}"/>
              </a:ext>
            </a:extLst>
          </p:cNvPr>
          <p:cNvSpPr/>
          <p:nvPr/>
        </p:nvSpPr>
        <p:spPr>
          <a:xfrm>
            <a:off x="6374039" y="2865096"/>
            <a:ext cx="1004722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4</a:t>
            </a:r>
            <a:endParaRPr lang="zh-CN" altLang="en-US" sz="1400" i="1" dirty="0"/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515A9915-4B40-8DE4-25FB-0D3CF04F860A}"/>
              </a:ext>
            </a:extLst>
          </p:cNvPr>
          <p:cNvSpPr/>
          <p:nvPr/>
        </p:nvSpPr>
        <p:spPr>
          <a:xfrm>
            <a:off x="7371848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5</a:t>
            </a:r>
            <a:endParaRPr lang="zh-CN" altLang="en-US" sz="1400" i="1" dirty="0"/>
          </a:p>
        </p:txBody>
      </p:sp>
      <p:sp>
        <p:nvSpPr>
          <p:cNvPr id="38" name="等腰三角形 37">
            <a:extLst>
              <a:ext uri="{FF2B5EF4-FFF2-40B4-BE49-F238E27FC236}">
                <a16:creationId xmlns:a16="http://schemas.microsoft.com/office/drawing/2014/main" id="{67B14CA2-B40C-23B9-0E50-17E85850CD5C}"/>
              </a:ext>
            </a:extLst>
          </p:cNvPr>
          <p:cNvSpPr/>
          <p:nvPr/>
        </p:nvSpPr>
        <p:spPr>
          <a:xfrm>
            <a:off x="5366490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等腰三角形 38">
            <a:extLst>
              <a:ext uri="{FF2B5EF4-FFF2-40B4-BE49-F238E27FC236}">
                <a16:creationId xmlns:a16="http://schemas.microsoft.com/office/drawing/2014/main" id="{346576A7-70EC-8961-DCF2-0F0F718E7AB4}"/>
              </a:ext>
            </a:extLst>
          </p:cNvPr>
          <p:cNvSpPr/>
          <p:nvPr/>
        </p:nvSpPr>
        <p:spPr>
          <a:xfrm>
            <a:off x="6361556" y="351707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等腰三角形 39">
            <a:extLst>
              <a:ext uri="{FF2B5EF4-FFF2-40B4-BE49-F238E27FC236}">
                <a16:creationId xmlns:a16="http://schemas.microsoft.com/office/drawing/2014/main" id="{F30FB4DA-63DB-23D0-AE5F-75C07A791D00}"/>
              </a:ext>
            </a:extLst>
          </p:cNvPr>
          <p:cNvSpPr/>
          <p:nvPr/>
        </p:nvSpPr>
        <p:spPr>
          <a:xfrm>
            <a:off x="7350221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等腰三角形 40">
            <a:extLst>
              <a:ext uri="{FF2B5EF4-FFF2-40B4-BE49-F238E27FC236}">
                <a16:creationId xmlns:a16="http://schemas.microsoft.com/office/drawing/2014/main" id="{72A0CD7F-4802-7D11-7CC5-B25E864B68C1}"/>
              </a:ext>
            </a:extLst>
          </p:cNvPr>
          <p:cNvSpPr/>
          <p:nvPr/>
        </p:nvSpPr>
        <p:spPr>
          <a:xfrm>
            <a:off x="8347881" y="352216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18BC6199-9EAA-0769-0648-21D4D9D8B569}"/>
              </a:ext>
            </a:extLst>
          </p:cNvPr>
          <p:cNvSpPr txBox="1"/>
          <p:nvPr/>
        </p:nvSpPr>
        <p:spPr>
          <a:xfrm>
            <a:off x="7956376" y="3887099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8D42C6"/>
                </a:solidFill>
              </a:rPr>
              <a:t>timeline</a:t>
            </a:r>
            <a:endParaRPr lang="zh-CN" altLang="en-US" sz="1600" dirty="0">
              <a:solidFill>
                <a:srgbClr val="8D42C6"/>
              </a:solidFill>
            </a:endParaRPr>
          </a:p>
        </p:txBody>
      </p:sp>
      <p:sp>
        <p:nvSpPr>
          <p:cNvPr id="69" name="矩形: 圆角 68">
            <a:extLst>
              <a:ext uri="{FF2B5EF4-FFF2-40B4-BE49-F238E27FC236}">
                <a16:creationId xmlns:a16="http://schemas.microsoft.com/office/drawing/2014/main" id="{C0E00861-F71E-53F0-ED5E-FB779F3BECA9}"/>
              </a:ext>
            </a:extLst>
          </p:cNvPr>
          <p:cNvSpPr/>
          <p:nvPr/>
        </p:nvSpPr>
        <p:spPr>
          <a:xfrm>
            <a:off x="2401718" y="2070613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2</a:t>
            </a:r>
            <a:endParaRPr lang="zh-CN" altLang="en-US" sz="1300" i="1" dirty="0"/>
          </a:p>
        </p:txBody>
      </p:sp>
      <p:sp>
        <p:nvSpPr>
          <p:cNvPr id="70" name="矩形: 圆角 69">
            <a:extLst>
              <a:ext uri="{FF2B5EF4-FFF2-40B4-BE49-F238E27FC236}">
                <a16:creationId xmlns:a16="http://schemas.microsoft.com/office/drawing/2014/main" id="{281BB7DF-0158-E71F-1516-1F3FB6F512FE}"/>
              </a:ext>
            </a:extLst>
          </p:cNvPr>
          <p:cNvSpPr/>
          <p:nvPr/>
        </p:nvSpPr>
        <p:spPr>
          <a:xfrm>
            <a:off x="3395132" y="2070615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71" name="矩形: 圆角 70">
            <a:extLst>
              <a:ext uri="{FF2B5EF4-FFF2-40B4-BE49-F238E27FC236}">
                <a16:creationId xmlns:a16="http://schemas.microsoft.com/office/drawing/2014/main" id="{89E5051C-4361-1AA4-18A7-66045B69DA52}"/>
              </a:ext>
            </a:extLst>
          </p:cNvPr>
          <p:cNvSpPr/>
          <p:nvPr/>
        </p:nvSpPr>
        <p:spPr>
          <a:xfrm>
            <a:off x="4388044" y="2070613"/>
            <a:ext cx="1264076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4</a:t>
            </a:r>
            <a:endParaRPr lang="zh-CN" altLang="en-US" sz="1300" i="1" dirty="0"/>
          </a:p>
        </p:txBody>
      </p:sp>
      <p:sp>
        <p:nvSpPr>
          <p:cNvPr id="72" name="矩形: 圆角 71">
            <a:extLst>
              <a:ext uri="{FF2B5EF4-FFF2-40B4-BE49-F238E27FC236}">
                <a16:creationId xmlns:a16="http://schemas.microsoft.com/office/drawing/2014/main" id="{6341207B-851A-EBB2-DBEC-936DF906F753}"/>
              </a:ext>
            </a:extLst>
          </p:cNvPr>
          <p:cNvSpPr/>
          <p:nvPr/>
        </p:nvSpPr>
        <p:spPr>
          <a:xfrm>
            <a:off x="5652120" y="2070608"/>
            <a:ext cx="8208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73" name="矩形: 圆角 72">
            <a:extLst>
              <a:ext uri="{FF2B5EF4-FFF2-40B4-BE49-F238E27FC236}">
                <a16:creationId xmlns:a16="http://schemas.microsoft.com/office/drawing/2014/main" id="{B47325A2-187E-F48A-6489-B937322C976E}"/>
              </a:ext>
            </a:extLst>
          </p:cNvPr>
          <p:cNvSpPr/>
          <p:nvPr/>
        </p:nvSpPr>
        <p:spPr>
          <a:xfrm>
            <a:off x="6472924" y="2070601"/>
            <a:ext cx="933685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76" name="矩形: 圆角 75">
            <a:extLst>
              <a:ext uri="{FF2B5EF4-FFF2-40B4-BE49-F238E27FC236}">
                <a16:creationId xmlns:a16="http://schemas.microsoft.com/office/drawing/2014/main" id="{0436E5EC-4D43-5724-766C-DBF78F8BAC78}"/>
              </a:ext>
            </a:extLst>
          </p:cNvPr>
          <p:cNvSpPr/>
          <p:nvPr/>
        </p:nvSpPr>
        <p:spPr>
          <a:xfrm>
            <a:off x="2402470" y="1300427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78" name="矩形: 圆角 77">
            <a:extLst>
              <a:ext uri="{FF2B5EF4-FFF2-40B4-BE49-F238E27FC236}">
                <a16:creationId xmlns:a16="http://schemas.microsoft.com/office/drawing/2014/main" id="{C84424B1-A9E3-287B-F171-5A27E348D05D}"/>
              </a:ext>
            </a:extLst>
          </p:cNvPr>
          <p:cNvSpPr/>
          <p:nvPr/>
        </p:nvSpPr>
        <p:spPr>
          <a:xfrm>
            <a:off x="4388545" y="1300424"/>
            <a:ext cx="8100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79" name="矩形: 圆角 78">
            <a:extLst>
              <a:ext uri="{FF2B5EF4-FFF2-40B4-BE49-F238E27FC236}">
                <a16:creationId xmlns:a16="http://schemas.microsoft.com/office/drawing/2014/main" id="{8E3A3526-8C44-4145-B462-A858E8B419E4}"/>
              </a:ext>
            </a:extLst>
          </p:cNvPr>
          <p:cNvSpPr/>
          <p:nvPr/>
        </p:nvSpPr>
        <p:spPr>
          <a:xfrm>
            <a:off x="5381207" y="1300424"/>
            <a:ext cx="900000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C3C9B433-F0C4-0F27-CFBD-C246E3E94555}"/>
              </a:ext>
            </a:extLst>
          </p:cNvPr>
          <p:cNvSpPr txBox="1"/>
          <p:nvPr/>
        </p:nvSpPr>
        <p:spPr>
          <a:xfrm>
            <a:off x="251520" y="1300381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App UI Thread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F702DD61-C8E5-41A9-B01D-AF2673332E77}"/>
              </a:ext>
            </a:extLst>
          </p:cNvPr>
          <p:cNvSpPr txBox="1"/>
          <p:nvPr/>
        </p:nvSpPr>
        <p:spPr>
          <a:xfrm>
            <a:off x="150597" y="2080137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EA3243F3-A6BE-08E4-3D4F-A74D68C78BB4}"/>
              </a:ext>
            </a:extLst>
          </p:cNvPr>
          <p:cNvSpPr txBox="1"/>
          <p:nvPr/>
        </p:nvSpPr>
        <p:spPr>
          <a:xfrm>
            <a:off x="6444214" y="1273325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33FDD873-E562-8AAB-A05C-31BF79CEA9FA}"/>
              </a:ext>
            </a:extLst>
          </p:cNvPr>
          <p:cNvSpPr txBox="1"/>
          <p:nvPr/>
        </p:nvSpPr>
        <p:spPr>
          <a:xfrm>
            <a:off x="7424528" y="2059703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48AB4CD-F36D-C003-0DF1-209489DDFAC7}"/>
              </a:ext>
            </a:extLst>
          </p:cNvPr>
          <p:cNvCxnSpPr>
            <a:endCxn id="38" idx="0"/>
          </p:cNvCxnSpPr>
          <p:nvPr/>
        </p:nvCxnSpPr>
        <p:spPr>
          <a:xfrm>
            <a:off x="5381207" y="1921397"/>
            <a:ext cx="8138" cy="1592526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3D433A58-134A-F3B0-61EE-55D21B221F1C}"/>
              </a:ext>
            </a:extLst>
          </p:cNvPr>
          <p:cNvSpPr txBox="1"/>
          <p:nvPr/>
        </p:nvSpPr>
        <p:spPr>
          <a:xfrm>
            <a:off x="4499992" y="2444736"/>
            <a:ext cx="1152128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1400" b="1" dirty="0">
                <a:solidFill>
                  <a:srgbClr val="C00000"/>
                </a:solidFill>
              </a:rPr>
              <a:t>After the frame drop:</a:t>
            </a:r>
            <a:endParaRPr lang="zh-CN" altLang="en-US" sz="1400" b="1" dirty="0">
              <a:solidFill>
                <a:srgbClr val="C00000"/>
              </a:solidFill>
            </a:endParaRP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E9162902-8FB8-6D64-D117-D3E14D50CFF1}"/>
              </a:ext>
            </a:extLst>
          </p:cNvPr>
          <p:cNvCxnSpPr>
            <a:cxnSpLocks/>
          </p:cNvCxnSpPr>
          <p:nvPr/>
        </p:nvCxnSpPr>
        <p:spPr>
          <a:xfrm>
            <a:off x="5629398" y="2465513"/>
            <a:ext cx="793900" cy="349906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5D703EC3-FA21-E119-25C9-E76C42DD334C}"/>
              </a:ext>
            </a:extLst>
          </p:cNvPr>
          <p:cNvCxnSpPr>
            <a:cxnSpLocks/>
          </p:cNvCxnSpPr>
          <p:nvPr/>
        </p:nvCxnSpPr>
        <p:spPr>
          <a:xfrm>
            <a:off x="6444210" y="2465513"/>
            <a:ext cx="951727" cy="349906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77AF9030-25E6-2000-C85D-DB4618BB3BFD}"/>
              </a:ext>
            </a:extLst>
          </p:cNvPr>
          <p:cNvCxnSpPr>
            <a:cxnSpLocks/>
          </p:cNvCxnSpPr>
          <p:nvPr/>
        </p:nvCxnSpPr>
        <p:spPr>
          <a:xfrm>
            <a:off x="7378759" y="2458316"/>
            <a:ext cx="1014838" cy="357109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D4D5ECEF-046B-3832-A202-45D7D4EFB32D}"/>
              </a:ext>
            </a:extLst>
          </p:cNvPr>
          <p:cNvCxnSpPr>
            <a:cxnSpLocks/>
          </p:cNvCxnSpPr>
          <p:nvPr/>
        </p:nvCxnSpPr>
        <p:spPr>
          <a:xfrm>
            <a:off x="4205135" y="2454628"/>
            <a:ext cx="187024" cy="386174"/>
          </a:xfrm>
          <a:prstGeom prst="straightConnector1">
            <a:avLst/>
          </a:prstGeom>
          <a:ln w="3175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0F71F979-DCA4-4B43-D7C4-5730701E5BF8}"/>
              </a:ext>
            </a:extLst>
          </p:cNvPr>
          <p:cNvCxnSpPr>
            <a:cxnSpLocks/>
          </p:cNvCxnSpPr>
          <p:nvPr/>
        </p:nvCxnSpPr>
        <p:spPr>
          <a:xfrm>
            <a:off x="3204519" y="2465513"/>
            <a:ext cx="207464" cy="375286"/>
          </a:xfrm>
          <a:prstGeom prst="straightConnector1">
            <a:avLst/>
          </a:prstGeom>
          <a:ln w="31750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0F9B503D-9BB3-58A8-86E2-A8077C74CF65}"/>
              </a:ext>
            </a:extLst>
          </p:cNvPr>
          <p:cNvSpPr txBox="1"/>
          <p:nvPr/>
        </p:nvSpPr>
        <p:spPr>
          <a:xfrm>
            <a:off x="2123728" y="2445925"/>
            <a:ext cx="1152128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1400" b="1" dirty="0">
                <a:solidFill>
                  <a:schemeClr val="accent3"/>
                </a:solidFill>
              </a:rPr>
              <a:t>Before the frame drop:</a:t>
            </a:r>
            <a:endParaRPr lang="zh-CN" altLang="en-US" sz="1400" b="1" dirty="0">
              <a:solidFill>
                <a:schemeClr val="accent3"/>
              </a:solidFill>
            </a:endParaRPr>
          </a:p>
        </p:txBody>
      </p:sp>
      <p:sp>
        <p:nvSpPr>
          <p:cNvPr id="18" name="内容占位符 2">
            <a:extLst>
              <a:ext uri="{FF2B5EF4-FFF2-40B4-BE49-F238E27FC236}">
                <a16:creationId xmlns:a16="http://schemas.microsoft.com/office/drawing/2014/main" id="{6A58E19F-8D28-601D-4676-87B86102B9A4}"/>
              </a:ext>
            </a:extLst>
          </p:cNvPr>
          <p:cNvSpPr txBox="1">
            <a:spLocks/>
          </p:cNvSpPr>
          <p:nvPr/>
        </p:nvSpPr>
        <p:spPr>
          <a:xfrm>
            <a:off x="457201" y="4225652"/>
            <a:ext cx="8363273" cy="858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CN" sz="2000" b="0" dirty="0">
                <a:latin typeface="+mn-lt"/>
              </a:rPr>
              <a:t>After the frame drop, subsequent rendered frames will be “stuffed” in the third slot of the frame buffer queue (i.e., </a:t>
            </a:r>
            <a:r>
              <a:rPr kumimoji="1" lang="en-US" altLang="zh-CN" sz="2000" dirty="0">
                <a:latin typeface="+mn-lt"/>
              </a:rPr>
              <a:t>buffer stuffing</a:t>
            </a:r>
            <a:r>
              <a:rPr kumimoji="1" lang="en-US" altLang="zh-CN" sz="2000" b="0" dirty="0">
                <a:latin typeface="+mn-lt"/>
              </a:rPr>
              <a:t>), waiting for an extra VSync period and causing </a:t>
            </a:r>
            <a:r>
              <a:rPr kumimoji="1" lang="en-US" altLang="zh-CN" sz="2000" dirty="0">
                <a:latin typeface="+mn-lt"/>
              </a:rPr>
              <a:t>longer rendering latency</a:t>
            </a:r>
            <a:r>
              <a:rPr kumimoji="1" lang="en-US" altLang="zh-CN" sz="2000" b="0" dirty="0">
                <a:latin typeface="+mn-lt"/>
              </a:rPr>
              <a:t>.</a:t>
            </a:r>
          </a:p>
          <a:p>
            <a:endParaRPr kumimoji="1" lang="zh-CN" altLang="en-US" sz="2000" b="0" dirty="0">
              <a:latin typeface="+mn-lt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CB15A11C-64D5-E818-C427-C7B692A750F1}"/>
              </a:ext>
            </a:extLst>
          </p:cNvPr>
          <p:cNvSpPr/>
          <p:nvPr/>
        </p:nvSpPr>
        <p:spPr>
          <a:xfrm>
            <a:off x="8363451" y="2865096"/>
            <a:ext cx="385016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00" i="1" dirty="0"/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B97368B0-664B-4965-F24B-65DEAA516880}"/>
              </a:ext>
            </a:extLst>
          </p:cNvPr>
          <p:cNvSpPr/>
          <p:nvPr/>
        </p:nvSpPr>
        <p:spPr>
          <a:xfrm>
            <a:off x="3395381" y="1300425"/>
            <a:ext cx="608400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00" i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C288C325-E785-780F-C5D1-EFB2F8C41BA2}"/>
              </a:ext>
            </a:extLst>
          </p:cNvPr>
          <p:cNvSpPr txBox="1"/>
          <p:nvPr/>
        </p:nvSpPr>
        <p:spPr>
          <a:xfrm>
            <a:off x="3325437" y="1338148"/>
            <a:ext cx="1049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Frame 4</a:t>
            </a:r>
          </a:p>
        </p:txBody>
      </p:sp>
    </p:spTree>
    <p:extLst>
      <p:ext uri="{BB962C8B-B14F-4D97-AF65-F5344CB8AC3E}">
        <p14:creationId xmlns:p14="http://schemas.microsoft.com/office/powerpoint/2010/main" val="1193161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CFD5A-2B33-80B1-529B-D01C5E997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EA8D45-CAA1-293D-7B36-41E4680B0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fr-FR" altLang="zh-CN" sz="2600" i="1" dirty="0">
                <a:latin typeface="+mj-lt"/>
              </a:rPr>
              <a:t>Rendering Latency </a:t>
            </a:r>
            <a:r>
              <a:rPr kumimoji="1" lang="fr-FR" altLang="zh-CN" sz="2600" dirty="0">
                <a:latin typeface="+mj-lt"/>
              </a:rPr>
              <a:t>due to Buffer Stuffing</a:t>
            </a:r>
            <a:endParaRPr kumimoji="1" lang="zh-CN" altLang="en-US" sz="2600" dirty="0">
              <a:latin typeface="+mj-lt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6B1643-F753-E160-57CF-74A67DA32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>
                <a:latin typeface="+mn-lt"/>
              </a:rPr>
              <a:t>14</a:t>
            </a:fld>
            <a:endParaRPr lang="zh-CN" altLang="en-US" dirty="0">
              <a:latin typeface="+mn-lt"/>
            </a:endParaRPr>
          </a:p>
        </p:txBody>
      </p:sp>
      <p:sp>
        <p:nvSpPr>
          <p:cNvPr id="17" name="内容占位符 2">
            <a:extLst>
              <a:ext uri="{FF2B5EF4-FFF2-40B4-BE49-F238E27FC236}">
                <a16:creationId xmlns:a16="http://schemas.microsoft.com/office/drawing/2014/main" id="{A51BFEA7-061B-DAFF-74E3-E42FA0857785}"/>
              </a:ext>
            </a:extLst>
          </p:cNvPr>
          <p:cNvSpPr txBox="1">
            <a:spLocks/>
          </p:cNvSpPr>
          <p:nvPr/>
        </p:nvSpPr>
        <p:spPr>
          <a:xfrm>
            <a:off x="457200" y="1095430"/>
            <a:ext cx="8003232" cy="2626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>
                <a:latin typeface="+mn-lt"/>
              </a:rPr>
              <a:t>Most frames (85%) get stuffed into the buffer queue </a:t>
            </a:r>
            <a:r>
              <a:rPr lang="en-US" altLang="zh-CN" sz="1600" b="0" dirty="0">
                <a:latin typeface="+mn-lt"/>
              </a:rPr>
              <a:t>rather than being directly displayed due to frequent frame drops, creating unnecessary latency.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2F758D1-3BC8-A191-BF0D-9B8C8A8CD1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072" y="1849389"/>
            <a:ext cx="6197860" cy="264058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6071A71-858A-9001-6C2F-5760D7C5314C}"/>
              </a:ext>
            </a:extLst>
          </p:cNvPr>
          <p:cNvSpPr txBox="1"/>
          <p:nvPr/>
        </p:nvSpPr>
        <p:spPr>
          <a:xfrm>
            <a:off x="611561" y="4441679"/>
            <a:ext cx="8136904" cy="699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The rendering latency is about three times of the </a:t>
            </a:r>
            <a:r>
              <a:rPr lang="en-US" altLang="zh-CN" sz="1600" dirty="0" err="1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VSync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 period: 45.8ms, 32.2ms, and 24.2ms for Pixel 5 (60Hz), Mate 40 Pro (90Hz), and Mate 60 Pro (120Hz).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630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8DE9D-AE9F-05E4-11E0-53391BA6D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86CDBB-B912-BB20-A7D2-1BCB39E60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fr-FR" altLang="zh-CN" sz="2600" i="1" dirty="0">
                <a:latin typeface="+mj-lt"/>
              </a:rPr>
              <a:t>Visualization</a:t>
            </a:r>
            <a:r>
              <a:rPr kumimoji="1" lang="fr-FR" altLang="zh-CN" sz="2600" dirty="0">
                <a:latin typeface="+mj-lt"/>
              </a:rPr>
              <a:t> of Rendering Latency</a:t>
            </a:r>
            <a:endParaRPr kumimoji="1" lang="zh-CN" altLang="en-US" sz="2600" dirty="0">
              <a:latin typeface="+mj-lt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F0950E3-E71F-94CC-83EF-6737982F2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>
                <a:latin typeface="+mn-lt"/>
              </a:rPr>
              <a:t>15</a:t>
            </a:fld>
            <a:endParaRPr lang="zh-CN" altLang="en-US" dirty="0">
              <a:latin typeface="+mn-lt"/>
            </a:endParaRPr>
          </a:p>
        </p:txBody>
      </p:sp>
      <p:sp>
        <p:nvSpPr>
          <p:cNvPr id="17" name="内容占位符 2">
            <a:extLst>
              <a:ext uri="{FF2B5EF4-FFF2-40B4-BE49-F238E27FC236}">
                <a16:creationId xmlns:a16="http://schemas.microsoft.com/office/drawing/2014/main" id="{09E13B60-31F1-603C-B6E3-0404B7C18377}"/>
              </a:ext>
            </a:extLst>
          </p:cNvPr>
          <p:cNvSpPr txBox="1">
            <a:spLocks/>
          </p:cNvSpPr>
          <p:nvPr/>
        </p:nvSpPr>
        <p:spPr>
          <a:xfrm>
            <a:off x="457200" y="1095430"/>
            <a:ext cx="8003232" cy="2626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>
                <a:latin typeface="+mn-lt"/>
              </a:rPr>
              <a:t>To visualize the consequence </a:t>
            </a:r>
            <a:r>
              <a:rPr lang="en-US" altLang="zh-CN" sz="1600" b="0" dirty="0">
                <a:latin typeface="+mn-lt"/>
              </a:rPr>
              <a:t>of rendering latency, we write an app that simply draws a red ball at the position of the touch event.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D06345B-BD8B-AE93-3EB4-7D677BE7C670}"/>
              </a:ext>
            </a:extLst>
          </p:cNvPr>
          <p:cNvSpPr txBox="1"/>
          <p:nvPr/>
        </p:nvSpPr>
        <p:spPr>
          <a:xfrm>
            <a:off x="611561" y="4441679"/>
            <a:ext cx="8136904" cy="1019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As we swipe the finger upwards, we can clearly see that the ball falls behind. </a:t>
            </a: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When the rendering latency is 45ms, the maximum position difference from the fingertip to the ball reaches around 400 pixels (2.4cm) as we swipe fast.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BCD93DC-01C6-A7A5-14F5-2F03256F3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877" y="1849392"/>
            <a:ext cx="5746246" cy="245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6542AF-79B9-9244-BBFC-69A6F5C8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866"/>
            <a:ext cx="8579296" cy="900442"/>
          </a:xfrm>
        </p:spPr>
        <p:txBody>
          <a:bodyPr>
            <a:normAutofit fontScale="90000"/>
          </a:bodyPr>
          <a:lstStyle/>
          <a:p>
            <a:r>
              <a:rPr lang="en-US" altLang="zh-CN" sz="2800" kern="100" dirty="0">
                <a:latin typeface="+mj-lt"/>
                <a:cs typeface="Times New Roman" panose="02020603050405020304" pitchFamily="18" charset="0"/>
              </a:rPr>
              <a:t>Observation: The Power Law Distribution of Rendering</a:t>
            </a:r>
          </a:p>
        </p:txBody>
      </p:sp>
      <p:sp>
        <p:nvSpPr>
          <p:cNvPr id="21" name="灯片编号占位符 36">
            <a:extLst>
              <a:ext uri="{FF2B5EF4-FFF2-40B4-BE49-F238E27FC236}">
                <a16:creationId xmlns:a16="http://schemas.microsoft.com/office/drawing/2014/main" id="{8D793928-9637-5448-B2E8-63321536D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5296966"/>
            <a:ext cx="2133600" cy="304271"/>
          </a:xfrm>
        </p:spPr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16</a:t>
            </a:fld>
            <a:endParaRPr lang="zh-CN" altLang="en-US">
              <a:latin typeface="+mn-lt"/>
              <a:sym typeface="+mn-lt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B4D7813-227D-1001-5C46-9D948789BE4A}"/>
              </a:ext>
            </a:extLst>
          </p:cNvPr>
          <p:cNvSpPr txBox="1"/>
          <p:nvPr/>
        </p:nvSpPr>
        <p:spPr>
          <a:xfrm>
            <a:off x="627286" y="3793606"/>
            <a:ext cx="8075240" cy="1651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Workload fluctuation is an inherent characteristic of rendering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, </a:t>
            </a:r>
            <a:r>
              <a:rPr lang="en-US" altLang="zh-CN" sz="2000" i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with a majority </a:t>
            </a:r>
            <a:r>
              <a:rPr lang="en-US" altLang="zh-CN" sz="2000" b="1" i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(≥95%) </a:t>
            </a:r>
            <a:r>
              <a:rPr lang="en-US" altLang="zh-CN" sz="2000" i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of the frames being short and quick, and a small portion </a:t>
            </a:r>
            <a:r>
              <a:rPr lang="en-US" altLang="zh-CN" sz="2000" b="1" i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(≤5%) </a:t>
            </a:r>
            <a:r>
              <a:rPr lang="en-US" altLang="zh-CN" sz="2000" i="1" dirty="0">
                <a:solidFill>
                  <a:schemeClr val="tx1">
                    <a:lumMod val="75000"/>
                    <a:lumOff val="25000"/>
                  </a:schemeClr>
                </a:solidFill>
                <a:ea typeface="微软雅黑" panose="020B0503020204020204" pitchFamily="34" charset="-122"/>
              </a:rPr>
              <a:t>of the (key) frames being heavily loaded that cause frame drops and ultimately degrade the user experience.</a:t>
            </a:r>
            <a:endParaRPr lang="zh-CN" altLang="en-US" sz="2000" i="1" dirty="0">
              <a:solidFill>
                <a:schemeClr val="tx1">
                  <a:lumMod val="75000"/>
                  <a:lumOff val="25000"/>
                </a:schemeClr>
              </a:solidFill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041D615-CF7F-258B-C97A-73994605E9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43" y="1272836"/>
            <a:ext cx="6547721" cy="255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3836D-F8C7-FB9E-6622-532A3247B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DDB42A-2DCB-683D-98AF-6FD1E8D8D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866"/>
            <a:ext cx="8579296" cy="900442"/>
          </a:xfrm>
        </p:spPr>
        <p:txBody>
          <a:bodyPr>
            <a:normAutofit/>
          </a:bodyPr>
          <a:lstStyle/>
          <a:p>
            <a:r>
              <a:rPr lang="en-US" altLang="zh-CN" sz="2600" kern="100" dirty="0">
                <a:latin typeface="+mj-lt"/>
                <a:cs typeface="Times New Roman" panose="02020603050405020304" pitchFamily="18" charset="0"/>
              </a:rPr>
              <a:t>Insight: Frame Rendering Time Reallocation</a:t>
            </a:r>
          </a:p>
        </p:txBody>
      </p:sp>
      <p:sp>
        <p:nvSpPr>
          <p:cNvPr id="21" name="灯片编号占位符 36">
            <a:extLst>
              <a:ext uri="{FF2B5EF4-FFF2-40B4-BE49-F238E27FC236}">
                <a16:creationId xmlns:a16="http://schemas.microsoft.com/office/drawing/2014/main" id="{596954C8-5BEB-9AE8-5B7E-CCC463A1B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5296966"/>
            <a:ext cx="2133600" cy="304271"/>
          </a:xfrm>
        </p:spPr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17</a:t>
            </a:fld>
            <a:endParaRPr lang="zh-CN" altLang="en-US">
              <a:latin typeface="+mn-lt"/>
              <a:sym typeface="+mn-lt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5E19136B-BD3E-A655-F983-DAABA9BDC733}"/>
              </a:ext>
            </a:extLst>
          </p:cNvPr>
          <p:cNvSpPr txBox="1">
            <a:spLocks/>
          </p:cNvSpPr>
          <p:nvPr/>
        </p:nvSpPr>
        <p:spPr>
          <a:xfrm>
            <a:off x="457201" y="1095430"/>
            <a:ext cx="8291266" cy="2626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0" dirty="0">
                <a:latin typeface="+mn-lt"/>
              </a:rPr>
              <a:t>If it is possible to utilize the computational power saved by </a:t>
            </a:r>
            <a:r>
              <a:rPr lang="en-US" altLang="zh-CN" sz="1800" dirty="0">
                <a:latin typeface="+mn-lt"/>
              </a:rPr>
              <a:t>common short frames</a:t>
            </a:r>
            <a:r>
              <a:rPr lang="en-US" altLang="zh-CN" sz="1800" b="0" dirty="0">
                <a:latin typeface="+mn-lt"/>
              </a:rPr>
              <a:t> to provide </a:t>
            </a:r>
            <a:r>
              <a:rPr lang="en-US" altLang="zh-CN" sz="1800" dirty="0">
                <a:latin typeface="+mn-lt"/>
              </a:rPr>
              <a:t>a larger time window</a:t>
            </a:r>
            <a:r>
              <a:rPr lang="en-US" altLang="zh-CN" sz="1800" b="0" dirty="0">
                <a:latin typeface="+mn-lt"/>
              </a:rPr>
              <a:t> for executing long frames, …</a:t>
            </a:r>
            <a:endParaRPr lang="en-US" altLang="zh-CN" sz="1400" b="0" dirty="0">
              <a:latin typeface="+mn-lt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8B0DFD49-7B04-CBF1-C5DC-B661C6E776E9}"/>
              </a:ext>
            </a:extLst>
          </p:cNvPr>
          <p:cNvSpPr/>
          <p:nvPr/>
        </p:nvSpPr>
        <p:spPr>
          <a:xfrm>
            <a:off x="5384989" y="3729193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accent4">
                    <a:lumMod val="50000"/>
                  </a:schemeClr>
                </a:solidFill>
              </a:rPr>
              <a:t>JANK</a:t>
            </a:r>
            <a:endParaRPr lang="zh-CN" altLang="en-US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FB447A54-32C6-8425-965C-E48CEE70CF7E}"/>
              </a:ext>
            </a:extLst>
          </p:cNvPr>
          <p:cNvCxnSpPr>
            <a:cxnSpLocks/>
          </p:cNvCxnSpPr>
          <p:nvPr/>
        </p:nvCxnSpPr>
        <p:spPr>
          <a:xfrm>
            <a:off x="2267745" y="4736775"/>
            <a:ext cx="6336704" cy="1934"/>
          </a:xfrm>
          <a:prstGeom prst="straightConnector1">
            <a:avLst/>
          </a:prstGeom>
          <a:ln w="15875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等腰三角形 7">
            <a:extLst>
              <a:ext uri="{FF2B5EF4-FFF2-40B4-BE49-F238E27FC236}">
                <a16:creationId xmlns:a16="http://schemas.microsoft.com/office/drawing/2014/main" id="{C6DC1BDB-E926-30FE-6303-267CD50D8300}"/>
              </a:ext>
            </a:extLst>
          </p:cNvPr>
          <p:cNvSpPr/>
          <p:nvPr/>
        </p:nvSpPr>
        <p:spPr>
          <a:xfrm>
            <a:off x="2388905" y="4384331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DCCDB0D-5840-F5C5-23F7-B24FDB715A88}"/>
              </a:ext>
            </a:extLst>
          </p:cNvPr>
          <p:cNvSpPr txBox="1"/>
          <p:nvPr/>
        </p:nvSpPr>
        <p:spPr>
          <a:xfrm>
            <a:off x="261873" y="4463162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等腰三角形 9">
            <a:extLst>
              <a:ext uri="{FF2B5EF4-FFF2-40B4-BE49-F238E27FC236}">
                <a16:creationId xmlns:a16="http://schemas.microsoft.com/office/drawing/2014/main" id="{3429B2C0-748C-FB85-E24E-2CD59AC6C6A6}"/>
              </a:ext>
            </a:extLst>
          </p:cNvPr>
          <p:cNvSpPr/>
          <p:nvPr/>
        </p:nvSpPr>
        <p:spPr>
          <a:xfrm>
            <a:off x="3381236" y="437801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056BFDD5-7639-021E-29E5-5075BF185A59}"/>
              </a:ext>
            </a:extLst>
          </p:cNvPr>
          <p:cNvSpPr/>
          <p:nvPr/>
        </p:nvSpPr>
        <p:spPr>
          <a:xfrm>
            <a:off x="4375230" y="437801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D0436F6-CCBE-2B22-9F8D-006A088FD70F}"/>
              </a:ext>
            </a:extLst>
          </p:cNvPr>
          <p:cNvSpPr txBox="1"/>
          <p:nvPr/>
        </p:nvSpPr>
        <p:spPr>
          <a:xfrm>
            <a:off x="249870" y="3723987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Screen Displaying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3A89778A-4958-6463-23C7-86BD8A06C298}"/>
              </a:ext>
            </a:extLst>
          </p:cNvPr>
          <p:cNvSpPr/>
          <p:nvPr/>
        </p:nvSpPr>
        <p:spPr>
          <a:xfrm>
            <a:off x="2411762" y="3729193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1</a:t>
            </a:r>
            <a:endParaRPr lang="zh-CN" altLang="en-US" sz="1400" i="1" dirty="0"/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D01E72C1-240F-4C9B-9C84-76FF5F1F8A16}"/>
              </a:ext>
            </a:extLst>
          </p:cNvPr>
          <p:cNvSpPr/>
          <p:nvPr/>
        </p:nvSpPr>
        <p:spPr>
          <a:xfrm>
            <a:off x="3404677" y="3729193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2</a:t>
            </a:r>
            <a:endParaRPr lang="zh-CN" altLang="en-US" sz="1400" i="1" dirty="0"/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F3DEFA66-EF8E-2E1E-5BFD-79F0A4247958}"/>
              </a:ext>
            </a:extLst>
          </p:cNvPr>
          <p:cNvSpPr/>
          <p:nvPr/>
        </p:nvSpPr>
        <p:spPr>
          <a:xfrm>
            <a:off x="4393945" y="3729193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3</a:t>
            </a:r>
            <a:endParaRPr lang="zh-CN" altLang="en-US" sz="1400" i="1" dirty="0"/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9466582B-E756-CFC0-E9F3-9F2F548ECEAA}"/>
              </a:ext>
            </a:extLst>
          </p:cNvPr>
          <p:cNvSpPr/>
          <p:nvPr/>
        </p:nvSpPr>
        <p:spPr>
          <a:xfrm>
            <a:off x="6374039" y="3729193"/>
            <a:ext cx="1004722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4</a:t>
            </a:r>
            <a:endParaRPr lang="zh-CN" altLang="en-US" sz="1400" i="1" dirty="0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4FD7C53E-E9DC-EBB5-F4AF-2881005FF1AE}"/>
              </a:ext>
            </a:extLst>
          </p:cNvPr>
          <p:cNvSpPr/>
          <p:nvPr/>
        </p:nvSpPr>
        <p:spPr>
          <a:xfrm>
            <a:off x="7371848" y="3729193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5</a:t>
            </a:r>
            <a:endParaRPr lang="zh-CN" altLang="en-US" sz="1400" i="1" dirty="0"/>
          </a:p>
        </p:txBody>
      </p:sp>
      <p:sp>
        <p:nvSpPr>
          <p:cNvPr id="18" name="等腰三角形 17">
            <a:extLst>
              <a:ext uri="{FF2B5EF4-FFF2-40B4-BE49-F238E27FC236}">
                <a16:creationId xmlns:a16="http://schemas.microsoft.com/office/drawing/2014/main" id="{C21AB5D9-E029-B04E-A0AF-EA2D1006A282}"/>
              </a:ext>
            </a:extLst>
          </p:cNvPr>
          <p:cNvSpPr/>
          <p:nvPr/>
        </p:nvSpPr>
        <p:spPr>
          <a:xfrm>
            <a:off x="5366490" y="437801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80D356C9-F065-B632-0D68-2E62382E8603}"/>
              </a:ext>
            </a:extLst>
          </p:cNvPr>
          <p:cNvSpPr/>
          <p:nvPr/>
        </p:nvSpPr>
        <p:spPr>
          <a:xfrm>
            <a:off x="6361556" y="4381175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等腰三角形 19">
            <a:extLst>
              <a:ext uri="{FF2B5EF4-FFF2-40B4-BE49-F238E27FC236}">
                <a16:creationId xmlns:a16="http://schemas.microsoft.com/office/drawing/2014/main" id="{D6859BDB-C15F-0491-986A-90034A46347C}"/>
              </a:ext>
            </a:extLst>
          </p:cNvPr>
          <p:cNvSpPr/>
          <p:nvPr/>
        </p:nvSpPr>
        <p:spPr>
          <a:xfrm>
            <a:off x="7350221" y="437801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等腰三角形 21">
            <a:extLst>
              <a:ext uri="{FF2B5EF4-FFF2-40B4-BE49-F238E27FC236}">
                <a16:creationId xmlns:a16="http://schemas.microsoft.com/office/drawing/2014/main" id="{BF765143-CE99-E9B2-868B-B0E74AD89379}"/>
              </a:ext>
            </a:extLst>
          </p:cNvPr>
          <p:cNvSpPr/>
          <p:nvPr/>
        </p:nvSpPr>
        <p:spPr>
          <a:xfrm>
            <a:off x="8347881" y="438626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5282A92-947D-566C-B567-756091B9ABFA}"/>
              </a:ext>
            </a:extLst>
          </p:cNvPr>
          <p:cNvSpPr txBox="1"/>
          <p:nvPr/>
        </p:nvSpPr>
        <p:spPr>
          <a:xfrm>
            <a:off x="7956376" y="4751195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8D42C6"/>
                </a:solidFill>
              </a:rPr>
              <a:t>timeline</a:t>
            </a:r>
            <a:endParaRPr lang="zh-CN" altLang="en-US" sz="1600" dirty="0">
              <a:solidFill>
                <a:srgbClr val="8D42C6"/>
              </a:solidFill>
            </a:endParaRP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CD34156E-AE88-B8D6-45D0-80ABB19D58FF}"/>
              </a:ext>
            </a:extLst>
          </p:cNvPr>
          <p:cNvSpPr/>
          <p:nvPr/>
        </p:nvSpPr>
        <p:spPr>
          <a:xfrm>
            <a:off x="2401718" y="2934709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2</a:t>
            </a:r>
            <a:endParaRPr lang="zh-CN" altLang="en-US" sz="1300" i="1" dirty="0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BF1613AD-5325-3D60-0890-F0E69865FB34}"/>
              </a:ext>
            </a:extLst>
          </p:cNvPr>
          <p:cNvSpPr/>
          <p:nvPr/>
        </p:nvSpPr>
        <p:spPr>
          <a:xfrm>
            <a:off x="3395132" y="2934710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7B7DA611-CDAA-2F98-428D-8F57FBB308B9}"/>
              </a:ext>
            </a:extLst>
          </p:cNvPr>
          <p:cNvSpPr/>
          <p:nvPr/>
        </p:nvSpPr>
        <p:spPr>
          <a:xfrm>
            <a:off x="4388044" y="2934709"/>
            <a:ext cx="1264076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4</a:t>
            </a:r>
            <a:endParaRPr lang="zh-CN" altLang="en-US" sz="1300" i="1" dirty="0"/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384ACA98-DFF8-49A3-454A-B6F23A0B8218}"/>
              </a:ext>
            </a:extLst>
          </p:cNvPr>
          <p:cNvSpPr/>
          <p:nvPr/>
        </p:nvSpPr>
        <p:spPr>
          <a:xfrm>
            <a:off x="5652120" y="2934703"/>
            <a:ext cx="8208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53BEB9D6-E7E0-DB84-26C3-D356D4120F07}"/>
              </a:ext>
            </a:extLst>
          </p:cNvPr>
          <p:cNvSpPr/>
          <p:nvPr/>
        </p:nvSpPr>
        <p:spPr>
          <a:xfrm>
            <a:off x="6472924" y="2934698"/>
            <a:ext cx="933685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AA258630-8AE9-514F-C5C3-47C9F77DA105}"/>
              </a:ext>
            </a:extLst>
          </p:cNvPr>
          <p:cNvSpPr/>
          <p:nvPr/>
        </p:nvSpPr>
        <p:spPr>
          <a:xfrm>
            <a:off x="2402470" y="2164524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DF347359-8A04-8B4F-A875-227A3306E50A}"/>
              </a:ext>
            </a:extLst>
          </p:cNvPr>
          <p:cNvSpPr/>
          <p:nvPr/>
        </p:nvSpPr>
        <p:spPr>
          <a:xfrm>
            <a:off x="4388545" y="2164519"/>
            <a:ext cx="8100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BBD53667-0687-F1DB-3F13-38D392468E09}"/>
              </a:ext>
            </a:extLst>
          </p:cNvPr>
          <p:cNvSpPr/>
          <p:nvPr/>
        </p:nvSpPr>
        <p:spPr>
          <a:xfrm>
            <a:off x="5381207" y="2164519"/>
            <a:ext cx="900000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F395AF1F-8A46-5FF3-C3D4-60BE54F6DF5C}"/>
              </a:ext>
            </a:extLst>
          </p:cNvPr>
          <p:cNvSpPr txBox="1"/>
          <p:nvPr/>
        </p:nvSpPr>
        <p:spPr>
          <a:xfrm>
            <a:off x="251520" y="2164477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App UI Thread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437D51A2-55B8-883A-5A10-951FE2676737}"/>
              </a:ext>
            </a:extLst>
          </p:cNvPr>
          <p:cNvSpPr txBox="1"/>
          <p:nvPr/>
        </p:nvSpPr>
        <p:spPr>
          <a:xfrm>
            <a:off x="150597" y="2944233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7164D5E5-9F27-6C3A-576A-41C993F2D02C}"/>
              </a:ext>
            </a:extLst>
          </p:cNvPr>
          <p:cNvSpPr txBox="1"/>
          <p:nvPr/>
        </p:nvSpPr>
        <p:spPr>
          <a:xfrm>
            <a:off x="6444214" y="2137421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A90BCA2-F0C0-7CDC-4F52-FB74D8FA8B6D}"/>
              </a:ext>
            </a:extLst>
          </p:cNvPr>
          <p:cNvSpPr txBox="1"/>
          <p:nvPr/>
        </p:nvSpPr>
        <p:spPr>
          <a:xfrm>
            <a:off x="7424528" y="2923799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4C8AD771-E5E5-E668-9DB0-F0D4F48DC2FA}"/>
              </a:ext>
            </a:extLst>
          </p:cNvPr>
          <p:cNvCxnSpPr>
            <a:endCxn id="18" idx="0"/>
          </p:cNvCxnSpPr>
          <p:nvPr/>
        </p:nvCxnSpPr>
        <p:spPr>
          <a:xfrm>
            <a:off x="5381207" y="2785492"/>
            <a:ext cx="8138" cy="1592526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: 圆角 44">
            <a:extLst>
              <a:ext uri="{FF2B5EF4-FFF2-40B4-BE49-F238E27FC236}">
                <a16:creationId xmlns:a16="http://schemas.microsoft.com/office/drawing/2014/main" id="{9C003643-DC11-2CE2-ED30-9DBDA1614C90}"/>
              </a:ext>
            </a:extLst>
          </p:cNvPr>
          <p:cNvSpPr/>
          <p:nvPr/>
        </p:nvSpPr>
        <p:spPr>
          <a:xfrm>
            <a:off x="8363451" y="3729193"/>
            <a:ext cx="385016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" i="1" dirty="0">
                <a:noFill/>
              </a:rPr>
              <a:t>Frame 6</a:t>
            </a:r>
            <a:endParaRPr lang="zh-CN" altLang="en-US" sz="400" i="1" dirty="0">
              <a:noFill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27B1B207-5F99-F834-EACA-879403CB2A50}"/>
              </a:ext>
            </a:extLst>
          </p:cNvPr>
          <p:cNvSpPr/>
          <p:nvPr/>
        </p:nvSpPr>
        <p:spPr>
          <a:xfrm>
            <a:off x="3160509" y="2894894"/>
            <a:ext cx="277574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AA8AF89-A585-20D4-5A01-0BFAED5C0519}"/>
              </a:ext>
            </a:extLst>
          </p:cNvPr>
          <p:cNvSpPr/>
          <p:nvPr/>
        </p:nvSpPr>
        <p:spPr>
          <a:xfrm>
            <a:off x="4154013" y="2890445"/>
            <a:ext cx="277232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72A3EBD8-BA56-00B3-7C86-A547FE45D9F4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3299296" y="2569470"/>
            <a:ext cx="0" cy="325426"/>
          </a:xfrm>
          <a:prstGeom prst="straightConnector1">
            <a:avLst/>
          </a:prstGeom>
          <a:ln w="92075">
            <a:solidFill>
              <a:srgbClr val="FF0000"/>
            </a:solidFill>
            <a:headEnd w="lg" len="lg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52B7D42B-606A-5670-34B8-A5419CF13B51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4292629" y="2569474"/>
            <a:ext cx="0" cy="320975"/>
          </a:xfrm>
          <a:prstGeom prst="straightConnector1">
            <a:avLst/>
          </a:prstGeom>
          <a:ln w="92075">
            <a:solidFill>
              <a:srgbClr val="FF0000"/>
            </a:solidFill>
            <a:headEnd w="lg" len="lg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9D33841B-9371-951F-A9EC-B0111B5180BF}"/>
              </a:ext>
            </a:extLst>
          </p:cNvPr>
          <p:cNvCxnSpPr>
            <a:cxnSpLocks/>
            <a:stCxn id="59" idx="1"/>
          </p:cNvCxnSpPr>
          <p:nvPr/>
        </p:nvCxnSpPr>
        <p:spPr>
          <a:xfrm flipH="1" flipV="1">
            <a:off x="5412209" y="3289553"/>
            <a:ext cx="190764" cy="155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>
            <a:extLst>
              <a:ext uri="{FF2B5EF4-FFF2-40B4-BE49-F238E27FC236}">
                <a16:creationId xmlns:a16="http://schemas.microsoft.com/office/drawing/2014/main" id="{44C04C30-97AD-E6F7-27FA-94C0A4A6C27E}"/>
              </a:ext>
            </a:extLst>
          </p:cNvPr>
          <p:cNvSpPr txBox="1"/>
          <p:nvPr/>
        </p:nvSpPr>
        <p:spPr>
          <a:xfrm>
            <a:off x="5602973" y="3302038"/>
            <a:ext cx="2057236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400" b="1" dirty="0">
                <a:solidFill>
                  <a:srgbClr val="C00000"/>
                </a:solidFill>
              </a:rPr>
              <a:t>deadline miss</a:t>
            </a:r>
            <a:endParaRPr lang="zh-CN" altLang="en-US" sz="1400" b="1" dirty="0">
              <a:solidFill>
                <a:srgbClr val="C00000"/>
              </a:solidFill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D820C7B9-15C2-CFAB-D0B6-DD294D552FB5}"/>
              </a:ext>
            </a:extLst>
          </p:cNvPr>
          <p:cNvSpPr/>
          <p:nvPr/>
        </p:nvSpPr>
        <p:spPr>
          <a:xfrm>
            <a:off x="3395384" y="2164521"/>
            <a:ext cx="607114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i="1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65FB0B9-930D-F9FF-E9BF-57F25CFA6612}"/>
              </a:ext>
            </a:extLst>
          </p:cNvPr>
          <p:cNvSpPr txBox="1"/>
          <p:nvPr/>
        </p:nvSpPr>
        <p:spPr>
          <a:xfrm>
            <a:off x="3319197" y="2202244"/>
            <a:ext cx="1049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Frame 4</a:t>
            </a:r>
          </a:p>
        </p:txBody>
      </p:sp>
    </p:spTree>
    <p:extLst>
      <p:ext uri="{BB962C8B-B14F-4D97-AF65-F5344CB8AC3E}">
        <p14:creationId xmlns:p14="http://schemas.microsoft.com/office/powerpoint/2010/main" val="242730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D328D-2A98-68FE-2D78-2D9EE2075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EAA085-A55E-1A43-7207-997D25A26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866"/>
            <a:ext cx="8579296" cy="900442"/>
          </a:xfrm>
        </p:spPr>
        <p:txBody>
          <a:bodyPr>
            <a:normAutofit/>
          </a:bodyPr>
          <a:lstStyle/>
          <a:p>
            <a:r>
              <a:rPr lang="en-US" altLang="zh-CN" sz="2600" kern="100" dirty="0">
                <a:latin typeface="+mj-lt"/>
                <a:cs typeface="Times New Roman" panose="02020603050405020304" pitchFamily="18" charset="0"/>
              </a:rPr>
              <a:t>Insight: Frame Rendering Time Reallocation</a:t>
            </a:r>
          </a:p>
        </p:txBody>
      </p:sp>
      <p:sp>
        <p:nvSpPr>
          <p:cNvPr id="21" name="灯片编号占位符 36">
            <a:extLst>
              <a:ext uri="{FF2B5EF4-FFF2-40B4-BE49-F238E27FC236}">
                <a16:creationId xmlns:a16="http://schemas.microsoft.com/office/drawing/2014/main" id="{4C5F6BD0-B393-07AB-508D-0CE4011D4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5296966"/>
            <a:ext cx="2133600" cy="304271"/>
          </a:xfrm>
        </p:spPr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18</a:t>
            </a:fld>
            <a:endParaRPr lang="zh-CN" altLang="en-US">
              <a:latin typeface="+mn-lt"/>
              <a:sym typeface="+mn-lt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D7B7F4A3-A7C0-CB2F-1C3D-6625FE412637}"/>
              </a:ext>
            </a:extLst>
          </p:cNvPr>
          <p:cNvSpPr txBox="1">
            <a:spLocks/>
          </p:cNvSpPr>
          <p:nvPr/>
        </p:nvSpPr>
        <p:spPr>
          <a:xfrm>
            <a:off x="457201" y="1095430"/>
            <a:ext cx="8291266" cy="2626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0" dirty="0">
                <a:latin typeface="+mn-lt"/>
              </a:rPr>
              <a:t>…, then we will be able to </a:t>
            </a:r>
            <a:r>
              <a:rPr lang="en-US" altLang="zh-CN" sz="1800" dirty="0">
                <a:latin typeface="+mn-lt"/>
              </a:rPr>
              <a:t>eliminate the jank</a:t>
            </a:r>
            <a:r>
              <a:rPr lang="en-US" altLang="zh-CN" sz="1800" b="0" dirty="0">
                <a:latin typeface="+mn-lt"/>
              </a:rPr>
              <a:t> and have a perfectly smooth screen updating with no stutters. </a:t>
            </a:r>
            <a:endParaRPr lang="en-US" altLang="zh-CN" sz="1400" b="0" dirty="0">
              <a:latin typeface="+mn-lt"/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2BAC60A9-C900-B786-CC22-8941A8EAEF83}"/>
              </a:ext>
            </a:extLst>
          </p:cNvPr>
          <p:cNvCxnSpPr>
            <a:cxnSpLocks/>
          </p:cNvCxnSpPr>
          <p:nvPr/>
        </p:nvCxnSpPr>
        <p:spPr>
          <a:xfrm>
            <a:off x="2267745" y="4736775"/>
            <a:ext cx="6336704" cy="1934"/>
          </a:xfrm>
          <a:prstGeom prst="straightConnector1">
            <a:avLst/>
          </a:prstGeom>
          <a:ln w="15875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等腰三角形 7">
            <a:extLst>
              <a:ext uri="{FF2B5EF4-FFF2-40B4-BE49-F238E27FC236}">
                <a16:creationId xmlns:a16="http://schemas.microsoft.com/office/drawing/2014/main" id="{032B02F5-072E-DF57-C670-E520C2C14FD1}"/>
              </a:ext>
            </a:extLst>
          </p:cNvPr>
          <p:cNvSpPr/>
          <p:nvPr/>
        </p:nvSpPr>
        <p:spPr>
          <a:xfrm>
            <a:off x="2388905" y="4384331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FC190B3-DB10-69E3-C5EB-048BD0316833}"/>
              </a:ext>
            </a:extLst>
          </p:cNvPr>
          <p:cNvSpPr txBox="1"/>
          <p:nvPr/>
        </p:nvSpPr>
        <p:spPr>
          <a:xfrm>
            <a:off x="261873" y="4463162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等腰三角形 9">
            <a:extLst>
              <a:ext uri="{FF2B5EF4-FFF2-40B4-BE49-F238E27FC236}">
                <a16:creationId xmlns:a16="http://schemas.microsoft.com/office/drawing/2014/main" id="{8F4B4576-2477-2BDC-E808-5CBDEEB13FEA}"/>
              </a:ext>
            </a:extLst>
          </p:cNvPr>
          <p:cNvSpPr/>
          <p:nvPr/>
        </p:nvSpPr>
        <p:spPr>
          <a:xfrm>
            <a:off x="3381236" y="437801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F5945F46-4CF0-CD00-43C4-875688A2FA93}"/>
              </a:ext>
            </a:extLst>
          </p:cNvPr>
          <p:cNvSpPr/>
          <p:nvPr/>
        </p:nvSpPr>
        <p:spPr>
          <a:xfrm>
            <a:off x="4375230" y="437801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FFEE6D9-ACC2-DB4B-9B8B-B2FCC4B8774F}"/>
              </a:ext>
            </a:extLst>
          </p:cNvPr>
          <p:cNvSpPr txBox="1"/>
          <p:nvPr/>
        </p:nvSpPr>
        <p:spPr>
          <a:xfrm>
            <a:off x="249870" y="3723987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Screen Displaying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C2411193-D118-A40D-8C62-F93E469AA14C}"/>
              </a:ext>
            </a:extLst>
          </p:cNvPr>
          <p:cNvSpPr/>
          <p:nvPr/>
        </p:nvSpPr>
        <p:spPr>
          <a:xfrm>
            <a:off x="2411762" y="3729193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1</a:t>
            </a:r>
            <a:endParaRPr lang="zh-CN" altLang="en-US" sz="1400" i="1" dirty="0"/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96FB242E-03A9-F845-CF4C-8D6AAA7A5A24}"/>
              </a:ext>
            </a:extLst>
          </p:cNvPr>
          <p:cNvSpPr/>
          <p:nvPr/>
        </p:nvSpPr>
        <p:spPr>
          <a:xfrm>
            <a:off x="3404677" y="3729193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2</a:t>
            </a:r>
            <a:endParaRPr lang="zh-CN" altLang="en-US" sz="1400" i="1" dirty="0"/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5F04B42D-5439-EECE-6C67-FCC5CD027472}"/>
              </a:ext>
            </a:extLst>
          </p:cNvPr>
          <p:cNvSpPr/>
          <p:nvPr/>
        </p:nvSpPr>
        <p:spPr>
          <a:xfrm>
            <a:off x="4393945" y="3729193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3</a:t>
            </a:r>
            <a:endParaRPr lang="zh-CN" altLang="en-US" sz="1400" i="1" dirty="0"/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B55928C2-AB19-1135-E283-01D64C1A0909}"/>
              </a:ext>
            </a:extLst>
          </p:cNvPr>
          <p:cNvSpPr/>
          <p:nvPr/>
        </p:nvSpPr>
        <p:spPr>
          <a:xfrm>
            <a:off x="5381209" y="3729193"/>
            <a:ext cx="1004722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4</a:t>
            </a:r>
            <a:endParaRPr lang="zh-CN" altLang="en-US" sz="1400" i="1" dirty="0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69768E5F-5F70-BF7C-0A0D-4EC26A323088}"/>
              </a:ext>
            </a:extLst>
          </p:cNvPr>
          <p:cNvSpPr/>
          <p:nvPr/>
        </p:nvSpPr>
        <p:spPr>
          <a:xfrm>
            <a:off x="6379664" y="3729193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5</a:t>
            </a:r>
            <a:endParaRPr lang="zh-CN" altLang="en-US" sz="1400" i="1" dirty="0"/>
          </a:p>
        </p:txBody>
      </p:sp>
      <p:sp>
        <p:nvSpPr>
          <p:cNvPr id="18" name="等腰三角形 17">
            <a:extLst>
              <a:ext uri="{FF2B5EF4-FFF2-40B4-BE49-F238E27FC236}">
                <a16:creationId xmlns:a16="http://schemas.microsoft.com/office/drawing/2014/main" id="{44D65594-8848-E7D0-D472-975AA1DDD57B}"/>
              </a:ext>
            </a:extLst>
          </p:cNvPr>
          <p:cNvSpPr/>
          <p:nvPr/>
        </p:nvSpPr>
        <p:spPr>
          <a:xfrm>
            <a:off x="5366490" y="437801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45A710F0-4E3D-1ABC-C7C9-B0A1E3230BD0}"/>
              </a:ext>
            </a:extLst>
          </p:cNvPr>
          <p:cNvSpPr/>
          <p:nvPr/>
        </p:nvSpPr>
        <p:spPr>
          <a:xfrm>
            <a:off x="6361556" y="4381175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等腰三角形 19">
            <a:extLst>
              <a:ext uri="{FF2B5EF4-FFF2-40B4-BE49-F238E27FC236}">
                <a16:creationId xmlns:a16="http://schemas.microsoft.com/office/drawing/2014/main" id="{FD2B9A3F-F323-5E43-86A5-15485B2BB444}"/>
              </a:ext>
            </a:extLst>
          </p:cNvPr>
          <p:cNvSpPr/>
          <p:nvPr/>
        </p:nvSpPr>
        <p:spPr>
          <a:xfrm>
            <a:off x="7350221" y="437801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等腰三角形 21">
            <a:extLst>
              <a:ext uri="{FF2B5EF4-FFF2-40B4-BE49-F238E27FC236}">
                <a16:creationId xmlns:a16="http://schemas.microsoft.com/office/drawing/2014/main" id="{53239CCC-E73F-1E33-5BA8-74C13F658C52}"/>
              </a:ext>
            </a:extLst>
          </p:cNvPr>
          <p:cNvSpPr/>
          <p:nvPr/>
        </p:nvSpPr>
        <p:spPr>
          <a:xfrm>
            <a:off x="8347881" y="438626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8DB5654-4FF8-452C-7207-435FCDE10D25}"/>
              </a:ext>
            </a:extLst>
          </p:cNvPr>
          <p:cNvSpPr txBox="1"/>
          <p:nvPr/>
        </p:nvSpPr>
        <p:spPr>
          <a:xfrm>
            <a:off x="7956376" y="4751195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8D42C6"/>
                </a:solidFill>
              </a:rPr>
              <a:t>timeline</a:t>
            </a:r>
            <a:endParaRPr lang="zh-CN" altLang="en-US" sz="1600" dirty="0">
              <a:solidFill>
                <a:srgbClr val="8D42C6"/>
              </a:solidFill>
            </a:endParaRP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71B06080-FE73-27BD-276C-962E7A363FB4}"/>
              </a:ext>
            </a:extLst>
          </p:cNvPr>
          <p:cNvSpPr/>
          <p:nvPr/>
        </p:nvSpPr>
        <p:spPr>
          <a:xfrm>
            <a:off x="2401718" y="2934709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2</a:t>
            </a:r>
            <a:endParaRPr lang="zh-CN" altLang="en-US" sz="1300" i="1" dirty="0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8B2BC5D1-BF87-3DEC-D3E7-1EE1B78D3102}"/>
              </a:ext>
            </a:extLst>
          </p:cNvPr>
          <p:cNvSpPr/>
          <p:nvPr/>
        </p:nvSpPr>
        <p:spPr>
          <a:xfrm>
            <a:off x="3204518" y="2934698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5F2132C3-CED4-7A4E-10CF-686F29FFAD99}"/>
              </a:ext>
            </a:extLst>
          </p:cNvPr>
          <p:cNvSpPr/>
          <p:nvPr/>
        </p:nvSpPr>
        <p:spPr>
          <a:xfrm>
            <a:off x="4002496" y="2934698"/>
            <a:ext cx="1264076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4</a:t>
            </a:r>
            <a:endParaRPr lang="zh-CN" altLang="en-US" sz="1300" i="1" dirty="0"/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4359F02F-56EF-5348-0D27-A5C99AEC95E1}"/>
              </a:ext>
            </a:extLst>
          </p:cNvPr>
          <p:cNvSpPr/>
          <p:nvPr/>
        </p:nvSpPr>
        <p:spPr>
          <a:xfrm>
            <a:off x="5266570" y="2934696"/>
            <a:ext cx="8208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DCEF4D12-E071-851C-C2A0-0BB844A90534}"/>
              </a:ext>
            </a:extLst>
          </p:cNvPr>
          <p:cNvSpPr/>
          <p:nvPr/>
        </p:nvSpPr>
        <p:spPr>
          <a:xfrm>
            <a:off x="6296397" y="2929753"/>
            <a:ext cx="933685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C332AD7B-C2EA-C16D-835D-7C6F17EDA40D}"/>
              </a:ext>
            </a:extLst>
          </p:cNvPr>
          <p:cNvSpPr/>
          <p:nvPr/>
        </p:nvSpPr>
        <p:spPr>
          <a:xfrm>
            <a:off x="2402474" y="2164524"/>
            <a:ext cx="802049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E3E7EF4C-F15E-AEEC-5270-6C7AA17AEEA6}"/>
              </a:ext>
            </a:extLst>
          </p:cNvPr>
          <p:cNvSpPr/>
          <p:nvPr/>
        </p:nvSpPr>
        <p:spPr>
          <a:xfrm>
            <a:off x="3395384" y="2164521"/>
            <a:ext cx="607114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i="1" dirty="0"/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F731AC98-7016-0826-FBAE-AE71ECC2E5FA}"/>
              </a:ext>
            </a:extLst>
          </p:cNvPr>
          <p:cNvSpPr/>
          <p:nvPr/>
        </p:nvSpPr>
        <p:spPr>
          <a:xfrm>
            <a:off x="4388545" y="2164519"/>
            <a:ext cx="8100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CDA72C9E-3396-8BEF-8EA9-015A7255D681}"/>
              </a:ext>
            </a:extLst>
          </p:cNvPr>
          <p:cNvSpPr/>
          <p:nvPr/>
        </p:nvSpPr>
        <p:spPr>
          <a:xfrm>
            <a:off x="5381207" y="2164519"/>
            <a:ext cx="900000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8D27F0B0-0F74-AB62-5479-862483477823}"/>
              </a:ext>
            </a:extLst>
          </p:cNvPr>
          <p:cNvSpPr txBox="1"/>
          <p:nvPr/>
        </p:nvSpPr>
        <p:spPr>
          <a:xfrm>
            <a:off x="251520" y="2164477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App UI Thread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A4220F06-093C-4461-2F6C-74462D8E17EC}"/>
              </a:ext>
            </a:extLst>
          </p:cNvPr>
          <p:cNvSpPr txBox="1"/>
          <p:nvPr/>
        </p:nvSpPr>
        <p:spPr>
          <a:xfrm>
            <a:off x="150597" y="2944233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47BF80B4-0D07-2C42-9A54-B41AB397E938}"/>
              </a:ext>
            </a:extLst>
          </p:cNvPr>
          <p:cNvSpPr txBox="1"/>
          <p:nvPr/>
        </p:nvSpPr>
        <p:spPr>
          <a:xfrm>
            <a:off x="6444214" y="2137421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A7E10072-CBF7-5647-AC82-AC4037560D31}"/>
              </a:ext>
            </a:extLst>
          </p:cNvPr>
          <p:cNvSpPr txBox="1"/>
          <p:nvPr/>
        </p:nvSpPr>
        <p:spPr>
          <a:xfrm>
            <a:off x="7424528" y="2923799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9E06C584-4316-F5A3-AAAC-43B3F0E36EAC}"/>
              </a:ext>
            </a:extLst>
          </p:cNvPr>
          <p:cNvCxnSpPr>
            <a:endCxn id="18" idx="0"/>
          </p:cNvCxnSpPr>
          <p:nvPr/>
        </p:nvCxnSpPr>
        <p:spPr>
          <a:xfrm>
            <a:off x="5381207" y="2785492"/>
            <a:ext cx="8138" cy="1592526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B97E7092-B432-7DA8-BB8B-B791D2AF5924}"/>
              </a:ext>
            </a:extLst>
          </p:cNvPr>
          <p:cNvCxnSpPr>
            <a:cxnSpLocks/>
            <a:stCxn id="59" idx="1"/>
          </p:cNvCxnSpPr>
          <p:nvPr/>
        </p:nvCxnSpPr>
        <p:spPr>
          <a:xfrm flipH="1" flipV="1">
            <a:off x="5266571" y="3302039"/>
            <a:ext cx="237415" cy="143115"/>
          </a:xfrm>
          <a:prstGeom prst="straightConnector1">
            <a:avLst/>
          </a:prstGeom>
          <a:ln>
            <a:solidFill>
              <a:srgbClr val="009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>
            <a:extLst>
              <a:ext uri="{FF2B5EF4-FFF2-40B4-BE49-F238E27FC236}">
                <a16:creationId xmlns:a16="http://schemas.microsoft.com/office/drawing/2014/main" id="{02468BF5-7A34-7CB3-F03F-91DFB1FE8A91}"/>
              </a:ext>
            </a:extLst>
          </p:cNvPr>
          <p:cNvSpPr txBox="1"/>
          <p:nvPr/>
        </p:nvSpPr>
        <p:spPr>
          <a:xfrm>
            <a:off x="5503986" y="3302038"/>
            <a:ext cx="215622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400" b="1" dirty="0">
                <a:solidFill>
                  <a:srgbClr val="009051"/>
                </a:solidFill>
              </a:rPr>
              <a:t>catch the deadline</a:t>
            </a:r>
            <a:endParaRPr lang="zh-CN" altLang="en-US" sz="1400" b="1" dirty="0">
              <a:solidFill>
                <a:srgbClr val="009051"/>
              </a:solidFill>
            </a:endParaRP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742B256C-9D53-436D-EE71-A519E2E3A070}"/>
              </a:ext>
            </a:extLst>
          </p:cNvPr>
          <p:cNvSpPr/>
          <p:nvPr/>
        </p:nvSpPr>
        <p:spPr>
          <a:xfrm>
            <a:off x="7373077" y="3729193"/>
            <a:ext cx="1004722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>
                <a:solidFill>
                  <a:schemeClr val="bg1"/>
                </a:solidFill>
              </a:rPr>
              <a:t>Frame 6</a:t>
            </a:r>
            <a:endParaRPr lang="zh-CN" altLang="en-US" sz="1400" i="1" dirty="0">
              <a:solidFill>
                <a:schemeClr val="bg1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411588E-F94C-0A55-4F27-F3E2C351D1BE}"/>
              </a:ext>
            </a:extLst>
          </p:cNvPr>
          <p:cNvSpPr txBox="1"/>
          <p:nvPr/>
        </p:nvSpPr>
        <p:spPr>
          <a:xfrm>
            <a:off x="3319197" y="2202244"/>
            <a:ext cx="1049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Frame 4</a:t>
            </a:r>
          </a:p>
        </p:txBody>
      </p:sp>
    </p:spTree>
    <p:extLst>
      <p:ext uri="{BB962C8B-B14F-4D97-AF65-F5344CB8AC3E}">
        <p14:creationId xmlns:p14="http://schemas.microsoft.com/office/powerpoint/2010/main" val="3605873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1EB62-8CFC-E178-AB31-3BBE7F6B6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DF96D5-F2F2-1E16-BFBB-1522F4F18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866"/>
            <a:ext cx="8579296" cy="900442"/>
          </a:xfrm>
        </p:spPr>
        <p:txBody>
          <a:bodyPr>
            <a:normAutofit/>
          </a:bodyPr>
          <a:lstStyle/>
          <a:p>
            <a:r>
              <a:rPr lang="en-US" altLang="zh-CN" sz="2600" kern="100" dirty="0">
                <a:latin typeface="+mj-lt"/>
                <a:cs typeface="Times New Roman" panose="02020603050405020304" pitchFamily="18" charset="0"/>
              </a:rPr>
              <a:t>Decoupling Rendering and Displaying</a:t>
            </a:r>
          </a:p>
        </p:txBody>
      </p:sp>
      <p:sp>
        <p:nvSpPr>
          <p:cNvPr id="21" name="灯片编号占位符 36">
            <a:extLst>
              <a:ext uri="{FF2B5EF4-FFF2-40B4-BE49-F238E27FC236}">
                <a16:creationId xmlns:a16="http://schemas.microsoft.com/office/drawing/2014/main" id="{C9A4B353-D701-1A83-90DA-E477F59CB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5296966"/>
            <a:ext cx="2133600" cy="304271"/>
          </a:xfrm>
        </p:spPr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19</a:t>
            </a:fld>
            <a:endParaRPr lang="zh-CN" altLang="en-US">
              <a:latin typeface="+mn-lt"/>
              <a:sym typeface="+mn-lt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26CA6262-ABFC-FABA-841B-3E7671F4E1DB}"/>
              </a:ext>
            </a:extLst>
          </p:cNvPr>
          <p:cNvSpPr txBox="1">
            <a:spLocks/>
          </p:cNvSpPr>
          <p:nvPr/>
        </p:nvSpPr>
        <p:spPr>
          <a:xfrm>
            <a:off x="457201" y="1095430"/>
            <a:ext cx="8291266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0" dirty="0">
                <a:latin typeface="+mn-lt"/>
              </a:rPr>
              <a:t>Current rendering services </a:t>
            </a:r>
            <a:r>
              <a:rPr lang="en-US" altLang="zh-CN" sz="1800" dirty="0">
                <a:latin typeface="+mn-lt"/>
              </a:rPr>
              <a:t>assume</a:t>
            </a:r>
            <a:r>
              <a:rPr lang="en-US" altLang="zh-CN" sz="1800" b="0" dirty="0">
                <a:latin typeface="+mn-lt"/>
              </a:rPr>
              <a:t> that the content to be rendered corresponds to the present moment in time.</a:t>
            </a:r>
          </a:p>
          <a:p>
            <a:pPr lvl="1"/>
            <a:r>
              <a:rPr lang="en-US" altLang="zh-CN" sz="1600" dirty="0">
                <a:latin typeface="+mn-lt"/>
              </a:rPr>
              <a:t>Thus, the rendering execution must be placed just before the frame displays to avoid any lag, leaving it a very short time window to finish.</a:t>
            </a:r>
            <a:endParaRPr lang="en-US" altLang="zh-CN" sz="1800" dirty="0">
              <a:latin typeface="+mn-lt"/>
            </a:endParaRPr>
          </a:p>
          <a:p>
            <a:r>
              <a:rPr lang="en-US" altLang="zh-CN" sz="1800" b="0" dirty="0">
                <a:latin typeface="+mn-lt"/>
              </a:rPr>
              <a:t>Our </a:t>
            </a:r>
            <a:r>
              <a:rPr lang="en-US" altLang="zh-CN" sz="1800" b="0" u="sng" dirty="0">
                <a:latin typeface="+mn-lt"/>
              </a:rPr>
              <a:t>key insight</a:t>
            </a:r>
            <a:r>
              <a:rPr lang="en-US" altLang="zh-CN" sz="1800" b="0" dirty="0">
                <a:latin typeface="+mn-lt"/>
              </a:rPr>
              <a:t> is to </a:t>
            </a:r>
            <a:r>
              <a:rPr lang="en-US" altLang="zh-CN" sz="1800" dirty="0">
                <a:latin typeface="+mn-lt"/>
              </a:rPr>
              <a:t>break the assumption</a:t>
            </a:r>
            <a:r>
              <a:rPr lang="en-US" altLang="zh-CN" sz="1800" b="0" dirty="0">
                <a:latin typeface="+mn-lt"/>
              </a:rPr>
              <a:t>:</a:t>
            </a:r>
          </a:p>
          <a:p>
            <a:pPr lvl="1"/>
            <a:r>
              <a:rPr lang="en-US" altLang="zh-CN" sz="1600" dirty="0">
                <a:latin typeface="+mn-lt"/>
              </a:rPr>
              <a:t>A frame can be rendered much earlier under </a:t>
            </a:r>
            <a:r>
              <a:rPr lang="en-US" altLang="zh-CN" sz="1600" i="1" dirty="0">
                <a:latin typeface="+mn-lt"/>
              </a:rPr>
              <a:t>possible and deterministic conditions </a:t>
            </a:r>
            <a:r>
              <a:rPr lang="en-US" altLang="zh-CN" sz="1600" dirty="0">
                <a:latin typeface="+mn-lt"/>
              </a:rPr>
              <a:t>such as animations and simple interactions.</a:t>
            </a:r>
          </a:p>
          <a:p>
            <a:pPr lvl="1"/>
            <a:r>
              <a:rPr lang="en-US" altLang="zh-CN" sz="1600" dirty="0">
                <a:latin typeface="+mn-lt"/>
              </a:rPr>
              <a:t>The buffer queue can hold more than three buffers, so that if a long frame runs longer than expected, the screen is still able to </a:t>
            </a:r>
            <a:r>
              <a:rPr lang="en-US" altLang="zh-CN" sz="1600" i="1" dirty="0">
                <a:latin typeface="+mn-lt"/>
              </a:rPr>
              <a:t>consume the pre-rendered short frames</a:t>
            </a:r>
            <a:r>
              <a:rPr lang="en-US" altLang="zh-CN" sz="1600" dirty="0">
                <a:latin typeface="+mn-lt"/>
              </a:rPr>
              <a:t> in the buffer queue.</a:t>
            </a:r>
          </a:p>
          <a:p>
            <a:pPr lvl="1"/>
            <a:r>
              <a:rPr lang="en-US" altLang="zh-CN" sz="1600" dirty="0">
                <a:latin typeface="+mn-lt"/>
              </a:rPr>
              <a:t>Decouple </a:t>
            </a:r>
            <a:r>
              <a:rPr lang="en-US" altLang="zh-CN" sz="1600" i="1" dirty="0">
                <a:latin typeface="+mn-lt"/>
              </a:rPr>
              <a:t>the time that the rendering workload executes </a:t>
            </a:r>
            <a:r>
              <a:rPr lang="en-US" altLang="zh-CN" sz="1600" dirty="0">
                <a:latin typeface="+mn-lt"/>
              </a:rPr>
              <a:t>and </a:t>
            </a:r>
            <a:r>
              <a:rPr lang="en-US" altLang="zh-CN" sz="1600" i="1" dirty="0">
                <a:latin typeface="+mn-lt"/>
              </a:rPr>
              <a:t>the time that the rendering frame represents</a:t>
            </a:r>
            <a:r>
              <a:rPr lang="en-US" altLang="zh-CN" sz="1600" dirty="0">
                <a:latin typeface="+mn-lt"/>
              </a:rPr>
              <a:t>.</a:t>
            </a:r>
          </a:p>
          <a:p>
            <a:pPr lvl="1"/>
            <a:endParaRPr lang="en-US" altLang="zh-CN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081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>
                <a:latin typeface="+mj-lt"/>
                <a:sym typeface="+mn-lt"/>
              </a:rPr>
              <a:t>Smartphone Graphics</a:t>
            </a:r>
          </a:p>
        </p:txBody>
      </p:sp>
      <p:sp>
        <p:nvSpPr>
          <p:cNvPr id="37" name="灯片编号占位符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2</a:t>
            </a:fld>
            <a:endParaRPr lang="zh-CN" altLang="en-US" dirty="0">
              <a:latin typeface="+mn-lt"/>
              <a:sym typeface="+mn-lt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A4CD4DA-8D49-443E-775D-2317EE7506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47" y="1345337"/>
            <a:ext cx="2617228" cy="150785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BFA2A0F3-C20F-38DE-3E4E-40AAAD356C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133200"/>
            <a:ext cx="4355976" cy="217798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DECF4E9-DB40-2342-46A3-D998B6235C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36" y="3218434"/>
            <a:ext cx="3024336" cy="1890210"/>
          </a:xfrm>
          <a:prstGeom prst="rect">
            <a:avLst/>
          </a:prstGeom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33B72654-4E95-9F08-04C5-92A8AF444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0" t="14502" r="22558" b="16334"/>
          <a:stretch/>
        </p:blipFill>
        <p:spPr bwMode="auto">
          <a:xfrm>
            <a:off x="4499992" y="1201318"/>
            <a:ext cx="1080120" cy="171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2FA8F3F-C4D5-8EF4-25C5-941D69B2C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8" t="8502" r="15574" b="2372"/>
          <a:stretch/>
        </p:blipFill>
        <p:spPr bwMode="auto">
          <a:xfrm>
            <a:off x="5863668" y="1201322"/>
            <a:ext cx="1813831" cy="172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50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FA101-C869-8113-BFBC-494930A39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9DAA40-C02F-C2E7-A9EE-55D9CD2BC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866"/>
            <a:ext cx="8579296" cy="900442"/>
          </a:xfrm>
        </p:spPr>
        <p:txBody>
          <a:bodyPr>
            <a:normAutofit/>
          </a:bodyPr>
          <a:lstStyle/>
          <a:p>
            <a:r>
              <a:rPr lang="en-US" altLang="zh-CN" sz="2600" kern="100" dirty="0">
                <a:latin typeface="+mj-lt"/>
                <a:cs typeface="Times New Roman" panose="02020603050405020304" pitchFamily="18" charset="0"/>
              </a:rPr>
              <a:t>Challenges of the Decoupling</a:t>
            </a:r>
          </a:p>
        </p:txBody>
      </p:sp>
      <p:sp>
        <p:nvSpPr>
          <p:cNvPr id="21" name="灯片编号占位符 36">
            <a:extLst>
              <a:ext uri="{FF2B5EF4-FFF2-40B4-BE49-F238E27FC236}">
                <a16:creationId xmlns:a16="http://schemas.microsoft.com/office/drawing/2014/main" id="{26312397-7C64-53CE-6B4A-4897B0F81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5296966"/>
            <a:ext cx="2133600" cy="304271"/>
          </a:xfrm>
        </p:spPr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20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4" name="内容占位符 2">
            <a:extLst>
              <a:ext uri="{FF2B5EF4-FFF2-40B4-BE49-F238E27FC236}">
                <a16:creationId xmlns:a16="http://schemas.microsoft.com/office/drawing/2014/main" id="{A7CEA5D5-2417-AECC-5483-60BB1FEAA7CD}"/>
              </a:ext>
            </a:extLst>
          </p:cNvPr>
          <p:cNvSpPr txBox="1">
            <a:spLocks/>
          </p:cNvSpPr>
          <p:nvPr/>
        </p:nvSpPr>
        <p:spPr>
          <a:xfrm>
            <a:off x="457204" y="1095430"/>
            <a:ext cx="8229601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0" dirty="0">
                <a:latin typeface="+mn-lt"/>
              </a:rPr>
              <a:t>First, the decoupling must </a:t>
            </a:r>
            <a:r>
              <a:rPr lang="en-US" altLang="zh-CN" sz="2000" dirty="0">
                <a:latin typeface="+mn-lt"/>
              </a:rPr>
              <a:t>explicitly manage the execution of individual frames</a:t>
            </a:r>
            <a:r>
              <a:rPr lang="en-US" altLang="zh-CN" sz="2000" b="0" dirty="0">
                <a:latin typeface="+mn-lt"/>
              </a:rPr>
              <a:t> when pre-rendering is feasible under possible and deterministic scenarios. </a:t>
            </a:r>
          </a:p>
          <a:p>
            <a:r>
              <a:rPr lang="en-US" altLang="zh-CN" sz="2000" b="0" dirty="0">
                <a:latin typeface="+mn-lt"/>
              </a:rPr>
              <a:t>Second, when rendering ahead, the decoupling needs to guarantee that the </a:t>
            </a:r>
            <a:r>
              <a:rPr lang="en-US" altLang="zh-CN" sz="2000" dirty="0">
                <a:latin typeface="+mn-lt"/>
              </a:rPr>
              <a:t>rendering frame content remains correct</a:t>
            </a:r>
            <a:r>
              <a:rPr lang="en-US" altLang="zh-CN" sz="2000" b="0" dirty="0">
                <a:latin typeface="+mn-lt"/>
              </a:rPr>
              <a:t>, as it would under VSync architectures. </a:t>
            </a:r>
          </a:p>
          <a:p>
            <a:r>
              <a:rPr lang="en-US" altLang="zh-CN" sz="2000" b="0" dirty="0">
                <a:latin typeface="+mn-lt"/>
              </a:rPr>
              <a:t>Last, the decoupling should be </a:t>
            </a:r>
            <a:r>
              <a:rPr lang="en-US" altLang="zh-CN" sz="2000" dirty="0">
                <a:latin typeface="+mn-lt"/>
              </a:rPr>
              <a:t>extensible and compatible</a:t>
            </a:r>
            <a:r>
              <a:rPr lang="en-US" altLang="zh-CN" sz="2000" b="0" dirty="0">
                <a:latin typeface="+mn-lt"/>
              </a:rPr>
              <a:t> with diverse interactive scenarios and custom-rendering applications (e.g., games or browsers).</a:t>
            </a:r>
            <a:endParaRPr lang="en-US" altLang="zh-CN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2118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3170E-9CBD-CCD4-F71A-2816BCD04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CCFAE95-8A8E-1629-A906-5F19F54FA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>
                <a:latin typeface="+mn-lt"/>
              </a:rPr>
              <a:t>21</a:t>
            </a:fld>
            <a:endParaRPr lang="zh-CN" altLang="en-US" dirty="0">
              <a:latin typeface="+mn-lt"/>
            </a:endParaRPr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1C3151F4-9181-5E9F-8571-EB7C68E3C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217541"/>
            <a:ext cx="8458200" cy="625242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b="1" cap="none" dirty="0"/>
              <a:t>D-VSync:</a:t>
            </a:r>
            <a:br>
              <a:rPr lang="en-US" altLang="zh-CN" sz="3600" cap="none" dirty="0"/>
            </a:br>
            <a:r>
              <a:rPr lang="en-US" altLang="zh-CN" sz="3600" u="sng" cap="none" dirty="0"/>
              <a:t>D</a:t>
            </a:r>
            <a:r>
              <a:rPr lang="en-US" altLang="zh-CN" sz="3600" cap="none" dirty="0"/>
              <a:t>ecoupled </a:t>
            </a:r>
            <a:r>
              <a:rPr lang="en-US" altLang="zh-CN" sz="3600" u="sng" cap="none" dirty="0"/>
              <a:t>V</a:t>
            </a:r>
            <a:r>
              <a:rPr lang="en-US" altLang="zh-CN" sz="3600" cap="none" dirty="0"/>
              <a:t>ertical </a:t>
            </a:r>
            <a:r>
              <a:rPr lang="en-US" altLang="zh-CN" sz="3600" u="sng" cap="none" dirty="0"/>
              <a:t>Sync</a:t>
            </a:r>
            <a:r>
              <a:rPr lang="en-US" altLang="zh-CN" sz="3600" cap="none" dirty="0"/>
              <a:t>hronization</a:t>
            </a:r>
            <a:endParaRPr lang="zh-CN" altLang="en-US" sz="3600" cap="none" dirty="0"/>
          </a:p>
        </p:txBody>
      </p:sp>
    </p:spTree>
    <p:extLst>
      <p:ext uri="{BB962C8B-B14F-4D97-AF65-F5344CB8AC3E}">
        <p14:creationId xmlns:p14="http://schemas.microsoft.com/office/powerpoint/2010/main" val="407694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16">
        <p:fade/>
      </p:transition>
    </mc:Choice>
    <mc:Fallback xmlns="">
      <p:transition spd="med" advTm="1316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09D78-C5EE-84D6-85F2-539837AB9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E52084-A869-F82B-833F-D94AA77F5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OS Rendering Architecture (Data Path)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F74D9033-B816-9754-BB2F-FA5297EEC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22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128" name="内容占位符 2">
            <a:extLst>
              <a:ext uri="{FF2B5EF4-FFF2-40B4-BE49-F238E27FC236}">
                <a16:creationId xmlns:a16="http://schemas.microsoft.com/office/drawing/2014/main" id="{335BDBB1-8746-00A5-71BA-87E4B6C4A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801716"/>
            <a:ext cx="8147248" cy="842206"/>
          </a:xfrm>
        </p:spPr>
        <p:txBody>
          <a:bodyPr>
            <a:normAutofit/>
          </a:bodyPr>
          <a:lstStyle/>
          <a:p>
            <a:r>
              <a:rPr kumimoji="1" lang="en-US" altLang="zh-CN" sz="2000" b="0" i="1" u="sng" dirty="0">
                <a:latin typeface="+mn-lt"/>
              </a:rPr>
              <a:t>Let’s revisit the data path of the 3-stage OS rendering architecture.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D11A8203-4446-26C1-C290-401953F31140}"/>
              </a:ext>
            </a:extLst>
          </p:cNvPr>
          <p:cNvSpPr/>
          <p:nvPr/>
        </p:nvSpPr>
        <p:spPr>
          <a:xfrm>
            <a:off x="2636701" y="2824991"/>
            <a:ext cx="3818887" cy="576000"/>
          </a:xfrm>
          <a:prstGeom prst="roundRect">
            <a:avLst>
              <a:gd name="adj" fmla="val 15622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OS RS</a:t>
            </a:r>
            <a:endParaRPr lang="zh-CN" altLang="en-US" sz="2200" b="1" dirty="0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C96ACA92-47A4-AAAC-5121-847172504D07}"/>
              </a:ext>
            </a:extLst>
          </p:cNvPr>
          <p:cNvSpPr/>
          <p:nvPr/>
        </p:nvSpPr>
        <p:spPr>
          <a:xfrm>
            <a:off x="2636701" y="1618672"/>
            <a:ext cx="3819370" cy="57600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App</a:t>
            </a:r>
            <a:endParaRPr lang="zh-CN" altLang="en-US" sz="2200" b="1" dirty="0"/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8526BC33-F68D-3511-8632-7C0863F1D685}"/>
              </a:ext>
            </a:extLst>
          </p:cNvPr>
          <p:cNvSpPr/>
          <p:nvPr/>
        </p:nvSpPr>
        <p:spPr>
          <a:xfrm>
            <a:off x="2636701" y="4028555"/>
            <a:ext cx="3818887" cy="57600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Screen HAL</a:t>
            </a:r>
            <a:endParaRPr lang="zh-CN" altLang="en-US" sz="2200" b="1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43E9D4E-C42A-5BA4-180D-27F7B6EBF1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751" y="3935861"/>
            <a:ext cx="793848" cy="793848"/>
          </a:xfrm>
          <a:prstGeom prst="rect">
            <a:avLst/>
          </a:prstGeom>
        </p:spPr>
      </p:pic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353A91FC-CE52-E1DB-98F5-4A2CB403FC6C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>
            <a:off x="4546144" y="3400991"/>
            <a:ext cx="0" cy="627564"/>
          </a:xfrm>
          <a:prstGeom prst="straightConnector1">
            <a:avLst/>
          </a:prstGeom>
          <a:ln w="114300">
            <a:solidFill>
              <a:schemeClr val="accent2">
                <a:lumMod val="50000"/>
              </a:schemeClr>
            </a:solidFill>
            <a:headEnd w="lg" len="lg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C3E31FD9-D3FE-4BB3-A1AE-4D2E2DD88257}"/>
              </a:ext>
            </a:extLst>
          </p:cNvPr>
          <p:cNvSpPr txBox="1"/>
          <p:nvPr/>
        </p:nvSpPr>
        <p:spPr>
          <a:xfrm>
            <a:off x="2985911" y="3490141"/>
            <a:ext cx="2083230" cy="369332"/>
          </a:xfrm>
          <a:prstGeom prst="rect">
            <a:avLst/>
          </a:prstGeom>
          <a:solidFill>
            <a:srgbClr val="D9D9D9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</a:rPr>
              <a:t>Frame Buffers</a:t>
            </a:r>
            <a:endParaRPr lang="zh-CN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C1861C96-69D7-B0C4-2C8E-F6948CB85943}"/>
              </a:ext>
            </a:extLst>
          </p:cNvPr>
          <p:cNvCxnSpPr>
            <a:cxnSpLocks/>
            <a:stCxn id="11" idx="2"/>
            <a:endCxn id="10" idx="0"/>
          </p:cNvCxnSpPr>
          <p:nvPr/>
        </p:nvCxnSpPr>
        <p:spPr>
          <a:xfrm flipH="1">
            <a:off x="4546149" y="2194674"/>
            <a:ext cx="241" cy="630319"/>
          </a:xfrm>
          <a:prstGeom prst="straightConnector1">
            <a:avLst/>
          </a:prstGeom>
          <a:ln w="114300">
            <a:solidFill>
              <a:schemeClr val="accent2">
                <a:lumMod val="50000"/>
              </a:schemeClr>
            </a:solidFill>
            <a:headEnd w="lg" len="lg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76F2E253-DF5E-840F-0EEE-7080E7B70AAA}"/>
              </a:ext>
            </a:extLst>
          </p:cNvPr>
          <p:cNvSpPr txBox="1"/>
          <p:nvPr/>
        </p:nvSpPr>
        <p:spPr>
          <a:xfrm>
            <a:off x="2990233" y="2284254"/>
            <a:ext cx="2078933" cy="369332"/>
          </a:xfrm>
          <a:prstGeom prst="rect">
            <a:avLst/>
          </a:prstGeom>
          <a:solidFill>
            <a:srgbClr val="D9D9D9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354347"/>
                </a:solidFill>
              </a:rPr>
              <a:t>Draw</a:t>
            </a:r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</a:rPr>
              <a:t> Commands</a:t>
            </a:r>
            <a:endParaRPr lang="zh-CN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0" name="连接符: 肘形 29">
            <a:extLst>
              <a:ext uri="{FF2B5EF4-FFF2-40B4-BE49-F238E27FC236}">
                <a16:creationId xmlns:a16="http://schemas.microsoft.com/office/drawing/2014/main" id="{70C773D5-4B80-6825-F574-35346B712972}"/>
              </a:ext>
            </a:extLst>
          </p:cNvPr>
          <p:cNvCxnSpPr>
            <a:cxnSpLocks/>
          </p:cNvCxnSpPr>
          <p:nvPr/>
        </p:nvCxnSpPr>
        <p:spPr>
          <a:xfrm>
            <a:off x="3573290" y="1292187"/>
            <a:ext cx="972857" cy="319558"/>
          </a:xfrm>
          <a:prstGeom prst="bentConnector3">
            <a:avLst>
              <a:gd name="adj1" fmla="val 99631"/>
            </a:avLst>
          </a:prstGeom>
          <a:ln w="79375">
            <a:solidFill>
              <a:schemeClr val="accent2">
                <a:lumMod val="50000"/>
              </a:schemeClr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图形 30">
            <a:extLst>
              <a:ext uri="{FF2B5EF4-FFF2-40B4-BE49-F238E27FC236}">
                <a16:creationId xmlns:a16="http://schemas.microsoft.com/office/drawing/2014/main" id="{A4B93CDE-2DD8-6C2D-806B-6F55AE4732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3245991" y="1193555"/>
            <a:ext cx="279704" cy="40789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9BD136EB-3793-32B2-EBAA-F3B430707A3E}"/>
              </a:ext>
            </a:extLst>
          </p:cNvPr>
          <p:cNvSpPr txBox="1"/>
          <p:nvPr/>
        </p:nvSpPr>
        <p:spPr>
          <a:xfrm>
            <a:off x="2708709" y="899139"/>
            <a:ext cx="1552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354347"/>
                </a:solidFill>
              </a:rPr>
              <a:t>Input Event</a:t>
            </a:r>
            <a:endParaRPr lang="zh-CN" altLang="en-US" b="1" dirty="0">
              <a:solidFill>
                <a:srgbClr val="354347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844F3EFA-1E35-4617-BCB9-9A70E5EC35B4}"/>
              </a:ext>
            </a:extLst>
          </p:cNvPr>
          <p:cNvSpPr txBox="1"/>
          <p:nvPr/>
        </p:nvSpPr>
        <p:spPr>
          <a:xfrm>
            <a:off x="5162384" y="1740587"/>
            <a:ext cx="1347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8F8F8F"/>
                </a:solidFill>
              </a:rPr>
              <a:t>UI logic</a:t>
            </a:r>
            <a:endParaRPr lang="zh-CN" altLang="en-US" sz="1600" b="1" dirty="0">
              <a:solidFill>
                <a:srgbClr val="8F8F8F"/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A048D869-36BF-1C0E-3770-73FEADA529CD}"/>
              </a:ext>
            </a:extLst>
          </p:cNvPr>
          <p:cNvSpPr txBox="1"/>
          <p:nvPr/>
        </p:nvSpPr>
        <p:spPr>
          <a:xfrm>
            <a:off x="5168364" y="2943716"/>
            <a:ext cx="1347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8F8F8F"/>
                </a:solidFill>
              </a:rPr>
              <a:t>animation</a:t>
            </a:r>
            <a:endParaRPr lang="zh-CN" altLang="en-US" sz="1600" b="1" dirty="0">
              <a:solidFill>
                <a:srgbClr val="8F8F8F"/>
              </a:solidFill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75F9059E-64B6-0EA9-E0CF-7279EBFF757F}"/>
              </a:ext>
            </a:extLst>
          </p:cNvPr>
          <p:cNvSpPr txBox="1"/>
          <p:nvPr/>
        </p:nvSpPr>
        <p:spPr>
          <a:xfrm>
            <a:off x="5177620" y="3350519"/>
            <a:ext cx="9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/>
              <a:t>queue</a:t>
            </a:r>
            <a:endParaRPr lang="zh-CN" altLang="en-US" sz="1600" dirty="0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4509EEEF-B3DC-7B02-73E8-E17AEC2CCB16}"/>
              </a:ext>
            </a:extLst>
          </p:cNvPr>
          <p:cNvSpPr/>
          <p:nvPr/>
        </p:nvSpPr>
        <p:spPr>
          <a:xfrm>
            <a:off x="5251300" y="2454228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11081E2B-4950-5D83-C6C7-7574920D2E32}"/>
              </a:ext>
            </a:extLst>
          </p:cNvPr>
          <p:cNvSpPr txBox="1"/>
          <p:nvPr/>
        </p:nvSpPr>
        <p:spPr>
          <a:xfrm>
            <a:off x="5161293" y="2153573"/>
            <a:ext cx="9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/>
              <a:t>queue</a:t>
            </a:r>
            <a:endParaRPr lang="zh-CN" altLang="en-US" sz="1600" dirty="0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195195FA-5E63-B056-1D5B-A121AA83B811}"/>
              </a:ext>
            </a:extLst>
          </p:cNvPr>
          <p:cNvSpPr/>
          <p:nvPr/>
        </p:nvSpPr>
        <p:spPr>
          <a:xfrm>
            <a:off x="5509061" y="2450466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059BCF22-D621-B506-C996-F366EFA6D6A6}"/>
              </a:ext>
            </a:extLst>
          </p:cNvPr>
          <p:cNvSpPr/>
          <p:nvPr/>
        </p:nvSpPr>
        <p:spPr>
          <a:xfrm>
            <a:off x="5761438" y="2450466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连接符: 肘形 2">
            <a:extLst>
              <a:ext uri="{FF2B5EF4-FFF2-40B4-BE49-F238E27FC236}">
                <a16:creationId xmlns:a16="http://schemas.microsoft.com/office/drawing/2014/main" id="{AB3DD959-73D6-F20D-47B7-FB9421EBE629}"/>
              </a:ext>
            </a:extLst>
          </p:cNvPr>
          <p:cNvCxnSpPr>
            <a:cxnSpLocks/>
          </p:cNvCxnSpPr>
          <p:nvPr/>
        </p:nvCxnSpPr>
        <p:spPr>
          <a:xfrm rot="10800000" flipH="1">
            <a:off x="2631899" y="1768175"/>
            <a:ext cx="12700" cy="274246"/>
          </a:xfrm>
          <a:prstGeom prst="bentConnector4">
            <a:avLst>
              <a:gd name="adj1" fmla="val -2725000"/>
              <a:gd name="adj2" fmla="val 100648"/>
            </a:avLst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连接符: 肘形 3">
            <a:extLst>
              <a:ext uri="{FF2B5EF4-FFF2-40B4-BE49-F238E27FC236}">
                <a16:creationId xmlns:a16="http://schemas.microsoft.com/office/drawing/2014/main" id="{210E299C-4979-40E1-FDB2-FD3A75AD3378}"/>
              </a:ext>
            </a:extLst>
          </p:cNvPr>
          <p:cNvCxnSpPr>
            <a:cxnSpLocks/>
          </p:cNvCxnSpPr>
          <p:nvPr/>
        </p:nvCxnSpPr>
        <p:spPr>
          <a:xfrm rot="10800000" flipH="1">
            <a:off x="2625551" y="2974493"/>
            <a:ext cx="12700" cy="274246"/>
          </a:xfrm>
          <a:prstGeom prst="bentConnector4">
            <a:avLst>
              <a:gd name="adj1" fmla="val -2725000"/>
              <a:gd name="adj2" fmla="val 100648"/>
            </a:avLst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>
            <a:extLst>
              <a:ext uri="{FF2B5EF4-FFF2-40B4-BE49-F238E27FC236}">
                <a16:creationId xmlns:a16="http://schemas.microsoft.com/office/drawing/2014/main" id="{691BBC54-27D2-A0E8-C2DB-C3815521869D}"/>
              </a:ext>
            </a:extLst>
          </p:cNvPr>
          <p:cNvGrpSpPr/>
          <p:nvPr/>
        </p:nvGrpSpPr>
        <p:grpSpPr>
          <a:xfrm>
            <a:off x="5249868" y="3653648"/>
            <a:ext cx="722582" cy="306946"/>
            <a:chOff x="3357427" y="3653975"/>
            <a:chExt cx="722582" cy="306946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EACD09A1-F692-D0F5-DC7D-C9650040B801}"/>
                </a:ext>
              </a:extLst>
            </p:cNvPr>
            <p:cNvSpPr/>
            <p:nvPr/>
          </p:nvSpPr>
          <p:spPr>
            <a:xfrm>
              <a:off x="3612461" y="3653975"/>
              <a:ext cx="211012" cy="306946"/>
            </a:xfrm>
            <a:prstGeom prst="rect">
              <a:avLst/>
            </a:prstGeom>
            <a:solidFill>
              <a:srgbClr val="3C3C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A2230485-F216-AFD2-FF01-1885F2374E61}"/>
                </a:ext>
              </a:extLst>
            </p:cNvPr>
            <p:cNvSpPr/>
            <p:nvPr/>
          </p:nvSpPr>
          <p:spPr>
            <a:xfrm>
              <a:off x="3868997" y="3653975"/>
              <a:ext cx="211012" cy="306946"/>
            </a:xfrm>
            <a:prstGeom prst="rect">
              <a:avLst/>
            </a:prstGeom>
            <a:solidFill>
              <a:srgbClr val="3C3C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9F74AFDE-BB38-AD82-62FB-64DC1D10C3FA}"/>
                </a:ext>
              </a:extLst>
            </p:cNvPr>
            <p:cNvSpPr/>
            <p:nvPr/>
          </p:nvSpPr>
          <p:spPr>
            <a:xfrm>
              <a:off x="3357427" y="3653975"/>
              <a:ext cx="212820" cy="306946"/>
            </a:xfrm>
            <a:prstGeom prst="rect">
              <a:avLst/>
            </a:prstGeom>
            <a:solidFill>
              <a:srgbClr val="3C3C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0224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208C0-BADF-937E-15E0-4EEB17AD1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06ECBA-1904-882A-8124-49E9553FF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VSync Rendering Architecture (Control Path)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C9413158-01C4-B99D-8BBC-EA8BB8774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23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484A90EB-72A0-29B3-DD43-2EBAABB11B21}"/>
              </a:ext>
            </a:extLst>
          </p:cNvPr>
          <p:cNvSpPr/>
          <p:nvPr/>
        </p:nvSpPr>
        <p:spPr>
          <a:xfrm>
            <a:off x="755581" y="2824991"/>
            <a:ext cx="3818887" cy="576000"/>
          </a:xfrm>
          <a:prstGeom prst="roundRect">
            <a:avLst>
              <a:gd name="adj" fmla="val 15622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OS RS</a:t>
            </a:r>
            <a:endParaRPr lang="zh-CN" altLang="en-US" sz="2200" b="1" dirty="0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7C99FEA7-9FAF-22FB-7AA8-46DAAD71D652}"/>
              </a:ext>
            </a:extLst>
          </p:cNvPr>
          <p:cNvSpPr/>
          <p:nvPr/>
        </p:nvSpPr>
        <p:spPr>
          <a:xfrm>
            <a:off x="755579" y="1618672"/>
            <a:ext cx="3819370" cy="57600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App</a:t>
            </a:r>
            <a:endParaRPr lang="zh-CN" altLang="en-US" sz="2200" b="1" dirty="0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6CFE3317-EF2A-D0C4-624B-02C9136FC569}"/>
              </a:ext>
            </a:extLst>
          </p:cNvPr>
          <p:cNvSpPr/>
          <p:nvPr/>
        </p:nvSpPr>
        <p:spPr>
          <a:xfrm>
            <a:off x="755581" y="4028555"/>
            <a:ext cx="3818887" cy="57600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Screen HAL</a:t>
            </a:r>
            <a:endParaRPr lang="zh-CN" altLang="en-US" sz="2200" b="1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BA9DD16-5B2B-1682-670B-47C653119C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629" y="3935861"/>
            <a:ext cx="793848" cy="793848"/>
          </a:xfrm>
          <a:prstGeom prst="rect">
            <a:avLst/>
          </a:prstGeom>
        </p:spPr>
      </p:pic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94B8C4AE-4A92-4525-0CFB-D7C606EC92CF}"/>
              </a:ext>
            </a:extLst>
          </p:cNvPr>
          <p:cNvCxnSpPr>
            <a:cxnSpLocks/>
            <a:stCxn id="3" idx="2"/>
            <a:endCxn id="17" idx="0"/>
          </p:cNvCxnSpPr>
          <p:nvPr/>
        </p:nvCxnSpPr>
        <p:spPr>
          <a:xfrm>
            <a:off x="2665020" y="3400991"/>
            <a:ext cx="0" cy="627564"/>
          </a:xfrm>
          <a:prstGeom prst="straightConnector1">
            <a:avLst/>
          </a:prstGeom>
          <a:ln w="114300">
            <a:solidFill>
              <a:schemeClr val="accent2">
                <a:lumMod val="50000"/>
              </a:schemeClr>
            </a:solidFill>
            <a:headEnd w="lg" len="lg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485AFA05-A634-E0E8-CE32-6EB90018F281}"/>
              </a:ext>
            </a:extLst>
          </p:cNvPr>
          <p:cNvSpPr txBox="1"/>
          <p:nvPr/>
        </p:nvSpPr>
        <p:spPr>
          <a:xfrm>
            <a:off x="1104790" y="3490141"/>
            <a:ext cx="2083230" cy="369332"/>
          </a:xfrm>
          <a:prstGeom prst="rect">
            <a:avLst/>
          </a:prstGeom>
          <a:solidFill>
            <a:srgbClr val="D9D9D9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</a:rPr>
              <a:t>Frame Buffers</a:t>
            </a:r>
            <a:endParaRPr lang="zh-CN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36DA571B-E581-3C23-8137-A18DE0B65527}"/>
              </a:ext>
            </a:extLst>
          </p:cNvPr>
          <p:cNvSpPr txBox="1"/>
          <p:nvPr/>
        </p:nvSpPr>
        <p:spPr>
          <a:xfrm>
            <a:off x="3269143" y="3350519"/>
            <a:ext cx="9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/>
              <a:t>queue</a:t>
            </a:r>
            <a:endParaRPr lang="zh-CN" altLang="en-US" sz="1600" dirty="0"/>
          </a:p>
        </p:txBody>
      </p:sp>
      <p:cxnSp>
        <p:nvCxnSpPr>
          <p:cNvPr id="74" name="连接符: 肘形 73">
            <a:extLst>
              <a:ext uri="{FF2B5EF4-FFF2-40B4-BE49-F238E27FC236}">
                <a16:creationId xmlns:a16="http://schemas.microsoft.com/office/drawing/2014/main" id="{FFDB3F21-E2FE-5F17-8BF2-965080A8E4B9}"/>
              </a:ext>
            </a:extLst>
          </p:cNvPr>
          <p:cNvCxnSpPr>
            <a:cxnSpLocks/>
            <a:stCxn id="17" idx="3"/>
            <a:endCxn id="171" idx="2"/>
          </p:cNvCxnSpPr>
          <p:nvPr/>
        </p:nvCxnSpPr>
        <p:spPr>
          <a:xfrm flipV="1">
            <a:off x="4574465" y="3921925"/>
            <a:ext cx="2720320" cy="394630"/>
          </a:xfrm>
          <a:prstGeom prst="bentConnector2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75AC411C-1C56-C25E-B9CC-34265358DBC9}"/>
              </a:ext>
            </a:extLst>
          </p:cNvPr>
          <p:cNvCxnSpPr>
            <a:cxnSpLocks/>
          </p:cNvCxnSpPr>
          <p:nvPr/>
        </p:nvCxnSpPr>
        <p:spPr>
          <a:xfrm>
            <a:off x="5496306" y="4236764"/>
            <a:ext cx="695770" cy="0"/>
          </a:xfrm>
          <a:prstGeom prst="straightConnector1">
            <a:avLst/>
          </a:prstGeom>
          <a:ln w="15875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等腰三角形 84">
            <a:extLst>
              <a:ext uri="{FF2B5EF4-FFF2-40B4-BE49-F238E27FC236}">
                <a16:creationId xmlns:a16="http://schemas.microsoft.com/office/drawing/2014/main" id="{020521B9-6605-7368-9968-AB5D83CE6866}"/>
              </a:ext>
            </a:extLst>
          </p:cNvPr>
          <p:cNvSpPr/>
          <p:nvPr/>
        </p:nvSpPr>
        <p:spPr>
          <a:xfrm>
            <a:off x="5570298" y="4061807"/>
            <a:ext cx="45719" cy="174958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等腰三角形 85">
            <a:extLst>
              <a:ext uri="{FF2B5EF4-FFF2-40B4-BE49-F238E27FC236}">
                <a16:creationId xmlns:a16="http://schemas.microsoft.com/office/drawing/2014/main" id="{A79D55C2-1DA5-80AC-4329-D72FED92B5A6}"/>
              </a:ext>
            </a:extLst>
          </p:cNvPr>
          <p:cNvSpPr/>
          <p:nvPr/>
        </p:nvSpPr>
        <p:spPr>
          <a:xfrm>
            <a:off x="5786322" y="4068181"/>
            <a:ext cx="45719" cy="174958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等腰三角形 86">
            <a:extLst>
              <a:ext uri="{FF2B5EF4-FFF2-40B4-BE49-F238E27FC236}">
                <a16:creationId xmlns:a16="http://schemas.microsoft.com/office/drawing/2014/main" id="{73FF6F48-1A00-6892-BEE3-B0464626A89C}"/>
              </a:ext>
            </a:extLst>
          </p:cNvPr>
          <p:cNvSpPr/>
          <p:nvPr/>
        </p:nvSpPr>
        <p:spPr>
          <a:xfrm>
            <a:off x="6007746" y="4061807"/>
            <a:ext cx="45719" cy="174958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DBD4412F-156F-6C46-06A7-30426D28C763}"/>
              </a:ext>
            </a:extLst>
          </p:cNvPr>
          <p:cNvSpPr txBox="1"/>
          <p:nvPr/>
        </p:nvSpPr>
        <p:spPr>
          <a:xfrm>
            <a:off x="4916168" y="4311007"/>
            <a:ext cx="1915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8D42C6"/>
                </a:solidFill>
              </a:rPr>
              <a:t>HW-VSync Signal</a:t>
            </a:r>
            <a:endParaRPr lang="zh-CN" altLang="en-US" sz="1400" b="1" dirty="0">
              <a:solidFill>
                <a:srgbClr val="8D42C6"/>
              </a:solidFill>
            </a:endParaRPr>
          </a:p>
        </p:txBody>
      </p:sp>
      <p:sp>
        <p:nvSpPr>
          <p:cNvPr id="128" name="内容占位符 2">
            <a:extLst>
              <a:ext uri="{FF2B5EF4-FFF2-40B4-BE49-F238E27FC236}">
                <a16:creationId xmlns:a16="http://schemas.microsoft.com/office/drawing/2014/main" id="{A0C55474-5F94-3839-6C6E-AE81162C1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4651654"/>
            <a:ext cx="8229600" cy="783174"/>
          </a:xfrm>
        </p:spPr>
        <p:txBody>
          <a:bodyPr>
            <a:noAutofit/>
          </a:bodyPr>
          <a:lstStyle/>
          <a:p>
            <a:r>
              <a:rPr kumimoji="1" lang="en-US" altLang="zh-CN" sz="1600" b="0" dirty="0">
                <a:latin typeface="+mn-lt"/>
              </a:rPr>
              <a:t>Each stage sends requests to the Frame Timing Manager (FTM) for VSync signals </a:t>
            </a:r>
            <a:r>
              <a:rPr kumimoji="1" lang="en-US" altLang="zh-CN" sz="1600" dirty="0">
                <a:latin typeface="+mn-lt"/>
              </a:rPr>
              <a:t>in each frame to execute the next frame</a:t>
            </a:r>
            <a:r>
              <a:rPr kumimoji="1" lang="en-US" altLang="zh-CN" sz="1600" b="0" dirty="0">
                <a:latin typeface="+mn-lt"/>
              </a:rPr>
              <a:t>. FTM posts </a:t>
            </a:r>
            <a:r>
              <a:rPr kumimoji="1" lang="en-US" altLang="zh-CN" sz="1600" dirty="0">
                <a:latin typeface="+mn-lt"/>
              </a:rPr>
              <a:t>periodic VSync events </a:t>
            </a:r>
            <a:r>
              <a:rPr kumimoji="1" lang="en-US" altLang="zh-CN" sz="1600" b="0" dirty="0">
                <a:latin typeface="+mn-lt"/>
              </a:rPr>
              <a:t>with wall-clock timestamps for animation rendering at a frequency (e.g., 120Hz).</a:t>
            </a:r>
          </a:p>
          <a:p>
            <a:pPr marL="0" indent="0">
              <a:buNone/>
            </a:pPr>
            <a:endParaRPr kumimoji="1" lang="zh-CN" altLang="en-US" sz="1600" b="0" dirty="0">
              <a:latin typeface="+mn-lt"/>
            </a:endParaRP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4FCAB312-124F-771A-80C4-7AFAB4735F36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 flipH="1">
            <a:off x="2665024" y="2194674"/>
            <a:ext cx="241" cy="630319"/>
          </a:xfrm>
          <a:prstGeom prst="straightConnector1">
            <a:avLst/>
          </a:prstGeom>
          <a:ln w="114300">
            <a:solidFill>
              <a:schemeClr val="accent2">
                <a:lumMod val="50000"/>
              </a:schemeClr>
            </a:solidFill>
            <a:headEnd w="lg" len="lg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>
            <a:extLst>
              <a:ext uri="{FF2B5EF4-FFF2-40B4-BE49-F238E27FC236}">
                <a16:creationId xmlns:a16="http://schemas.microsoft.com/office/drawing/2014/main" id="{42858B3D-45F4-3550-A2DA-1EEB9E8D0051}"/>
              </a:ext>
            </a:extLst>
          </p:cNvPr>
          <p:cNvSpPr/>
          <p:nvPr/>
        </p:nvSpPr>
        <p:spPr>
          <a:xfrm>
            <a:off x="3342821" y="2454228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C9AF42B-CBC4-0EE5-469E-C743446C4659}"/>
              </a:ext>
            </a:extLst>
          </p:cNvPr>
          <p:cNvSpPr txBox="1"/>
          <p:nvPr/>
        </p:nvSpPr>
        <p:spPr>
          <a:xfrm>
            <a:off x="3252814" y="2153573"/>
            <a:ext cx="9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/>
              <a:t>queue</a:t>
            </a:r>
            <a:endParaRPr lang="zh-CN" altLang="en-US" sz="1600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F3BB7B58-35C4-C11E-8C57-F6848CEAE934}"/>
              </a:ext>
            </a:extLst>
          </p:cNvPr>
          <p:cNvSpPr txBox="1"/>
          <p:nvPr/>
        </p:nvSpPr>
        <p:spPr>
          <a:xfrm>
            <a:off x="1109109" y="2284254"/>
            <a:ext cx="2078933" cy="369332"/>
          </a:xfrm>
          <a:prstGeom prst="rect">
            <a:avLst/>
          </a:prstGeom>
          <a:solidFill>
            <a:srgbClr val="D9D9D9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354347"/>
                </a:solidFill>
              </a:rPr>
              <a:t>Draw</a:t>
            </a:r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</a:rPr>
              <a:t> Commands</a:t>
            </a:r>
            <a:endParaRPr lang="zh-CN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0" name="连接符: 肘形 39">
            <a:extLst>
              <a:ext uri="{FF2B5EF4-FFF2-40B4-BE49-F238E27FC236}">
                <a16:creationId xmlns:a16="http://schemas.microsoft.com/office/drawing/2014/main" id="{76369D83-ADE8-88B2-C280-D575977D7496}"/>
              </a:ext>
            </a:extLst>
          </p:cNvPr>
          <p:cNvCxnSpPr>
            <a:cxnSpLocks/>
          </p:cNvCxnSpPr>
          <p:nvPr/>
        </p:nvCxnSpPr>
        <p:spPr>
          <a:xfrm>
            <a:off x="1692165" y="1292187"/>
            <a:ext cx="972857" cy="319558"/>
          </a:xfrm>
          <a:prstGeom prst="bentConnector3">
            <a:avLst>
              <a:gd name="adj1" fmla="val 99631"/>
            </a:avLst>
          </a:prstGeom>
          <a:ln w="79375">
            <a:solidFill>
              <a:schemeClr val="accent2">
                <a:lumMod val="50000"/>
              </a:schemeClr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图形 49">
            <a:extLst>
              <a:ext uri="{FF2B5EF4-FFF2-40B4-BE49-F238E27FC236}">
                <a16:creationId xmlns:a16="http://schemas.microsoft.com/office/drawing/2014/main" id="{E0B8801D-2115-F79B-1FFB-5FD61C78A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364866" y="1193555"/>
            <a:ext cx="279704" cy="407896"/>
          </a:xfrm>
          <a:prstGeom prst="rect">
            <a:avLst/>
          </a:prstGeom>
        </p:spPr>
      </p:pic>
      <p:sp>
        <p:nvSpPr>
          <p:cNvPr id="51" name="文本框 50">
            <a:extLst>
              <a:ext uri="{FF2B5EF4-FFF2-40B4-BE49-F238E27FC236}">
                <a16:creationId xmlns:a16="http://schemas.microsoft.com/office/drawing/2014/main" id="{95EE8D95-68BF-BC5B-1073-3CFA2A281673}"/>
              </a:ext>
            </a:extLst>
          </p:cNvPr>
          <p:cNvSpPr txBox="1"/>
          <p:nvPr/>
        </p:nvSpPr>
        <p:spPr>
          <a:xfrm>
            <a:off x="827585" y="899139"/>
            <a:ext cx="1552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354347"/>
                </a:solidFill>
              </a:rPr>
              <a:t>Input Event</a:t>
            </a:r>
            <a:endParaRPr lang="zh-CN" altLang="en-US" b="1" dirty="0">
              <a:solidFill>
                <a:srgbClr val="354347"/>
              </a:solidFill>
            </a:endParaRPr>
          </a:p>
        </p:txBody>
      </p:sp>
      <p:sp>
        <p:nvSpPr>
          <p:cNvPr id="56" name="矩形: 圆角 55">
            <a:extLst>
              <a:ext uri="{FF2B5EF4-FFF2-40B4-BE49-F238E27FC236}">
                <a16:creationId xmlns:a16="http://schemas.microsoft.com/office/drawing/2014/main" id="{2B386925-F2D0-4437-DA17-B82B8D71ABD8}"/>
              </a:ext>
            </a:extLst>
          </p:cNvPr>
          <p:cNvSpPr/>
          <p:nvPr/>
        </p:nvSpPr>
        <p:spPr>
          <a:xfrm>
            <a:off x="5796137" y="1292191"/>
            <a:ext cx="2952088" cy="2683721"/>
          </a:xfrm>
          <a:prstGeom prst="roundRect">
            <a:avLst>
              <a:gd name="adj" fmla="val 610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zh-CN" altLang="en-US" sz="2200" b="1" dirty="0">
              <a:solidFill>
                <a:srgbClr val="B04B28"/>
              </a:solidFill>
            </a:endParaRPr>
          </a:p>
        </p:txBody>
      </p:sp>
      <p:sp>
        <p:nvSpPr>
          <p:cNvPr id="145" name="文本框 144">
            <a:extLst>
              <a:ext uri="{FF2B5EF4-FFF2-40B4-BE49-F238E27FC236}">
                <a16:creationId xmlns:a16="http://schemas.microsoft.com/office/drawing/2014/main" id="{D34B894A-6DD4-727B-3E08-2AFFBBB22985}"/>
              </a:ext>
            </a:extLst>
          </p:cNvPr>
          <p:cNvSpPr txBox="1"/>
          <p:nvPr/>
        </p:nvSpPr>
        <p:spPr>
          <a:xfrm>
            <a:off x="6061385" y="1353129"/>
            <a:ext cx="2442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/>
              <a:t>Frame Timing Manager</a:t>
            </a:r>
            <a:endParaRPr lang="zh-CN" altLang="en-US" sz="1600" b="1" dirty="0"/>
          </a:p>
        </p:txBody>
      </p:sp>
      <p:cxnSp>
        <p:nvCxnSpPr>
          <p:cNvPr id="150" name="直接箭头连接符 149">
            <a:extLst>
              <a:ext uri="{FF2B5EF4-FFF2-40B4-BE49-F238E27FC236}">
                <a16:creationId xmlns:a16="http://schemas.microsoft.com/office/drawing/2014/main" id="{22D76CCD-F59E-A637-C76D-966EB4725D8D}"/>
              </a:ext>
            </a:extLst>
          </p:cNvPr>
          <p:cNvCxnSpPr>
            <a:cxnSpLocks/>
          </p:cNvCxnSpPr>
          <p:nvPr/>
        </p:nvCxnSpPr>
        <p:spPr>
          <a:xfrm>
            <a:off x="4572005" y="1849388"/>
            <a:ext cx="1214317" cy="0"/>
          </a:xfrm>
          <a:prstGeom prst="straightConnector1">
            <a:avLst/>
          </a:prstGeom>
          <a:ln w="38100">
            <a:solidFill>
              <a:srgbClr val="8F8F8F"/>
            </a:solidFill>
            <a:prstDash val="soli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4" name="直接箭头连接符 153">
            <a:extLst>
              <a:ext uri="{FF2B5EF4-FFF2-40B4-BE49-F238E27FC236}">
                <a16:creationId xmlns:a16="http://schemas.microsoft.com/office/drawing/2014/main" id="{9CF14003-4ADF-4364-9F2E-8E11CE8A476D}"/>
              </a:ext>
            </a:extLst>
          </p:cNvPr>
          <p:cNvCxnSpPr>
            <a:cxnSpLocks/>
          </p:cNvCxnSpPr>
          <p:nvPr/>
        </p:nvCxnSpPr>
        <p:spPr>
          <a:xfrm flipH="1">
            <a:off x="4581824" y="1993404"/>
            <a:ext cx="1214317" cy="0"/>
          </a:xfrm>
          <a:prstGeom prst="straightConnector1">
            <a:avLst/>
          </a:prstGeom>
          <a:ln w="38100">
            <a:solidFill>
              <a:srgbClr val="8F8F8F"/>
            </a:solidFill>
            <a:prstDash val="soli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5" name="直接箭头连接符 154">
            <a:extLst>
              <a:ext uri="{FF2B5EF4-FFF2-40B4-BE49-F238E27FC236}">
                <a16:creationId xmlns:a16="http://schemas.microsoft.com/office/drawing/2014/main" id="{68BE5E7D-F58A-496F-67AB-5832DB33949B}"/>
              </a:ext>
            </a:extLst>
          </p:cNvPr>
          <p:cNvCxnSpPr>
            <a:cxnSpLocks/>
          </p:cNvCxnSpPr>
          <p:nvPr/>
        </p:nvCxnSpPr>
        <p:spPr>
          <a:xfrm>
            <a:off x="4572005" y="3073524"/>
            <a:ext cx="1214317" cy="0"/>
          </a:xfrm>
          <a:prstGeom prst="straightConnector1">
            <a:avLst/>
          </a:prstGeom>
          <a:ln w="38100">
            <a:solidFill>
              <a:srgbClr val="8F8F8F"/>
            </a:solidFill>
            <a:prstDash val="soli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6" name="直接箭头连接符 155">
            <a:extLst>
              <a:ext uri="{FF2B5EF4-FFF2-40B4-BE49-F238E27FC236}">
                <a16:creationId xmlns:a16="http://schemas.microsoft.com/office/drawing/2014/main" id="{6B4E25AE-9867-1145-D0AE-8FDF1566BDE3}"/>
              </a:ext>
            </a:extLst>
          </p:cNvPr>
          <p:cNvCxnSpPr>
            <a:cxnSpLocks/>
          </p:cNvCxnSpPr>
          <p:nvPr/>
        </p:nvCxnSpPr>
        <p:spPr>
          <a:xfrm flipH="1">
            <a:off x="4581824" y="3217540"/>
            <a:ext cx="1214317" cy="0"/>
          </a:xfrm>
          <a:prstGeom prst="straightConnector1">
            <a:avLst/>
          </a:prstGeom>
          <a:ln w="38100">
            <a:solidFill>
              <a:srgbClr val="8F8F8F"/>
            </a:solidFill>
            <a:prstDash val="soli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7" name="文本框 156">
            <a:extLst>
              <a:ext uri="{FF2B5EF4-FFF2-40B4-BE49-F238E27FC236}">
                <a16:creationId xmlns:a16="http://schemas.microsoft.com/office/drawing/2014/main" id="{6FBB5C97-58C9-643F-9EE8-BADE9CF6A7F5}"/>
              </a:ext>
            </a:extLst>
          </p:cNvPr>
          <p:cNvSpPr txBox="1"/>
          <p:nvPr/>
        </p:nvSpPr>
        <p:spPr>
          <a:xfrm>
            <a:off x="4511376" y="1401106"/>
            <a:ext cx="1347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Request</a:t>
            </a:r>
          </a:p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Next Frame</a:t>
            </a:r>
            <a:endParaRPr lang="zh-CN" altLang="en-US" sz="1200" dirty="0">
              <a:solidFill>
                <a:srgbClr val="8F8F8F"/>
              </a:solidFill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8937005E-1CA2-006F-82DD-E9FDE7B5F206}"/>
              </a:ext>
            </a:extLst>
          </p:cNvPr>
          <p:cNvSpPr txBox="1"/>
          <p:nvPr/>
        </p:nvSpPr>
        <p:spPr>
          <a:xfrm>
            <a:off x="4511376" y="1980161"/>
            <a:ext cx="1347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VSync Event</a:t>
            </a:r>
          </a:p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Timestamp</a:t>
            </a:r>
            <a:endParaRPr lang="zh-CN" altLang="en-US" sz="1200" dirty="0">
              <a:solidFill>
                <a:srgbClr val="8F8F8F"/>
              </a:solidFill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B79130B4-8405-B479-F8CE-800720B2B233}"/>
              </a:ext>
            </a:extLst>
          </p:cNvPr>
          <p:cNvSpPr txBox="1"/>
          <p:nvPr/>
        </p:nvSpPr>
        <p:spPr>
          <a:xfrm>
            <a:off x="4515051" y="2620973"/>
            <a:ext cx="1347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Request</a:t>
            </a:r>
          </a:p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Next Frame</a:t>
            </a:r>
            <a:endParaRPr lang="zh-CN" altLang="en-US" sz="1200" dirty="0">
              <a:solidFill>
                <a:srgbClr val="8F8F8F"/>
              </a:solidFill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F0014599-EF5F-9000-F98D-02B073D98E8F}"/>
              </a:ext>
            </a:extLst>
          </p:cNvPr>
          <p:cNvSpPr txBox="1"/>
          <p:nvPr/>
        </p:nvSpPr>
        <p:spPr>
          <a:xfrm>
            <a:off x="4515051" y="3204474"/>
            <a:ext cx="134785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VSync Event</a:t>
            </a:r>
          </a:p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Timestamp</a:t>
            </a:r>
            <a:endParaRPr lang="zh-CN" altLang="en-US" sz="1200" dirty="0">
              <a:solidFill>
                <a:srgbClr val="8F8F8F"/>
              </a:solidFill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D2733263-D529-7B86-870D-BF3D1E27AFA5}"/>
              </a:ext>
            </a:extLst>
          </p:cNvPr>
          <p:cNvSpPr txBox="1"/>
          <p:nvPr/>
        </p:nvSpPr>
        <p:spPr>
          <a:xfrm>
            <a:off x="3281263" y="1740587"/>
            <a:ext cx="1347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8F8F8F"/>
                </a:solidFill>
              </a:rPr>
              <a:t>UI logic</a:t>
            </a:r>
            <a:endParaRPr lang="zh-CN" altLang="en-US" sz="1600" b="1" dirty="0">
              <a:solidFill>
                <a:srgbClr val="8F8F8F"/>
              </a:solidFill>
            </a:endParaRPr>
          </a:p>
        </p:txBody>
      </p:sp>
      <p:sp>
        <p:nvSpPr>
          <p:cNvPr id="164" name="文本框 163">
            <a:extLst>
              <a:ext uri="{FF2B5EF4-FFF2-40B4-BE49-F238E27FC236}">
                <a16:creationId xmlns:a16="http://schemas.microsoft.com/office/drawing/2014/main" id="{75F83E59-5317-457C-E234-8CF65371AD9C}"/>
              </a:ext>
            </a:extLst>
          </p:cNvPr>
          <p:cNvSpPr txBox="1"/>
          <p:nvPr/>
        </p:nvSpPr>
        <p:spPr>
          <a:xfrm>
            <a:off x="3287240" y="2943716"/>
            <a:ext cx="1347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8F8F8F"/>
                </a:solidFill>
              </a:rPr>
              <a:t>animation</a:t>
            </a:r>
            <a:endParaRPr lang="zh-CN" altLang="en-US" sz="1600" b="1" dirty="0">
              <a:solidFill>
                <a:srgbClr val="8F8F8F"/>
              </a:solidFill>
            </a:endParaRPr>
          </a:p>
        </p:txBody>
      </p:sp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D0FB9CE0-D7A1-27A2-5F0E-E4D8788279D4}"/>
              </a:ext>
            </a:extLst>
          </p:cNvPr>
          <p:cNvSpPr/>
          <p:nvPr/>
        </p:nvSpPr>
        <p:spPr>
          <a:xfrm>
            <a:off x="6265170" y="3583371"/>
            <a:ext cx="2059228" cy="338554"/>
          </a:xfrm>
          <a:prstGeom prst="roundRect">
            <a:avLst>
              <a:gd name="adj" fmla="val 0"/>
            </a:avLst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HW-VSync Model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173" name="矩形: 圆角 172">
            <a:extLst>
              <a:ext uri="{FF2B5EF4-FFF2-40B4-BE49-F238E27FC236}">
                <a16:creationId xmlns:a16="http://schemas.microsoft.com/office/drawing/2014/main" id="{D74D78E7-96DA-E852-A252-91F73A69F759}"/>
              </a:ext>
            </a:extLst>
          </p:cNvPr>
          <p:cNvSpPr/>
          <p:nvPr/>
        </p:nvSpPr>
        <p:spPr>
          <a:xfrm rot="16200000">
            <a:off x="7853089" y="2683396"/>
            <a:ext cx="1154513" cy="356228"/>
          </a:xfrm>
          <a:prstGeom prst="roundRect">
            <a:avLst>
              <a:gd name="adj" fmla="val 0"/>
            </a:avLst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solidFill>
                  <a:schemeClr val="tx1"/>
                </a:solidFill>
              </a:rPr>
              <a:t>VSync</a:t>
            </a:r>
            <a:endParaRPr lang="zh-CN" altLang="en-US" sz="1600" b="1" dirty="0">
              <a:solidFill>
                <a:schemeClr val="tx1"/>
              </a:solidFill>
            </a:endParaRPr>
          </a:p>
        </p:txBody>
      </p:sp>
      <p:cxnSp>
        <p:nvCxnSpPr>
          <p:cNvPr id="176" name="连接符: 肘形 175">
            <a:extLst>
              <a:ext uri="{FF2B5EF4-FFF2-40B4-BE49-F238E27FC236}">
                <a16:creationId xmlns:a16="http://schemas.microsoft.com/office/drawing/2014/main" id="{34D9A290-C20D-6BCD-63F2-963686A95736}"/>
              </a:ext>
            </a:extLst>
          </p:cNvPr>
          <p:cNvCxnSpPr>
            <a:cxnSpLocks/>
            <a:stCxn id="173" idx="3"/>
          </p:cNvCxnSpPr>
          <p:nvPr/>
        </p:nvCxnSpPr>
        <p:spPr>
          <a:xfrm rot="16200000" flipV="1">
            <a:off x="6953409" y="807318"/>
            <a:ext cx="355566" cy="2598307"/>
          </a:xfrm>
          <a:prstGeom prst="bentConnector2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文本框 178">
            <a:extLst>
              <a:ext uri="{FF2B5EF4-FFF2-40B4-BE49-F238E27FC236}">
                <a16:creationId xmlns:a16="http://schemas.microsoft.com/office/drawing/2014/main" id="{FCC56D05-A3C9-078E-39F3-808F872D0154}"/>
              </a:ext>
            </a:extLst>
          </p:cNvPr>
          <p:cNvSpPr txBox="1"/>
          <p:nvPr/>
        </p:nvSpPr>
        <p:spPr>
          <a:xfrm>
            <a:off x="6201611" y="1670538"/>
            <a:ext cx="2260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Post Events with Timestamps</a:t>
            </a:r>
            <a:endParaRPr lang="zh-CN" altLang="en-US" sz="1200" dirty="0">
              <a:solidFill>
                <a:srgbClr val="8F8F8F"/>
              </a:solidFill>
            </a:endParaRPr>
          </a:p>
        </p:txBody>
      </p:sp>
      <p:cxnSp>
        <p:nvCxnSpPr>
          <p:cNvPr id="195" name="连接符: 肘形 194">
            <a:extLst>
              <a:ext uri="{FF2B5EF4-FFF2-40B4-BE49-F238E27FC236}">
                <a16:creationId xmlns:a16="http://schemas.microsoft.com/office/drawing/2014/main" id="{8B1CED6E-3529-EEE3-2A9F-0DB363E48911}"/>
              </a:ext>
            </a:extLst>
          </p:cNvPr>
          <p:cNvCxnSpPr>
            <a:cxnSpLocks/>
            <a:stCxn id="171" idx="3"/>
            <a:endCxn id="173" idx="1"/>
          </p:cNvCxnSpPr>
          <p:nvPr/>
        </p:nvCxnSpPr>
        <p:spPr>
          <a:xfrm flipV="1">
            <a:off x="8324395" y="3438764"/>
            <a:ext cx="105948" cy="313884"/>
          </a:xfrm>
          <a:prstGeom prst="bentConnector2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E15E370C-D1C4-0627-0D9F-DC48C38C5665}"/>
              </a:ext>
            </a:extLst>
          </p:cNvPr>
          <p:cNvSpPr/>
          <p:nvPr/>
        </p:nvSpPr>
        <p:spPr>
          <a:xfrm>
            <a:off x="3849683" y="2452404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C8765A3-A816-E6B3-283B-1D7BE95596F4}"/>
              </a:ext>
            </a:extLst>
          </p:cNvPr>
          <p:cNvSpPr/>
          <p:nvPr/>
        </p:nvSpPr>
        <p:spPr>
          <a:xfrm>
            <a:off x="3594552" y="2452406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连接符: 肘形 7">
            <a:extLst>
              <a:ext uri="{FF2B5EF4-FFF2-40B4-BE49-F238E27FC236}">
                <a16:creationId xmlns:a16="http://schemas.microsoft.com/office/drawing/2014/main" id="{E4981192-3417-673F-F33D-FB3181B7B435}"/>
              </a:ext>
            </a:extLst>
          </p:cNvPr>
          <p:cNvCxnSpPr>
            <a:cxnSpLocks/>
          </p:cNvCxnSpPr>
          <p:nvPr/>
        </p:nvCxnSpPr>
        <p:spPr>
          <a:xfrm rot="10800000" flipH="1">
            <a:off x="748986" y="1769551"/>
            <a:ext cx="12700" cy="274246"/>
          </a:xfrm>
          <a:prstGeom prst="bentConnector4">
            <a:avLst>
              <a:gd name="adj1" fmla="val -2725000"/>
              <a:gd name="adj2" fmla="val 100648"/>
            </a:avLst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连接符: 肘形 34">
            <a:extLst>
              <a:ext uri="{FF2B5EF4-FFF2-40B4-BE49-F238E27FC236}">
                <a16:creationId xmlns:a16="http://schemas.microsoft.com/office/drawing/2014/main" id="{69E07B95-4A12-65EB-096C-CA8B5FAED9DB}"/>
              </a:ext>
            </a:extLst>
          </p:cNvPr>
          <p:cNvCxnSpPr>
            <a:cxnSpLocks/>
          </p:cNvCxnSpPr>
          <p:nvPr/>
        </p:nvCxnSpPr>
        <p:spPr>
          <a:xfrm rot="10800000" flipH="1">
            <a:off x="742636" y="2975870"/>
            <a:ext cx="12700" cy="274246"/>
          </a:xfrm>
          <a:prstGeom prst="bentConnector4">
            <a:avLst>
              <a:gd name="adj1" fmla="val -2725000"/>
              <a:gd name="adj2" fmla="val 100648"/>
            </a:avLst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120609AE-8C5A-7847-EC8D-CB5EA1525A3C}"/>
              </a:ext>
            </a:extLst>
          </p:cNvPr>
          <p:cNvGrpSpPr/>
          <p:nvPr/>
        </p:nvGrpSpPr>
        <p:grpSpPr>
          <a:xfrm>
            <a:off x="3357427" y="3653975"/>
            <a:ext cx="722582" cy="306946"/>
            <a:chOff x="3357427" y="3653975"/>
            <a:chExt cx="722582" cy="306946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43C8097-4863-569F-F359-585DA2BA1143}"/>
                </a:ext>
              </a:extLst>
            </p:cNvPr>
            <p:cNvSpPr/>
            <p:nvPr/>
          </p:nvSpPr>
          <p:spPr>
            <a:xfrm>
              <a:off x="3612461" y="3653975"/>
              <a:ext cx="211012" cy="306946"/>
            </a:xfrm>
            <a:prstGeom prst="rect">
              <a:avLst/>
            </a:prstGeom>
            <a:solidFill>
              <a:srgbClr val="3C3C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FB900A9-7133-36D6-71D7-732B5FB02A79}"/>
                </a:ext>
              </a:extLst>
            </p:cNvPr>
            <p:cNvSpPr/>
            <p:nvPr/>
          </p:nvSpPr>
          <p:spPr>
            <a:xfrm>
              <a:off x="3868997" y="3653975"/>
              <a:ext cx="211012" cy="306946"/>
            </a:xfrm>
            <a:prstGeom prst="rect">
              <a:avLst/>
            </a:prstGeom>
            <a:solidFill>
              <a:srgbClr val="3C3C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586D01F1-C5FC-4AFD-5873-25E8B5433E2C}"/>
                </a:ext>
              </a:extLst>
            </p:cNvPr>
            <p:cNvSpPr/>
            <p:nvPr/>
          </p:nvSpPr>
          <p:spPr>
            <a:xfrm>
              <a:off x="3357427" y="3653975"/>
              <a:ext cx="212820" cy="306946"/>
            </a:xfrm>
            <a:prstGeom prst="rect">
              <a:avLst/>
            </a:prstGeom>
            <a:solidFill>
              <a:srgbClr val="3C3C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01917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2B3C7-04FA-F391-F93F-4C6577BDC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5B94E4-6287-5F5F-4C4C-6EA757E76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D-VSync Rendering Architecture (Control Path)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182B6F53-EFB7-F3B3-C29C-DA8E81A97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24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7B4E119E-32BF-63B7-7381-F05B391AE20F}"/>
              </a:ext>
            </a:extLst>
          </p:cNvPr>
          <p:cNvSpPr/>
          <p:nvPr/>
        </p:nvSpPr>
        <p:spPr>
          <a:xfrm>
            <a:off x="755581" y="2824991"/>
            <a:ext cx="3818887" cy="576000"/>
          </a:xfrm>
          <a:prstGeom prst="roundRect">
            <a:avLst>
              <a:gd name="adj" fmla="val 15622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OS RS</a:t>
            </a:r>
            <a:endParaRPr lang="zh-CN" altLang="en-US" sz="2200" b="1" dirty="0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7E82A407-E550-CEC7-31E8-A931C03E10FD}"/>
              </a:ext>
            </a:extLst>
          </p:cNvPr>
          <p:cNvSpPr/>
          <p:nvPr/>
        </p:nvSpPr>
        <p:spPr>
          <a:xfrm>
            <a:off x="755579" y="1618672"/>
            <a:ext cx="3819370" cy="57600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App</a:t>
            </a:r>
            <a:endParaRPr lang="zh-CN" altLang="en-US" sz="2200" b="1" dirty="0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5C35847A-016C-541E-3A37-CAF4CA0522AD}"/>
              </a:ext>
            </a:extLst>
          </p:cNvPr>
          <p:cNvSpPr/>
          <p:nvPr/>
        </p:nvSpPr>
        <p:spPr>
          <a:xfrm>
            <a:off x="755581" y="4028555"/>
            <a:ext cx="3818887" cy="57600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Screen HAL</a:t>
            </a:r>
            <a:endParaRPr lang="zh-CN" altLang="en-US" sz="2200" b="1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C0AAF51-6FC6-C621-6EA7-8506994BE6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629" y="3935861"/>
            <a:ext cx="793848" cy="793848"/>
          </a:xfrm>
          <a:prstGeom prst="rect">
            <a:avLst/>
          </a:prstGeom>
        </p:spPr>
      </p:pic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0D310E18-2ADB-3A5D-60AC-3CABC78AEE0D}"/>
              </a:ext>
            </a:extLst>
          </p:cNvPr>
          <p:cNvCxnSpPr>
            <a:cxnSpLocks/>
            <a:stCxn id="3" idx="2"/>
            <a:endCxn id="17" idx="0"/>
          </p:cNvCxnSpPr>
          <p:nvPr/>
        </p:nvCxnSpPr>
        <p:spPr>
          <a:xfrm>
            <a:off x="2665020" y="3400991"/>
            <a:ext cx="0" cy="627564"/>
          </a:xfrm>
          <a:prstGeom prst="straightConnector1">
            <a:avLst/>
          </a:prstGeom>
          <a:ln w="114300">
            <a:solidFill>
              <a:schemeClr val="accent2">
                <a:lumMod val="50000"/>
              </a:schemeClr>
            </a:solidFill>
            <a:headEnd w="lg" len="lg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8D5E070B-BE04-3E72-5473-176CA6D55CEE}"/>
              </a:ext>
            </a:extLst>
          </p:cNvPr>
          <p:cNvSpPr txBox="1"/>
          <p:nvPr/>
        </p:nvSpPr>
        <p:spPr>
          <a:xfrm>
            <a:off x="1104790" y="3490141"/>
            <a:ext cx="2083230" cy="369332"/>
          </a:xfrm>
          <a:prstGeom prst="rect">
            <a:avLst/>
          </a:prstGeom>
          <a:solidFill>
            <a:srgbClr val="D9D9D9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</a:rPr>
              <a:t>Frame Buffers</a:t>
            </a:r>
            <a:endParaRPr lang="zh-CN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65116FD6-E4C6-44D2-8B0F-A52779F97ADC}"/>
              </a:ext>
            </a:extLst>
          </p:cNvPr>
          <p:cNvSpPr txBox="1"/>
          <p:nvPr/>
        </p:nvSpPr>
        <p:spPr>
          <a:xfrm>
            <a:off x="3269143" y="3350519"/>
            <a:ext cx="9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/>
              <a:t>queue</a:t>
            </a:r>
            <a:endParaRPr lang="zh-CN" altLang="en-US" sz="1600" dirty="0"/>
          </a:p>
        </p:txBody>
      </p:sp>
      <p:cxnSp>
        <p:nvCxnSpPr>
          <p:cNvPr id="74" name="连接符: 肘形 73">
            <a:extLst>
              <a:ext uri="{FF2B5EF4-FFF2-40B4-BE49-F238E27FC236}">
                <a16:creationId xmlns:a16="http://schemas.microsoft.com/office/drawing/2014/main" id="{920F3899-02E3-2E18-99C3-61ECF643631B}"/>
              </a:ext>
            </a:extLst>
          </p:cNvPr>
          <p:cNvCxnSpPr>
            <a:cxnSpLocks/>
            <a:stCxn id="17" idx="3"/>
            <a:endCxn id="171" idx="2"/>
          </p:cNvCxnSpPr>
          <p:nvPr/>
        </p:nvCxnSpPr>
        <p:spPr>
          <a:xfrm flipV="1">
            <a:off x="4574465" y="3921925"/>
            <a:ext cx="2720320" cy="394630"/>
          </a:xfrm>
          <a:prstGeom prst="bentConnector2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A999EA51-4BAD-C8FB-D726-F956100758C3}"/>
              </a:ext>
            </a:extLst>
          </p:cNvPr>
          <p:cNvCxnSpPr>
            <a:cxnSpLocks/>
          </p:cNvCxnSpPr>
          <p:nvPr/>
        </p:nvCxnSpPr>
        <p:spPr>
          <a:xfrm>
            <a:off x="5496306" y="4236764"/>
            <a:ext cx="695770" cy="0"/>
          </a:xfrm>
          <a:prstGeom prst="straightConnector1">
            <a:avLst/>
          </a:prstGeom>
          <a:ln w="15875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等腰三角形 84">
            <a:extLst>
              <a:ext uri="{FF2B5EF4-FFF2-40B4-BE49-F238E27FC236}">
                <a16:creationId xmlns:a16="http://schemas.microsoft.com/office/drawing/2014/main" id="{A4F52B2B-8DF9-7D5B-E3B4-0199E4ECE860}"/>
              </a:ext>
            </a:extLst>
          </p:cNvPr>
          <p:cNvSpPr/>
          <p:nvPr/>
        </p:nvSpPr>
        <p:spPr>
          <a:xfrm>
            <a:off x="5570298" y="4061807"/>
            <a:ext cx="45719" cy="174958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等腰三角形 85">
            <a:extLst>
              <a:ext uri="{FF2B5EF4-FFF2-40B4-BE49-F238E27FC236}">
                <a16:creationId xmlns:a16="http://schemas.microsoft.com/office/drawing/2014/main" id="{EA2B116F-87A1-5094-FA6B-EFF25C8076FA}"/>
              </a:ext>
            </a:extLst>
          </p:cNvPr>
          <p:cNvSpPr/>
          <p:nvPr/>
        </p:nvSpPr>
        <p:spPr>
          <a:xfrm>
            <a:off x="5786322" y="4068181"/>
            <a:ext cx="45719" cy="174958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741BD8C6-3231-40EC-23E7-601579A119E2}"/>
              </a:ext>
            </a:extLst>
          </p:cNvPr>
          <p:cNvSpPr txBox="1"/>
          <p:nvPr/>
        </p:nvSpPr>
        <p:spPr>
          <a:xfrm>
            <a:off x="4916168" y="4311007"/>
            <a:ext cx="1915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8D42C6"/>
                </a:solidFill>
              </a:rPr>
              <a:t>HW-VSync Signal</a:t>
            </a:r>
            <a:endParaRPr lang="zh-CN" altLang="en-US" sz="1400" b="1" dirty="0">
              <a:solidFill>
                <a:srgbClr val="8D42C6"/>
              </a:solidFill>
            </a:endParaRPr>
          </a:p>
        </p:txBody>
      </p:sp>
      <p:sp>
        <p:nvSpPr>
          <p:cNvPr id="128" name="内容占位符 2">
            <a:extLst>
              <a:ext uri="{FF2B5EF4-FFF2-40B4-BE49-F238E27FC236}">
                <a16:creationId xmlns:a16="http://schemas.microsoft.com/office/drawing/2014/main" id="{38EBD791-38AC-00EB-0FE6-FE9CDD6E2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651651"/>
            <a:ext cx="8147248" cy="623558"/>
          </a:xfrm>
        </p:spPr>
        <p:txBody>
          <a:bodyPr>
            <a:noAutofit/>
          </a:bodyPr>
          <a:lstStyle/>
          <a:p>
            <a:r>
              <a:rPr kumimoji="1" lang="en-US" altLang="zh-CN" sz="1600" b="0" dirty="0">
                <a:latin typeface="+mn-lt"/>
              </a:rPr>
              <a:t>The decoupled pre-rendering includes a </a:t>
            </a:r>
            <a:r>
              <a:rPr kumimoji="1" lang="en-US" altLang="zh-CN" sz="1600" dirty="0">
                <a:latin typeface="+mn-lt"/>
              </a:rPr>
              <a:t>Frame Pre-Executor (FPE)</a:t>
            </a:r>
            <a:r>
              <a:rPr kumimoji="1" lang="en-US" altLang="zh-CN" sz="1600" b="0" dirty="0">
                <a:latin typeface="+mn-lt"/>
              </a:rPr>
              <a:t>, a </a:t>
            </a:r>
            <a:r>
              <a:rPr kumimoji="1" lang="en-US" altLang="zh-CN" sz="1600" dirty="0">
                <a:latin typeface="+mn-lt"/>
              </a:rPr>
              <a:t>Display Time Virtualizer (DTV), </a:t>
            </a:r>
            <a:r>
              <a:rPr kumimoji="1" lang="en-US" altLang="zh-CN" sz="1600" b="0" dirty="0">
                <a:latin typeface="+mn-lt"/>
              </a:rPr>
              <a:t>a Runtime Controller &amp; APIs for input prediction and custom-rendering applications. Also, the queues now contain more than 3 buffers. </a:t>
            </a:r>
          </a:p>
          <a:p>
            <a:endParaRPr kumimoji="1" lang="zh-CN" altLang="en-US" sz="1600" b="0" dirty="0">
              <a:latin typeface="+mn-lt"/>
            </a:endParaRP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4D7E880F-0C8D-0497-2CCD-2DA5ABAC3FB1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 flipH="1">
            <a:off x="2665024" y="2194674"/>
            <a:ext cx="241" cy="630319"/>
          </a:xfrm>
          <a:prstGeom prst="straightConnector1">
            <a:avLst/>
          </a:prstGeom>
          <a:ln w="114300">
            <a:solidFill>
              <a:schemeClr val="accent2">
                <a:lumMod val="50000"/>
              </a:schemeClr>
            </a:solidFill>
            <a:headEnd w="lg" len="lg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>
            <a:extLst>
              <a:ext uri="{FF2B5EF4-FFF2-40B4-BE49-F238E27FC236}">
                <a16:creationId xmlns:a16="http://schemas.microsoft.com/office/drawing/2014/main" id="{7FE535F2-24D4-96C7-A207-5FC365E7FEF7}"/>
              </a:ext>
            </a:extLst>
          </p:cNvPr>
          <p:cNvSpPr/>
          <p:nvPr/>
        </p:nvSpPr>
        <p:spPr>
          <a:xfrm>
            <a:off x="3342821" y="2454228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F91DB00-1AE8-9A82-E0F5-1CC107A661E4}"/>
              </a:ext>
            </a:extLst>
          </p:cNvPr>
          <p:cNvSpPr/>
          <p:nvPr/>
        </p:nvSpPr>
        <p:spPr>
          <a:xfrm>
            <a:off x="3594552" y="2452406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61CD3B5-04A4-DF63-16AE-6C7B679B2224}"/>
              </a:ext>
            </a:extLst>
          </p:cNvPr>
          <p:cNvSpPr/>
          <p:nvPr/>
        </p:nvSpPr>
        <p:spPr>
          <a:xfrm>
            <a:off x="3849683" y="2452404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4985487-3787-5731-CD8B-965C87AD91B7}"/>
              </a:ext>
            </a:extLst>
          </p:cNvPr>
          <p:cNvSpPr txBox="1"/>
          <p:nvPr/>
        </p:nvSpPr>
        <p:spPr>
          <a:xfrm>
            <a:off x="3252814" y="2153573"/>
            <a:ext cx="9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/>
              <a:t>queue</a:t>
            </a:r>
            <a:endParaRPr lang="zh-CN" altLang="en-US" sz="1600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77A86B6-2C0D-C03E-1AD0-3DBD8A395D9D}"/>
              </a:ext>
            </a:extLst>
          </p:cNvPr>
          <p:cNvSpPr txBox="1"/>
          <p:nvPr/>
        </p:nvSpPr>
        <p:spPr>
          <a:xfrm>
            <a:off x="1109109" y="2284254"/>
            <a:ext cx="2078933" cy="369332"/>
          </a:xfrm>
          <a:prstGeom prst="rect">
            <a:avLst/>
          </a:prstGeom>
          <a:solidFill>
            <a:srgbClr val="D9D9D9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354347"/>
                </a:solidFill>
              </a:rPr>
              <a:t>Draw</a:t>
            </a:r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</a:rPr>
              <a:t> Commands</a:t>
            </a:r>
            <a:endParaRPr lang="zh-CN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0" name="连接符: 肘形 39">
            <a:extLst>
              <a:ext uri="{FF2B5EF4-FFF2-40B4-BE49-F238E27FC236}">
                <a16:creationId xmlns:a16="http://schemas.microsoft.com/office/drawing/2014/main" id="{6E7A3573-B94B-9270-F4E2-3891CFEB5BFE}"/>
              </a:ext>
            </a:extLst>
          </p:cNvPr>
          <p:cNvCxnSpPr>
            <a:cxnSpLocks/>
          </p:cNvCxnSpPr>
          <p:nvPr/>
        </p:nvCxnSpPr>
        <p:spPr>
          <a:xfrm>
            <a:off x="1692165" y="1292187"/>
            <a:ext cx="972857" cy="319558"/>
          </a:xfrm>
          <a:prstGeom prst="bentConnector3">
            <a:avLst>
              <a:gd name="adj1" fmla="val 99631"/>
            </a:avLst>
          </a:prstGeom>
          <a:ln w="79375">
            <a:solidFill>
              <a:schemeClr val="accent2">
                <a:lumMod val="50000"/>
              </a:schemeClr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图形 49">
            <a:extLst>
              <a:ext uri="{FF2B5EF4-FFF2-40B4-BE49-F238E27FC236}">
                <a16:creationId xmlns:a16="http://schemas.microsoft.com/office/drawing/2014/main" id="{C23F94FE-52F3-A30B-63BB-CFCD023E3B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364866" y="1193555"/>
            <a:ext cx="279704" cy="407896"/>
          </a:xfrm>
          <a:prstGeom prst="rect">
            <a:avLst/>
          </a:prstGeom>
        </p:spPr>
      </p:pic>
      <p:sp>
        <p:nvSpPr>
          <p:cNvPr id="51" name="文本框 50">
            <a:extLst>
              <a:ext uri="{FF2B5EF4-FFF2-40B4-BE49-F238E27FC236}">
                <a16:creationId xmlns:a16="http://schemas.microsoft.com/office/drawing/2014/main" id="{98BD23BF-C625-2630-0117-787A615BEE98}"/>
              </a:ext>
            </a:extLst>
          </p:cNvPr>
          <p:cNvSpPr txBox="1"/>
          <p:nvPr/>
        </p:nvSpPr>
        <p:spPr>
          <a:xfrm>
            <a:off x="827585" y="899139"/>
            <a:ext cx="1552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354347"/>
                </a:solidFill>
              </a:rPr>
              <a:t>Input Event</a:t>
            </a:r>
            <a:endParaRPr lang="zh-CN" altLang="en-US" b="1" dirty="0">
              <a:solidFill>
                <a:srgbClr val="354347"/>
              </a:solidFill>
            </a:endParaRPr>
          </a:p>
        </p:txBody>
      </p:sp>
      <p:sp>
        <p:nvSpPr>
          <p:cNvPr id="56" name="矩形: 圆角 55">
            <a:extLst>
              <a:ext uri="{FF2B5EF4-FFF2-40B4-BE49-F238E27FC236}">
                <a16:creationId xmlns:a16="http://schemas.microsoft.com/office/drawing/2014/main" id="{62CC7C66-873F-7419-B5E7-F892EE8750BF}"/>
              </a:ext>
            </a:extLst>
          </p:cNvPr>
          <p:cNvSpPr/>
          <p:nvPr/>
        </p:nvSpPr>
        <p:spPr>
          <a:xfrm>
            <a:off x="5796137" y="1292191"/>
            <a:ext cx="2952088" cy="2683721"/>
          </a:xfrm>
          <a:prstGeom prst="roundRect">
            <a:avLst>
              <a:gd name="adj" fmla="val 610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zh-CN" altLang="en-US" sz="2200" b="1" dirty="0">
              <a:solidFill>
                <a:srgbClr val="B04B28"/>
              </a:solidFill>
            </a:endParaRPr>
          </a:p>
        </p:txBody>
      </p:sp>
      <p:cxnSp>
        <p:nvCxnSpPr>
          <p:cNvPr id="150" name="直接箭头连接符 149">
            <a:extLst>
              <a:ext uri="{FF2B5EF4-FFF2-40B4-BE49-F238E27FC236}">
                <a16:creationId xmlns:a16="http://schemas.microsoft.com/office/drawing/2014/main" id="{4EFD0B71-0001-1B62-6CB8-D08E9A28BD63}"/>
              </a:ext>
            </a:extLst>
          </p:cNvPr>
          <p:cNvCxnSpPr>
            <a:cxnSpLocks/>
          </p:cNvCxnSpPr>
          <p:nvPr/>
        </p:nvCxnSpPr>
        <p:spPr>
          <a:xfrm>
            <a:off x="4572005" y="1849388"/>
            <a:ext cx="1214317" cy="0"/>
          </a:xfrm>
          <a:prstGeom prst="straightConnector1">
            <a:avLst/>
          </a:prstGeom>
          <a:ln w="38100">
            <a:solidFill>
              <a:srgbClr val="8F8F8F"/>
            </a:solidFill>
            <a:prstDash val="soli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4" name="直接箭头连接符 153">
            <a:extLst>
              <a:ext uri="{FF2B5EF4-FFF2-40B4-BE49-F238E27FC236}">
                <a16:creationId xmlns:a16="http://schemas.microsoft.com/office/drawing/2014/main" id="{D1651045-5606-5169-0AED-07AB83C5C63C}"/>
              </a:ext>
            </a:extLst>
          </p:cNvPr>
          <p:cNvCxnSpPr>
            <a:cxnSpLocks/>
          </p:cNvCxnSpPr>
          <p:nvPr/>
        </p:nvCxnSpPr>
        <p:spPr>
          <a:xfrm flipH="1">
            <a:off x="4581824" y="1993404"/>
            <a:ext cx="1214317" cy="0"/>
          </a:xfrm>
          <a:prstGeom prst="straightConnector1">
            <a:avLst/>
          </a:prstGeom>
          <a:ln w="38100">
            <a:solidFill>
              <a:srgbClr val="8F8F8F"/>
            </a:solidFill>
            <a:prstDash val="soli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5" name="直接箭头连接符 154">
            <a:extLst>
              <a:ext uri="{FF2B5EF4-FFF2-40B4-BE49-F238E27FC236}">
                <a16:creationId xmlns:a16="http://schemas.microsoft.com/office/drawing/2014/main" id="{AE88065E-BF5C-926F-DE5F-E13686415674}"/>
              </a:ext>
            </a:extLst>
          </p:cNvPr>
          <p:cNvCxnSpPr>
            <a:cxnSpLocks/>
          </p:cNvCxnSpPr>
          <p:nvPr/>
        </p:nvCxnSpPr>
        <p:spPr>
          <a:xfrm>
            <a:off x="4572005" y="3073524"/>
            <a:ext cx="1214317" cy="0"/>
          </a:xfrm>
          <a:prstGeom prst="straightConnector1">
            <a:avLst/>
          </a:prstGeom>
          <a:ln w="38100">
            <a:solidFill>
              <a:srgbClr val="8F8F8F"/>
            </a:solidFill>
            <a:prstDash val="soli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6" name="直接箭头连接符 155">
            <a:extLst>
              <a:ext uri="{FF2B5EF4-FFF2-40B4-BE49-F238E27FC236}">
                <a16:creationId xmlns:a16="http://schemas.microsoft.com/office/drawing/2014/main" id="{1205E4D6-15A0-18AB-461F-23CE2611434D}"/>
              </a:ext>
            </a:extLst>
          </p:cNvPr>
          <p:cNvCxnSpPr>
            <a:cxnSpLocks/>
          </p:cNvCxnSpPr>
          <p:nvPr/>
        </p:nvCxnSpPr>
        <p:spPr>
          <a:xfrm flipH="1">
            <a:off x="4581824" y="3217540"/>
            <a:ext cx="1214317" cy="0"/>
          </a:xfrm>
          <a:prstGeom prst="straightConnector1">
            <a:avLst/>
          </a:prstGeom>
          <a:ln w="38100">
            <a:solidFill>
              <a:srgbClr val="8F8F8F"/>
            </a:solidFill>
            <a:prstDash val="solid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57" name="文本框 156">
            <a:extLst>
              <a:ext uri="{FF2B5EF4-FFF2-40B4-BE49-F238E27FC236}">
                <a16:creationId xmlns:a16="http://schemas.microsoft.com/office/drawing/2014/main" id="{27B8002D-5B16-2B64-66A3-01427C6FAE38}"/>
              </a:ext>
            </a:extLst>
          </p:cNvPr>
          <p:cNvSpPr txBox="1"/>
          <p:nvPr/>
        </p:nvSpPr>
        <p:spPr>
          <a:xfrm>
            <a:off x="4511376" y="1401106"/>
            <a:ext cx="1347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Request</a:t>
            </a:r>
          </a:p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Next Frame</a:t>
            </a:r>
            <a:endParaRPr lang="zh-CN" altLang="en-US" sz="1200" dirty="0">
              <a:solidFill>
                <a:srgbClr val="8F8F8F"/>
              </a:solidFill>
            </a:endParaRPr>
          </a:p>
        </p:txBody>
      </p:sp>
      <p:sp>
        <p:nvSpPr>
          <p:cNvPr id="159" name="文本框 158">
            <a:extLst>
              <a:ext uri="{FF2B5EF4-FFF2-40B4-BE49-F238E27FC236}">
                <a16:creationId xmlns:a16="http://schemas.microsoft.com/office/drawing/2014/main" id="{E18518CC-ADF7-6EB8-B996-CF3CC48A28AB}"/>
              </a:ext>
            </a:extLst>
          </p:cNvPr>
          <p:cNvSpPr txBox="1"/>
          <p:nvPr/>
        </p:nvSpPr>
        <p:spPr>
          <a:xfrm>
            <a:off x="4511376" y="1980160"/>
            <a:ext cx="1347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(D-)VSync Event</a:t>
            </a:r>
          </a:p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(D-)Timestamp</a:t>
            </a:r>
            <a:endParaRPr lang="zh-CN" altLang="en-US" sz="1200" dirty="0">
              <a:solidFill>
                <a:srgbClr val="8F8F8F"/>
              </a:solidFill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E5C337DD-040A-EF14-CD0E-FFBF129F0419}"/>
              </a:ext>
            </a:extLst>
          </p:cNvPr>
          <p:cNvSpPr txBox="1"/>
          <p:nvPr/>
        </p:nvSpPr>
        <p:spPr>
          <a:xfrm>
            <a:off x="4515051" y="2620973"/>
            <a:ext cx="1347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Request</a:t>
            </a:r>
          </a:p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Next Frame</a:t>
            </a:r>
            <a:endParaRPr lang="zh-CN" altLang="en-US" sz="1200" dirty="0">
              <a:solidFill>
                <a:srgbClr val="8F8F8F"/>
              </a:solidFill>
            </a:endParaRPr>
          </a:p>
        </p:txBody>
      </p:sp>
      <p:sp>
        <p:nvSpPr>
          <p:cNvPr id="162" name="文本框 161">
            <a:extLst>
              <a:ext uri="{FF2B5EF4-FFF2-40B4-BE49-F238E27FC236}">
                <a16:creationId xmlns:a16="http://schemas.microsoft.com/office/drawing/2014/main" id="{625D30AD-FF4C-E33A-42DE-8B13F2439EFF}"/>
              </a:ext>
            </a:extLst>
          </p:cNvPr>
          <p:cNvSpPr txBox="1"/>
          <p:nvPr/>
        </p:nvSpPr>
        <p:spPr>
          <a:xfrm>
            <a:off x="4515051" y="3204475"/>
            <a:ext cx="134785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(D-)VSync Event</a:t>
            </a:r>
          </a:p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(D-)Timestamp</a:t>
            </a:r>
            <a:endParaRPr lang="zh-CN" altLang="en-US" sz="1200" dirty="0">
              <a:solidFill>
                <a:srgbClr val="8F8F8F"/>
              </a:solidFill>
            </a:endParaRPr>
          </a:p>
        </p:txBody>
      </p:sp>
      <p:sp>
        <p:nvSpPr>
          <p:cNvPr id="163" name="文本框 162">
            <a:extLst>
              <a:ext uri="{FF2B5EF4-FFF2-40B4-BE49-F238E27FC236}">
                <a16:creationId xmlns:a16="http://schemas.microsoft.com/office/drawing/2014/main" id="{3C1E1380-FDF0-A4EB-5F4A-C5D8786BA89A}"/>
              </a:ext>
            </a:extLst>
          </p:cNvPr>
          <p:cNvSpPr txBox="1"/>
          <p:nvPr/>
        </p:nvSpPr>
        <p:spPr>
          <a:xfrm>
            <a:off x="3281263" y="1740587"/>
            <a:ext cx="1347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8F8F8F"/>
                </a:solidFill>
              </a:rPr>
              <a:t>UI logic</a:t>
            </a:r>
            <a:endParaRPr lang="zh-CN" altLang="en-US" sz="1600" b="1" dirty="0">
              <a:solidFill>
                <a:srgbClr val="8F8F8F"/>
              </a:solidFill>
            </a:endParaRPr>
          </a:p>
        </p:txBody>
      </p:sp>
      <p:sp>
        <p:nvSpPr>
          <p:cNvPr id="164" name="文本框 163">
            <a:extLst>
              <a:ext uri="{FF2B5EF4-FFF2-40B4-BE49-F238E27FC236}">
                <a16:creationId xmlns:a16="http://schemas.microsoft.com/office/drawing/2014/main" id="{C5223E30-6E6F-CC39-637D-D6EC75187A17}"/>
              </a:ext>
            </a:extLst>
          </p:cNvPr>
          <p:cNvSpPr txBox="1"/>
          <p:nvPr/>
        </p:nvSpPr>
        <p:spPr>
          <a:xfrm>
            <a:off x="3287240" y="2943716"/>
            <a:ext cx="1347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8F8F8F"/>
                </a:solidFill>
              </a:rPr>
              <a:t>animation</a:t>
            </a:r>
            <a:endParaRPr lang="zh-CN" altLang="en-US" sz="1600" b="1" dirty="0">
              <a:solidFill>
                <a:srgbClr val="8F8F8F"/>
              </a:solidFill>
            </a:endParaRPr>
          </a:p>
        </p:txBody>
      </p:sp>
      <p:sp>
        <p:nvSpPr>
          <p:cNvPr id="165" name="矩形: 圆角 164">
            <a:extLst>
              <a:ext uri="{FF2B5EF4-FFF2-40B4-BE49-F238E27FC236}">
                <a16:creationId xmlns:a16="http://schemas.microsoft.com/office/drawing/2014/main" id="{81CB760D-081A-83FB-E26E-DFC6CAB30344}"/>
              </a:ext>
            </a:extLst>
          </p:cNvPr>
          <p:cNvSpPr/>
          <p:nvPr/>
        </p:nvSpPr>
        <p:spPr>
          <a:xfrm>
            <a:off x="6061107" y="2079143"/>
            <a:ext cx="2059228" cy="1359625"/>
          </a:xfrm>
          <a:prstGeom prst="roundRect">
            <a:avLst>
              <a:gd name="adj" fmla="val 0"/>
            </a:avLst>
          </a:prstGeom>
          <a:solidFill>
            <a:srgbClr val="F8EEC8"/>
          </a:solidFill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zh-CN" altLang="en-US" sz="2200" b="1" dirty="0">
              <a:solidFill>
                <a:srgbClr val="B04B28"/>
              </a:solidFill>
            </a:endParaRPr>
          </a:p>
        </p:txBody>
      </p:sp>
      <p:sp>
        <p:nvSpPr>
          <p:cNvPr id="166" name="文本框 165">
            <a:extLst>
              <a:ext uri="{FF2B5EF4-FFF2-40B4-BE49-F238E27FC236}">
                <a16:creationId xmlns:a16="http://schemas.microsoft.com/office/drawing/2014/main" id="{4DF78F0D-B208-02A4-9257-9F31C5328AAB}"/>
              </a:ext>
            </a:extLst>
          </p:cNvPr>
          <p:cNvSpPr txBox="1"/>
          <p:nvPr/>
        </p:nvSpPr>
        <p:spPr>
          <a:xfrm>
            <a:off x="6627086" y="2116769"/>
            <a:ext cx="10253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/>
              <a:t>D-VSync</a:t>
            </a:r>
            <a:endParaRPr lang="zh-CN" altLang="en-US" sz="1600" b="1" dirty="0"/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9009E331-BACA-46A0-F4F3-F9CBF4560B4F}"/>
              </a:ext>
            </a:extLst>
          </p:cNvPr>
          <p:cNvSpPr txBox="1"/>
          <p:nvPr/>
        </p:nvSpPr>
        <p:spPr>
          <a:xfrm>
            <a:off x="6270861" y="2472414"/>
            <a:ext cx="1660669" cy="276999"/>
          </a:xfrm>
          <a:prstGeom prst="rect">
            <a:avLst/>
          </a:prstGeom>
          <a:solidFill>
            <a:srgbClr val="FCF8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Frame Pre-Executor</a:t>
            </a:r>
            <a:endParaRPr lang="zh-CN" altLang="en-US" sz="1200" dirty="0"/>
          </a:p>
        </p:txBody>
      </p:sp>
      <p:sp>
        <p:nvSpPr>
          <p:cNvPr id="168" name="文本框 167">
            <a:extLst>
              <a:ext uri="{FF2B5EF4-FFF2-40B4-BE49-F238E27FC236}">
                <a16:creationId xmlns:a16="http://schemas.microsoft.com/office/drawing/2014/main" id="{1D4CE0AE-07A9-5E8A-A7DD-2E703FFDA55B}"/>
              </a:ext>
            </a:extLst>
          </p:cNvPr>
          <p:cNvSpPr txBox="1"/>
          <p:nvPr/>
        </p:nvSpPr>
        <p:spPr>
          <a:xfrm>
            <a:off x="6219441" y="2790302"/>
            <a:ext cx="1771194" cy="276999"/>
          </a:xfrm>
          <a:prstGeom prst="rect">
            <a:avLst/>
          </a:prstGeom>
          <a:solidFill>
            <a:srgbClr val="FCF8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Display Time Virtualizer</a:t>
            </a:r>
            <a:endParaRPr lang="zh-CN" altLang="en-US" sz="1200" dirty="0"/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1A8033D6-0978-3335-359A-35C7429A61A1}"/>
              </a:ext>
            </a:extLst>
          </p:cNvPr>
          <p:cNvSpPr txBox="1"/>
          <p:nvPr/>
        </p:nvSpPr>
        <p:spPr>
          <a:xfrm>
            <a:off x="6151465" y="3099646"/>
            <a:ext cx="1891013" cy="276999"/>
          </a:xfrm>
          <a:prstGeom prst="rect">
            <a:avLst/>
          </a:prstGeom>
          <a:solidFill>
            <a:srgbClr val="FCF8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/>
              <a:t>Runtime Controller &amp; </a:t>
            </a:r>
            <a:r>
              <a:rPr lang="en-US" altLang="zh-CN" sz="1200" i="1" dirty="0"/>
              <a:t>API</a:t>
            </a:r>
            <a:endParaRPr lang="zh-CN" altLang="en-US" sz="1200" i="1" dirty="0"/>
          </a:p>
        </p:txBody>
      </p:sp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E87DA4A7-CDA5-1A6C-9E84-C550FFE747F3}"/>
              </a:ext>
            </a:extLst>
          </p:cNvPr>
          <p:cNvSpPr/>
          <p:nvPr/>
        </p:nvSpPr>
        <p:spPr>
          <a:xfrm>
            <a:off x="6265170" y="3583371"/>
            <a:ext cx="2059228" cy="338554"/>
          </a:xfrm>
          <a:prstGeom prst="roundRect">
            <a:avLst>
              <a:gd name="adj" fmla="val 0"/>
            </a:avLst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HW-VSync Model</a:t>
            </a:r>
            <a:endParaRPr lang="zh-CN" altLang="en-US" sz="1400" dirty="0">
              <a:solidFill>
                <a:schemeClr val="tx1"/>
              </a:solidFill>
            </a:endParaRPr>
          </a:p>
        </p:txBody>
      </p:sp>
      <p:sp>
        <p:nvSpPr>
          <p:cNvPr id="173" name="矩形: 圆角 172">
            <a:extLst>
              <a:ext uri="{FF2B5EF4-FFF2-40B4-BE49-F238E27FC236}">
                <a16:creationId xmlns:a16="http://schemas.microsoft.com/office/drawing/2014/main" id="{AA83D943-B4A5-61BA-9515-DD3C2F33913E}"/>
              </a:ext>
            </a:extLst>
          </p:cNvPr>
          <p:cNvSpPr/>
          <p:nvPr/>
        </p:nvSpPr>
        <p:spPr>
          <a:xfrm rot="16200000">
            <a:off x="7853089" y="2683396"/>
            <a:ext cx="1154513" cy="356228"/>
          </a:xfrm>
          <a:prstGeom prst="roundRect">
            <a:avLst>
              <a:gd name="adj" fmla="val 0"/>
            </a:avLst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solidFill>
                  <a:schemeClr val="tx1"/>
                </a:solidFill>
              </a:rPr>
              <a:t>VSync</a:t>
            </a:r>
            <a:endParaRPr lang="zh-CN" altLang="en-US" sz="1600" b="1" dirty="0">
              <a:solidFill>
                <a:schemeClr val="tx1"/>
              </a:solidFill>
            </a:endParaRPr>
          </a:p>
        </p:txBody>
      </p:sp>
      <p:cxnSp>
        <p:nvCxnSpPr>
          <p:cNvPr id="176" name="连接符: 肘形 175">
            <a:extLst>
              <a:ext uri="{FF2B5EF4-FFF2-40B4-BE49-F238E27FC236}">
                <a16:creationId xmlns:a16="http://schemas.microsoft.com/office/drawing/2014/main" id="{A9C59095-14E8-B465-8189-828885C53FC5}"/>
              </a:ext>
            </a:extLst>
          </p:cNvPr>
          <p:cNvCxnSpPr>
            <a:cxnSpLocks/>
            <a:stCxn id="173" idx="3"/>
          </p:cNvCxnSpPr>
          <p:nvPr/>
        </p:nvCxnSpPr>
        <p:spPr>
          <a:xfrm rot="16200000" flipV="1">
            <a:off x="6953409" y="807318"/>
            <a:ext cx="355566" cy="2598307"/>
          </a:xfrm>
          <a:prstGeom prst="bentConnector2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文本框 178">
            <a:extLst>
              <a:ext uri="{FF2B5EF4-FFF2-40B4-BE49-F238E27FC236}">
                <a16:creationId xmlns:a16="http://schemas.microsoft.com/office/drawing/2014/main" id="{E1038F7F-2EFF-9E81-E3BF-ABF872D5794C}"/>
              </a:ext>
            </a:extLst>
          </p:cNvPr>
          <p:cNvSpPr txBox="1"/>
          <p:nvPr/>
        </p:nvSpPr>
        <p:spPr>
          <a:xfrm>
            <a:off x="6201611" y="1670538"/>
            <a:ext cx="2260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rgbClr val="8F8F8F"/>
                </a:solidFill>
              </a:rPr>
              <a:t>Post Events with Timestamps</a:t>
            </a:r>
            <a:endParaRPr lang="zh-CN" altLang="en-US" sz="1200" dirty="0">
              <a:solidFill>
                <a:srgbClr val="8F8F8F"/>
              </a:solidFill>
            </a:endParaRPr>
          </a:p>
        </p:txBody>
      </p:sp>
      <p:cxnSp>
        <p:nvCxnSpPr>
          <p:cNvPr id="183" name="直接连接符 182">
            <a:extLst>
              <a:ext uri="{FF2B5EF4-FFF2-40B4-BE49-F238E27FC236}">
                <a16:creationId xmlns:a16="http://schemas.microsoft.com/office/drawing/2014/main" id="{853C7F23-FEAA-6FEF-F1D5-20543FD0FC05}"/>
              </a:ext>
            </a:extLst>
          </p:cNvPr>
          <p:cNvCxnSpPr>
            <a:cxnSpLocks/>
            <a:stCxn id="165" idx="0"/>
          </p:cNvCxnSpPr>
          <p:nvPr/>
        </p:nvCxnSpPr>
        <p:spPr>
          <a:xfrm flipV="1">
            <a:off x="7090717" y="1926816"/>
            <a:ext cx="0" cy="152326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接连接符 187">
            <a:extLst>
              <a:ext uri="{FF2B5EF4-FFF2-40B4-BE49-F238E27FC236}">
                <a16:creationId xmlns:a16="http://schemas.microsoft.com/office/drawing/2014/main" id="{D0ABCAE0-7619-A91D-91EF-13C3A1A6224B}"/>
              </a:ext>
            </a:extLst>
          </p:cNvPr>
          <p:cNvCxnSpPr>
            <a:cxnSpLocks/>
            <a:endCxn id="165" idx="2"/>
          </p:cNvCxnSpPr>
          <p:nvPr/>
        </p:nvCxnSpPr>
        <p:spPr>
          <a:xfrm flipV="1">
            <a:off x="7090717" y="3438768"/>
            <a:ext cx="0" cy="144607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连接符: 肘形 194">
            <a:extLst>
              <a:ext uri="{FF2B5EF4-FFF2-40B4-BE49-F238E27FC236}">
                <a16:creationId xmlns:a16="http://schemas.microsoft.com/office/drawing/2014/main" id="{C37B4D6B-CA7A-82A0-5CB8-0A0047EDB701}"/>
              </a:ext>
            </a:extLst>
          </p:cNvPr>
          <p:cNvCxnSpPr>
            <a:cxnSpLocks/>
            <a:stCxn id="171" idx="3"/>
            <a:endCxn id="173" idx="1"/>
          </p:cNvCxnSpPr>
          <p:nvPr/>
        </p:nvCxnSpPr>
        <p:spPr>
          <a:xfrm flipV="1">
            <a:off x="8324395" y="3438764"/>
            <a:ext cx="105948" cy="313884"/>
          </a:xfrm>
          <a:prstGeom prst="bentConnector2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连接符: 肘形 198">
            <a:extLst>
              <a:ext uri="{FF2B5EF4-FFF2-40B4-BE49-F238E27FC236}">
                <a16:creationId xmlns:a16="http://schemas.microsoft.com/office/drawing/2014/main" id="{0FF7F95A-0473-1766-7DDB-2102744386C9}"/>
              </a:ext>
            </a:extLst>
          </p:cNvPr>
          <p:cNvCxnSpPr>
            <a:cxnSpLocks/>
          </p:cNvCxnSpPr>
          <p:nvPr/>
        </p:nvCxnSpPr>
        <p:spPr>
          <a:xfrm>
            <a:off x="2699792" y="1268469"/>
            <a:ext cx="932386" cy="341758"/>
          </a:xfrm>
          <a:prstGeom prst="bentConnector3">
            <a:avLst>
              <a:gd name="adj1" fmla="val 99887"/>
            </a:avLst>
          </a:prstGeom>
          <a:ln w="34925">
            <a:solidFill>
              <a:schemeClr val="accent2">
                <a:lumMod val="50000"/>
              </a:schemeClr>
            </a:solidFill>
            <a:prstDash val="sysDot"/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文本框 197">
            <a:extLst>
              <a:ext uri="{FF2B5EF4-FFF2-40B4-BE49-F238E27FC236}">
                <a16:creationId xmlns:a16="http://schemas.microsoft.com/office/drawing/2014/main" id="{C502043F-9D18-B68A-FA4A-2CAF84C6D5ED}"/>
              </a:ext>
            </a:extLst>
          </p:cNvPr>
          <p:cNvSpPr txBox="1"/>
          <p:nvPr/>
        </p:nvSpPr>
        <p:spPr>
          <a:xfrm>
            <a:off x="3098323" y="976762"/>
            <a:ext cx="1248188" cy="276999"/>
          </a:xfrm>
          <a:prstGeom prst="rect">
            <a:avLst/>
          </a:prstGeom>
          <a:solidFill>
            <a:srgbClr val="FCF8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i="1" dirty="0"/>
              <a:t>Input Prediction</a:t>
            </a:r>
            <a:endParaRPr lang="zh-CN" altLang="en-US" sz="1200" i="1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6DE3DA1-560E-4013-1FA9-96C3BF907914}"/>
              </a:ext>
            </a:extLst>
          </p:cNvPr>
          <p:cNvSpPr/>
          <p:nvPr/>
        </p:nvSpPr>
        <p:spPr>
          <a:xfrm>
            <a:off x="4103373" y="2452617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60C259C-6B3C-5BAB-6B62-4AE42E9C3030}"/>
              </a:ext>
            </a:extLst>
          </p:cNvPr>
          <p:cNvSpPr/>
          <p:nvPr/>
        </p:nvSpPr>
        <p:spPr>
          <a:xfrm>
            <a:off x="4358501" y="2452617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ED8AF07-745E-5650-E0E9-FDA5F6F7C0F5}"/>
              </a:ext>
            </a:extLst>
          </p:cNvPr>
          <p:cNvSpPr/>
          <p:nvPr/>
        </p:nvSpPr>
        <p:spPr>
          <a:xfrm>
            <a:off x="4122609" y="3652102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0637C6F-8DAA-C237-C8BD-CFA6A8A77A2E}"/>
              </a:ext>
            </a:extLst>
          </p:cNvPr>
          <p:cNvSpPr/>
          <p:nvPr/>
        </p:nvSpPr>
        <p:spPr>
          <a:xfrm>
            <a:off x="4376765" y="3653940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等腰三角形 13">
            <a:extLst>
              <a:ext uri="{FF2B5EF4-FFF2-40B4-BE49-F238E27FC236}">
                <a16:creationId xmlns:a16="http://schemas.microsoft.com/office/drawing/2014/main" id="{FACE264F-E9DC-4883-7F15-41BDC1DB7B9D}"/>
              </a:ext>
            </a:extLst>
          </p:cNvPr>
          <p:cNvSpPr/>
          <p:nvPr/>
        </p:nvSpPr>
        <p:spPr>
          <a:xfrm>
            <a:off x="6007746" y="4061807"/>
            <a:ext cx="45719" cy="174958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连接符: 肘形 14">
            <a:extLst>
              <a:ext uri="{FF2B5EF4-FFF2-40B4-BE49-F238E27FC236}">
                <a16:creationId xmlns:a16="http://schemas.microsoft.com/office/drawing/2014/main" id="{C6E157C3-756D-6696-3F35-765D4568D263}"/>
              </a:ext>
            </a:extLst>
          </p:cNvPr>
          <p:cNvCxnSpPr>
            <a:cxnSpLocks/>
          </p:cNvCxnSpPr>
          <p:nvPr/>
        </p:nvCxnSpPr>
        <p:spPr>
          <a:xfrm rot="10800000" flipH="1">
            <a:off x="748986" y="1769551"/>
            <a:ext cx="12700" cy="274246"/>
          </a:xfrm>
          <a:prstGeom prst="bentConnector4">
            <a:avLst>
              <a:gd name="adj1" fmla="val -2725000"/>
              <a:gd name="adj2" fmla="val 100648"/>
            </a:avLst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连接符: 肘形 17">
            <a:extLst>
              <a:ext uri="{FF2B5EF4-FFF2-40B4-BE49-F238E27FC236}">
                <a16:creationId xmlns:a16="http://schemas.microsoft.com/office/drawing/2014/main" id="{9472738C-8D12-640B-CB19-ADCDA1CFA4FB}"/>
              </a:ext>
            </a:extLst>
          </p:cNvPr>
          <p:cNvCxnSpPr>
            <a:cxnSpLocks/>
          </p:cNvCxnSpPr>
          <p:nvPr/>
        </p:nvCxnSpPr>
        <p:spPr>
          <a:xfrm rot="10800000" flipH="1">
            <a:off x="742636" y="2975870"/>
            <a:ext cx="12700" cy="274246"/>
          </a:xfrm>
          <a:prstGeom prst="bentConnector4">
            <a:avLst>
              <a:gd name="adj1" fmla="val -2725000"/>
              <a:gd name="adj2" fmla="val 100648"/>
            </a:avLst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526751FF-8FEE-6A07-EF7D-1428FA7FFA79}"/>
              </a:ext>
            </a:extLst>
          </p:cNvPr>
          <p:cNvSpPr txBox="1"/>
          <p:nvPr/>
        </p:nvSpPr>
        <p:spPr>
          <a:xfrm>
            <a:off x="6061385" y="1353129"/>
            <a:ext cx="2442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/>
              <a:t>Frame Timing Manager</a:t>
            </a:r>
            <a:endParaRPr lang="zh-CN" altLang="en-US" sz="1600" b="1" dirty="0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80E75DF8-8A30-02E6-0395-26ADA6981336}"/>
              </a:ext>
            </a:extLst>
          </p:cNvPr>
          <p:cNvGrpSpPr/>
          <p:nvPr/>
        </p:nvGrpSpPr>
        <p:grpSpPr>
          <a:xfrm>
            <a:off x="3357427" y="3653975"/>
            <a:ext cx="722582" cy="306946"/>
            <a:chOff x="3357427" y="3653975"/>
            <a:chExt cx="722582" cy="306946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22D2CE5B-6DBF-8189-A3A8-FF9121A8EE34}"/>
                </a:ext>
              </a:extLst>
            </p:cNvPr>
            <p:cNvSpPr/>
            <p:nvPr/>
          </p:nvSpPr>
          <p:spPr>
            <a:xfrm>
              <a:off x="3612461" y="3653975"/>
              <a:ext cx="211012" cy="306946"/>
            </a:xfrm>
            <a:prstGeom prst="rect">
              <a:avLst/>
            </a:prstGeom>
            <a:solidFill>
              <a:srgbClr val="3C3C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E8E7D923-5170-1D53-899F-63F8051120C2}"/>
                </a:ext>
              </a:extLst>
            </p:cNvPr>
            <p:cNvSpPr/>
            <p:nvPr/>
          </p:nvSpPr>
          <p:spPr>
            <a:xfrm>
              <a:off x="3868997" y="3653975"/>
              <a:ext cx="211012" cy="306946"/>
            </a:xfrm>
            <a:prstGeom prst="rect">
              <a:avLst/>
            </a:prstGeom>
            <a:solidFill>
              <a:srgbClr val="3C3C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52A680D-D291-597E-5E7F-81F3AA6805E4}"/>
                </a:ext>
              </a:extLst>
            </p:cNvPr>
            <p:cNvSpPr/>
            <p:nvPr/>
          </p:nvSpPr>
          <p:spPr>
            <a:xfrm>
              <a:off x="3357427" y="3653975"/>
              <a:ext cx="212820" cy="306946"/>
            </a:xfrm>
            <a:prstGeom prst="rect">
              <a:avLst/>
            </a:prstGeom>
            <a:solidFill>
              <a:srgbClr val="3C3C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879566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8DEC9-8E85-0C4E-045B-2295783DB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B547FF-0E2F-969C-3920-AA6ED9EA3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D-VSync Key Module: Frame Pre-Executor  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18466DBA-B44D-6EFA-95BA-75CB641E9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25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BFFAEC-A91E-D873-D28E-07D2869B295A}"/>
              </a:ext>
            </a:extLst>
          </p:cNvPr>
          <p:cNvSpPr txBox="1">
            <a:spLocks/>
          </p:cNvSpPr>
          <p:nvPr/>
        </p:nvSpPr>
        <p:spPr>
          <a:xfrm>
            <a:off x="457204" y="1095430"/>
            <a:ext cx="8229601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latin typeface="+mn-lt"/>
              </a:rPr>
              <a:t>Frame Pre-Executor (FPE) </a:t>
            </a:r>
            <a:r>
              <a:rPr lang="en-US" altLang="zh-CN" sz="2000" b="0" dirty="0">
                <a:latin typeface="+mn-lt"/>
              </a:rPr>
              <a:t>explicitly controls the timing and pacing of frame executions with D-VSync events posted </a:t>
            </a:r>
            <a:r>
              <a:rPr lang="en-US" altLang="zh-CN" sz="2000" dirty="0">
                <a:latin typeface="+mn-lt"/>
              </a:rPr>
              <a:t>prior to </a:t>
            </a:r>
            <a:r>
              <a:rPr lang="en-US" altLang="zh-CN" sz="2000" b="0" dirty="0">
                <a:latin typeface="+mn-lt"/>
              </a:rPr>
              <a:t>the display </a:t>
            </a:r>
            <a:r>
              <a:rPr lang="en-US" altLang="zh-CN" sz="2000" b="0" dirty="0" err="1">
                <a:latin typeface="+mn-lt"/>
              </a:rPr>
              <a:t>VSyncs</a:t>
            </a:r>
            <a:r>
              <a:rPr lang="en-US" altLang="zh-CN" sz="2000" b="0" dirty="0">
                <a:latin typeface="+mn-lt"/>
              </a:rPr>
              <a:t> when deterministic scenarios make pre-rendering feasible.</a:t>
            </a:r>
          </a:p>
          <a:p>
            <a:r>
              <a:rPr lang="en-US" altLang="zh-CN" sz="2000" b="0" dirty="0">
                <a:latin typeface="+mn-lt"/>
              </a:rPr>
              <a:t>In the </a:t>
            </a:r>
            <a:r>
              <a:rPr lang="en-US" altLang="zh-CN" sz="2000" b="0" dirty="0" err="1">
                <a:latin typeface="+mn-lt"/>
              </a:rPr>
              <a:t>VSync</a:t>
            </a:r>
            <a:r>
              <a:rPr lang="en-US" altLang="zh-CN" sz="2000" b="0" dirty="0">
                <a:latin typeface="+mn-lt"/>
              </a:rPr>
              <a:t> baseline, each frame is triggered by the VSync signal.</a:t>
            </a:r>
            <a:endParaRPr lang="en-US" altLang="zh-CN" sz="1800" dirty="0">
              <a:latin typeface="+mn-lt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CC9C4BB8-7AE1-C541-3052-BA1E29A215A5}"/>
              </a:ext>
            </a:extLst>
          </p:cNvPr>
          <p:cNvSpPr/>
          <p:nvPr/>
        </p:nvSpPr>
        <p:spPr>
          <a:xfrm>
            <a:off x="2286621" y="3664051"/>
            <a:ext cx="820852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 err="1">
                <a:latin typeface="Consolas" panose="020B0609020204030204" pitchFamily="49" charset="0"/>
              </a:rPr>
              <a:t>i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8587DF63-C085-9D81-C0CC-86174657B142}"/>
              </a:ext>
            </a:extLst>
          </p:cNvPr>
          <p:cNvSpPr/>
          <p:nvPr/>
        </p:nvSpPr>
        <p:spPr>
          <a:xfrm>
            <a:off x="3949025" y="3654194"/>
            <a:ext cx="1016662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>
                <a:latin typeface="Consolas" panose="020B0609020204030204" pitchFamily="49" charset="0"/>
              </a:rPr>
              <a:t>i+1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5E11D512-15D1-6812-166D-87953D69E7E2}"/>
              </a:ext>
            </a:extLst>
          </p:cNvPr>
          <p:cNvSpPr/>
          <p:nvPr/>
        </p:nvSpPr>
        <p:spPr>
          <a:xfrm>
            <a:off x="5677217" y="3654907"/>
            <a:ext cx="1991130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>
                <a:latin typeface="Consolas" panose="020B0609020204030204" pitchFamily="49" charset="0"/>
              </a:rPr>
              <a:t>i+2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615CC93-56A9-7287-7F7A-646C38C9926F}"/>
              </a:ext>
            </a:extLst>
          </p:cNvPr>
          <p:cNvSpPr txBox="1"/>
          <p:nvPr/>
        </p:nvSpPr>
        <p:spPr>
          <a:xfrm>
            <a:off x="35496" y="3673574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2B057D66-B5CE-97F8-09C3-5C8246319CAE}"/>
              </a:ext>
            </a:extLst>
          </p:cNvPr>
          <p:cNvCxnSpPr>
            <a:cxnSpLocks/>
          </p:cNvCxnSpPr>
          <p:nvPr/>
        </p:nvCxnSpPr>
        <p:spPr>
          <a:xfrm flipH="1" flipV="1">
            <a:off x="7415561" y="4031924"/>
            <a:ext cx="190768" cy="155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FB77B40A-203A-EFCE-1DA4-E292EE6A8ED3}"/>
              </a:ext>
            </a:extLst>
          </p:cNvPr>
          <p:cNvSpPr txBox="1"/>
          <p:nvPr/>
        </p:nvSpPr>
        <p:spPr>
          <a:xfrm>
            <a:off x="7524328" y="4081468"/>
            <a:ext cx="136815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400" b="1" dirty="0">
                <a:solidFill>
                  <a:srgbClr val="C00000"/>
                </a:solidFill>
              </a:rPr>
              <a:t>deadline miss</a:t>
            </a:r>
            <a:endParaRPr lang="zh-CN" altLang="en-US" sz="1400" b="1" dirty="0">
              <a:solidFill>
                <a:srgbClr val="C00000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9BDDDE37-5EA8-2D15-EBA6-DD6715AA6F32}"/>
              </a:ext>
            </a:extLst>
          </p:cNvPr>
          <p:cNvSpPr txBox="1"/>
          <p:nvPr/>
        </p:nvSpPr>
        <p:spPr>
          <a:xfrm>
            <a:off x="129717" y="4207538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6" name="连接符: 肘形 45">
            <a:extLst>
              <a:ext uri="{FF2B5EF4-FFF2-40B4-BE49-F238E27FC236}">
                <a16:creationId xmlns:a16="http://schemas.microsoft.com/office/drawing/2014/main" id="{93D13367-508B-27F1-C1E9-C751A15CCD90}"/>
              </a:ext>
            </a:extLst>
          </p:cNvPr>
          <p:cNvCxnSpPr>
            <a:cxnSpLocks/>
            <a:stCxn id="8" idx="0"/>
            <a:endCxn id="9" idx="1"/>
          </p:cNvCxnSpPr>
          <p:nvPr/>
        </p:nvCxnSpPr>
        <p:spPr>
          <a:xfrm rot="16200000" flipH="1">
            <a:off x="3239852" y="3121243"/>
            <a:ext cx="166366" cy="1251979"/>
          </a:xfrm>
          <a:prstGeom prst="bentConnector4">
            <a:avLst>
              <a:gd name="adj1" fmla="val -137409"/>
              <a:gd name="adj2" fmla="val 66391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连接符: 肘形 50">
            <a:extLst>
              <a:ext uri="{FF2B5EF4-FFF2-40B4-BE49-F238E27FC236}">
                <a16:creationId xmlns:a16="http://schemas.microsoft.com/office/drawing/2014/main" id="{6071E2C1-31C6-10CE-0E3C-20A179C79E0F}"/>
              </a:ext>
            </a:extLst>
          </p:cNvPr>
          <p:cNvCxnSpPr>
            <a:cxnSpLocks/>
            <a:stCxn id="9" idx="0"/>
            <a:endCxn id="10" idx="1"/>
          </p:cNvCxnSpPr>
          <p:nvPr/>
        </p:nvCxnSpPr>
        <p:spPr>
          <a:xfrm rot="16200000" flipH="1">
            <a:off x="4978817" y="3132734"/>
            <a:ext cx="176938" cy="1219861"/>
          </a:xfrm>
          <a:prstGeom prst="bentConnector4">
            <a:avLst>
              <a:gd name="adj1" fmla="val -129199"/>
              <a:gd name="adj2" fmla="val 70836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文本框 54">
            <a:extLst>
              <a:ext uri="{FF2B5EF4-FFF2-40B4-BE49-F238E27FC236}">
                <a16:creationId xmlns:a16="http://schemas.microsoft.com/office/drawing/2014/main" id="{6B0DE0C5-50EB-733A-CE03-D9889F16BA40}"/>
              </a:ext>
            </a:extLst>
          </p:cNvPr>
          <p:cNvSpPr txBox="1"/>
          <p:nvPr/>
        </p:nvSpPr>
        <p:spPr>
          <a:xfrm>
            <a:off x="3187184" y="4720416"/>
            <a:ext cx="2968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2000" b="1" dirty="0" err="1">
                <a:solidFill>
                  <a:srgbClr val="C00000"/>
                </a:solidFill>
              </a:rPr>
              <a:t>VSync</a:t>
            </a:r>
            <a:r>
              <a:rPr lang="en-US" altLang="zh-CN" sz="2000" b="1" dirty="0">
                <a:solidFill>
                  <a:srgbClr val="C00000"/>
                </a:solidFill>
              </a:rPr>
              <a:t> Baseline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DFF01109-4B3C-33A2-04EB-AE05564269DD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7405407" y="3468393"/>
            <a:ext cx="10150" cy="70790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247F4875-FC87-6087-9CC8-028C0EA454E7}"/>
              </a:ext>
            </a:extLst>
          </p:cNvPr>
          <p:cNvGrpSpPr/>
          <p:nvPr/>
        </p:nvGrpSpPr>
        <p:grpSpPr>
          <a:xfrm>
            <a:off x="2147631" y="4176298"/>
            <a:ext cx="6232259" cy="660252"/>
            <a:chOff x="2147627" y="3781424"/>
            <a:chExt cx="6232259" cy="660252"/>
          </a:xfrm>
        </p:grpSpPr>
        <p:sp>
          <p:nvSpPr>
            <p:cNvPr id="24" name="等腰三角形 23">
              <a:extLst>
                <a:ext uri="{FF2B5EF4-FFF2-40B4-BE49-F238E27FC236}">
                  <a16:creationId xmlns:a16="http://schemas.microsoft.com/office/drawing/2014/main" id="{EE319A27-C6FF-BAF6-02E0-DE41E5639DB5}"/>
                </a:ext>
              </a:extLst>
            </p:cNvPr>
            <p:cNvSpPr/>
            <p:nvPr/>
          </p:nvSpPr>
          <p:spPr>
            <a:xfrm>
              <a:off x="2268783" y="378773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等腰三角形 24">
              <a:extLst>
                <a:ext uri="{FF2B5EF4-FFF2-40B4-BE49-F238E27FC236}">
                  <a16:creationId xmlns:a16="http://schemas.microsoft.com/office/drawing/2014/main" id="{0DD3B6E8-2735-FF1E-DBBD-DCC22FCFE9E5}"/>
                </a:ext>
              </a:extLst>
            </p:cNvPr>
            <p:cNvSpPr/>
            <p:nvPr/>
          </p:nvSpPr>
          <p:spPr>
            <a:xfrm>
              <a:off x="3926163" y="378142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等腰三角形 25">
              <a:extLst>
                <a:ext uri="{FF2B5EF4-FFF2-40B4-BE49-F238E27FC236}">
                  <a16:creationId xmlns:a16="http://schemas.microsoft.com/office/drawing/2014/main" id="{A1CE2DB7-ABFF-B1D0-5AC0-A3EC309BEAB7}"/>
                </a:ext>
              </a:extLst>
            </p:cNvPr>
            <p:cNvSpPr/>
            <p:nvPr/>
          </p:nvSpPr>
          <p:spPr>
            <a:xfrm>
              <a:off x="5654355" y="378142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等腰三角形 26">
              <a:extLst>
                <a:ext uri="{FF2B5EF4-FFF2-40B4-BE49-F238E27FC236}">
                  <a16:creationId xmlns:a16="http://schemas.microsoft.com/office/drawing/2014/main" id="{9D728B05-8735-5077-25E8-9320D34CDEA8}"/>
                </a:ext>
              </a:extLst>
            </p:cNvPr>
            <p:cNvSpPr/>
            <p:nvPr/>
          </p:nvSpPr>
          <p:spPr>
            <a:xfrm>
              <a:off x="7382547" y="378142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C6F4A3A-976B-063A-722A-14F0EB996D48}"/>
                </a:ext>
              </a:extLst>
            </p:cNvPr>
            <p:cNvSpPr txBox="1"/>
            <p:nvPr/>
          </p:nvSpPr>
          <p:spPr>
            <a:xfrm>
              <a:off x="7443782" y="4103122"/>
              <a:ext cx="9361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8D42C6"/>
                  </a:solidFill>
                </a:rPr>
                <a:t>timeline</a:t>
              </a:r>
              <a:endParaRPr lang="zh-CN" altLang="en-US" sz="1600" dirty="0">
                <a:solidFill>
                  <a:srgbClr val="8D42C6"/>
                </a:solidFill>
              </a:endParaRPr>
            </a:p>
          </p:txBody>
        </p:sp>
        <p:cxnSp>
          <p:nvCxnSpPr>
            <p:cNvPr id="56" name="直接箭头连接符 55">
              <a:extLst>
                <a:ext uri="{FF2B5EF4-FFF2-40B4-BE49-F238E27FC236}">
                  <a16:creationId xmlns:a16="http://schemas.microsoft.com/office/drawing/2014/main" id="{BC974C6B-9BF2-1437-14A0-551E6D648435}"/>
                </a:ext>
              </a:extLst>
            </p:cNvPr>
            <p:cNvCxnSpPr>
              <a:cxnSpLocks/>
            </p:cNvCxnSpPr>
            <p:nvPr/>
          </p:nvCxnSpPr>
          <p:spPr>
            <a:xfrm>
              <a:off x="2147627" y="4140181"/>
              <a:ext cx="5784695" cy="0"/>
            </a:xfrm>
            <a:prstGeom prst="straightConnector1">
              <a:avLst/>
            </a:prstGeom>
            <a:ln w="15875">
              <a:solidFill>
                <a:srgbClr val="8D42C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连接符: 肘形 4">
            <a:extLst>
              <a:ext uri="{FF2B5EF4-FFF2-40B4-BE49-F238E27FC236}">
                <a16:creationId xmlns:a16="http://schemas.microsoft.com/office/drawing/2014/main" id="{8F4D205F-3062-606C-A78E-7EFDFB7A3E3A}"/>
              </a:ext>
            </a:extLst>
          </p:cNvPr>
          <p:cNvCxnSpPr>
            <a:cxnSpLocks/>
          </p:cNvCxnSpPr>
          <p:nvPr/>
        </p:nvCxnSpPr>
        <p:spPr>
          <a:xfrm rot="10800000" flipH="1">
            <a:off x="3937595" y="3937620"/>
            <a:ext cx="11428" cy="270880"/>
          </a:xfrm>
          <a:prstGeom prst="bentConnector4">
            <a:avLst>
              <a:gd name="adj1" fmla="val -2000350"/>
              <a:gd name="adj2" fmla="val 99524"/>
            </a:avLst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连接符: 肘形 29">
            <a:extLst>
              <a:ext uri="{FF2B5EF4-FFF2-40B4-BE49-F238E27FC236}">
                <a16:creationId xmlns:a16="http://schemas.microsoft.com/office/drawing/2014/main" id="{021E85A1-AA76-E0A0-18E4-860F18A254D4}"/>
              </a:ext>
            </a:extLst>
          </p:cNvPr>
          <p:cNvCxnSpPr>
            <a:cxnSpLocks/>
          </p:cNvCxnSpPr>
          <p:nvPr/>
        </p:nvCxnSpPr>
        <p:spPr>
          <a:xfrm rot="10800000" flipH="1">
            <a:off x="5665787" y="3937620"/>
            <a:ext cx="11428" cy="270880"/>
          </a:xfrm>
          <a:prstGeom prst="bentConnector4">
            <a:avLst>
              <a:gd name="adj1" fmla="val -2000350"/>
              <a:gd name="adj2" fmla="val 99524"/>
            </a:avLst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3F8CBBFF-2BB8-5FB8-BCDC-E60FAA72549F}"/>
              </a:ext>
            </a:extLst>
          </p:cNvPr>
          <p:cNvSpPr txBox="1"/>
          <p:nvPr/>
        </p:nvSpPr>
        <p:spPr>
          <a:xfrm>
            <a:off x="2988066" y="4079539"/>
            <a:ext cx="88294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1200" b="1" dirty="0">
                <a:solidFill>
                  <a:schemeClr val="accent3"/>
                </a:solidFill>
              </a:rPr>
              <a:t>VSync</a:t>
            </a:r>
          </a:p>
          <a:p>
            <a:pPr algn="ctr">
              <a:lnSpc>
                <a:spcPct val="80000"/>
              </a:lnSpc>
            </a:pPr>
            <a:r>
              <a:rPr lang="en-US" altLang="zh-CN" sz="1200" b="1" dirty="0">
                <a:solidFill>
                  <a:schemeClr val="accent3"/>
                </a:solidFill>
              </a:rPr>
              <a:t>triggered</a:t>
            </a:r>
            <a:endParaRPr lang="zh-CN" altLang="en-US" sz="1200" b="1" dirty="0">
              <a:solidFill>
                <a:schemeClr val="accent3"/>
              </a:solidFill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BB4EED4E-F3F5-C624-4797-EB3BC44C69D4}"/>
              </a:ext>
            </a:extLst>
          </p:cNvPr>
          <p:cNvSpPr txBox="1"/>
          <p:nvPr/>
        </p:nvSpPr>
        <p:spPr>
          <a:xfrm>
            <a:off x="2339753" y="3036347"/>
            <a:ext cx="472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err="1">
                <a:solidFill>
                  <a:schemeClr val="accent2">
                    <a:lumMod val="50000"/>
                  </a:schemeClr>
                </a:solidFill>
                <a:latin typeface="Consolas" panose="020B0609020204030204" pitchFamily="49" charset="0"/>
              </a:rPr>
              <a:t>requestNextFrame</a:t>
            </a:r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  <a:latin typeface="Consolas" panose="020B0609020204030204" pitchFamily="49" charset="0"/>
              </a:rPr>
              <a:t>()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24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02375-F6B1-4573-FDBD-809D3137B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44BCD530-4919-5ACF-9730-29EA08F7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26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E057E6-A415-9E94-3F01-5D03EFB0D339}"/>
              </a:ext>
            </a:extLst>
          </p:cNvPr>
          <p:cNvSpPr txBox="1">
            <a:spLocks/>
          </p:cNvSpPr>
          <p:nvPr/>
        </p:nvSpPr>
        <p:spPr>
          <a:xfrm>
            <a:off x="457204" y="1095430"/>
            <a:ext cx="8229601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0" dirty="0">
                <a:latin typeface="+mn-lt"/>
              </a:rPr>
              <a:t>In D-VSync, app UI framework or rendering service </a:t>
            </a:r>
            <a:r>
              <a:rPr lang="en-US" altLang="zh-CN" sz="2000" dirty="0">
                <a:latin typeface="+mn-lt"/>
              </a:rPr>
              <a:t>mark</a:t>
            </a:r>
            <a:r>
              <a:rPr lang="en-US" altLang="zh-CN" sz="2000" b="0" dirty="0">
                <a:latin typeface="+mn-lt"/>
              </a:rPr>
              <a:t> the frames when decoupled pre-rendering is feasible (page transition animation, list flinging animation, etc.) through </a:t>
            </a:r>
            <a:r>
              <a:rPr lang="en-US" altLang="zh-CN" sz="2000" b="0" dirty="0">
                <a:latin typeface="Consolas" panose="020B0609020204030204" pitchFamily="49" charset="0"/>
              </a:rPr>
              <a:t>a </a:t>
            </a:r>
            <a:r>
              <a:rPr lang="en-US" altLang="zh-CN" sz="2000" dirty="0">
                <a:latin typeface="Consolas" panose="020B0609020204030204" pitchFamily="49" charset="0"/>
              </a:rPr>
              <a:t>decouple</a:t>
            </a:r>
            <a:r>
              <a:rPr lang="en-US" altLang="zh-CN" sz="2000" b="0" dirty="0">
                <a:latin typeface="Consolas" panose="020B0609020204030204" pitchFamily="49" charset="0"/>
              </a:rPr>
              <a:t> </a:t>
            </a:r>
            <a:r>
              <a:rPr lang="en-US" altLang="zh-CN" sz="2000" b="0" dirty="0">
                <a:latin typeface="+mn-lt"/>
              </a:rPr>
              <a:t>parameter.</a:t>
            </a:r>
          </a:p>
          <a:p>
            <a:r>
              <a:rPr lang="en-US" altLang="zh-CN" sz="2000" b="0" dirty="0">
                <a:latin typeface="+mn-lt"/>
              </a:rPr>
              <a:t>Virtual D-VSync event triggers frame pre-execution for accumulation.</a:t>
            </a:r>
            <a:endParaRPr lang="en-US" altLang="zh-CN" sz="1800" b="0" dirty="0">
              <a:latin typeface="+mn-lt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B2178D34-F3E4-D2D0-F023-DC1746907EAB}"/>
              </a:ext>
            </a:extLst>
          </p:cNvPr>
          <p:cNvSpPr/>
          <p:nvPr/>
        </p:nvSpPr>
        <p:spPr>
          <a:xfrm>
            <a:off x="2286617" y="3664051"/>
            <a:ext cx="820800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 err="1">
                <a:latin typeface="Consolas" panose="020B0609020204030204" pitchFamily="49" charset="0"/>
              </a:rPr>
              <a:t>i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2879669A-4B08-0F2F-A553-42BDF5A3B001}"/>
              </a:ext>
            </a:extLst>
          </p:cNvPr>
          <p:cNvSpPr/>
          <p:nvPr/>
        </p:nvSpPr>
        <p:spPr>
          <a:xfrm>
            <a:off x="3131840" y="3664051"/>
            <a:ext cx="10152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>
                <a:latin typeface="Consolas" panose="020B0609020204030204" pitchFamily="49" charset="0"/>
              </a:rPr>
              <a:t>i+1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4E5C161A-C6F4-1AC1-B2D6-24E917870157}"/>
              </a:ext>
            </a:extLst>
          </p:cNvPr>
          <p:cNvSpPr/>
          <p:nvPr/>
        </p:nvSpPr>
        <p:spPr>
          <a:xfrm>
            <a:off x="4169900" y="3664051"/>
            <a:ext cx="1990800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>
                <a:latin typeface="Consolas" panose="020B0609020204030204" pitchFamily="49" charset="0"/>
              </a:rPr>
              <a:t>i+2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475D4DC-AAE9-7262-B7EB-0CD9A1355DB8}"/>
              </a:ext>
            </a:extLst>
          </p:cNvPr>
          <p:cNvSpPr txBox="1"/>
          <p:nvPr/>
        </p:nvSpPr>
        <p:spPr>
          <a:xfrm>
            <a:off x="35496" y="3673574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EA273F74-29A3-076E-8655-24A96A75518C}"/>
              </a:ext>
            </a:extLst>
          </p:cNvPr>
          <p:cNvCxnSpPr>
            <a:cxnSpLocks/>
            <a:stCxn id="36" idx="1"/>
          </p:cNvCxnSpPr>
          <p:nvPr/>
        </p:nvCxnSpPr>
        <p:spPr>
          <a:xfrm flipH="1" flipV="1">
            <a:off x="6156179" y="4031922"/>
            <a:ext cx="190248" cy="135463"/>
          </a:xfrm>
          <a:prstGeom prst="straightConnector1">
            <a:avLst/>
          </a:prstGeom>
          <a:ln>
            <a:solidFill>
              <a:srgbClr val="009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E6C407DD-CB60-4CE8-BD22-BAC5C2BDE0BE}"/>
              </a:ext>
            </a:extLst>
          </p:cNvPr>
          <p:cNvSpPr txBox="1"/>
          <p:nvPr/>
        </p:nvSpPr>
        <p:spPr>
          <a:xfrm>
            <a:off x="6346427" y="4024269"/>
            <a:ext cx="1994236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400" b="1" dirty="0">
                <a:solidFill>
                  <a:srgbClr val="009051"/>
                </a:solidFill>
              </a:rPr>
              <a:t>catch the deadline</a:t>
            </a:r>
            <a:endParaRPr lang="zh-CN" altLang="en-US" sz="1400" b="1" dirty="0">
              <a:solidFill>
                <a:srgbClr val="009051"/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22DED835-E222-91F0-00E4-A5D2AA119135}"/>
              </a:ext>
            </a:extLst>
          </p:cNvPr>
          <p:cNvSpPr txBox="1"/>
          <p:nvPr/>
        </p:nvSpPr>
        <p:spPr>
          <a:xfrm>
            <a:off x="129717" y="4207538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6" name="连接符: 肘形 45">
            <a:extLst>
              <a:ext uri="{FF2B5EF4-FFF2-40B4-BE49-F238E27FC236}">
                <a16:creationId xmlns:a16="http://schemas.microsoft.com/office/drawing/2014/main" id="{6CE10DAF-84A3-CEDB-B269-F39DF735B0FE}"/>
              </a:ext>
            </a:extLst>
          </p:cNvPr>
          <p:cNvCxnSpPr>
            <a:cxnSpLocks/>
            <a:stCxn id="8" idx="0"/>
            <a:endCxn id="9" idx="1"/>
          </p:cNvCxnSpPr>
          <p:nvPr/>
        </p:nvCxnSpPr>
        <p:spPr>
          <a:xfrm rot="16200000" flipH="1">
            <a:off x="2826318" y="3534750"/>
            <a:ext cx="176224" cy="434824"/>
          </a:xfrm>
          <a:prstGeom prst="bentConnector4">
            <a:avLst>
              <a:gd name="adj1" fmla="val -129722"/>
              <a:gd name="adj2" fmla="val 61049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连接符: 肘形 50">
            <a:extLst>
              <a:ext uri="{FF2B5EF4-FFF2-40B4-BE49-F238E27FC236}">
                <a16:creationId xmlns:a16="http://schemas.microsoft.com/office/drawing/2014/main" id="{E729B46F-F639-55FD-E794-6BDA1AF7D5EA}"/>
              </a:ext>
            </a:extLst>
          </p:cNvPr>
          <p:cNvCxnSpPr>
            <a:cxnSpLocks/>
            <a:stCxn id="9" idx="0"/>
            <a:endCxn id="10" idx="1"/>
          </p:cNvCxnSpPr>
          <p:nvPr/>
        </p:nvCxnSpPr>
        <p:spPr>
          <a:xfrm rot="16200000" flipH="1">
            <a:off x="3816559" y="3486929"/>
            <a:ext cx="176222" cy="530460"/>
          </a:xfrm>
          <a:prstGeom prst="bentConnector4">
            <a:avLst>
              <a:gd name="adj1" fmla="val -129723"/>
              <a:gd name="adj2" fmla="val 67679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文本框 54">
            <a:extLst>
              <a:ext uri="{FF2B5EF4-FFF2-40B4-BE49-F238E27FC236}">
                <a16:creationId xmlns:a16="http://schemas.microsoft.com/office/drawing/2014/main" id="{690422E0-49E0-BFC6-688C-9CADE1E617FA}"/>
              </a:ext>
            </a:extLst>
          </p:cNvPr>
          <p:cNvSpPr txBox="1"/>
          <p:nvPr/>
        </p:nvSpPr>
        <p:spPr>
          <a:xfrm>
            <a:off x="2693219" y="4720418"/>
            <a:ext cx="403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2000" b="1" dirty="0">
                <a:solidFill>
                  <a:srgbClr val="C00000"/>
                </a:solidFill>
              </a:rPr>
              <a:t>D-VSync </a:t>
            </a:r>
            <a:r>
              <a:rPr lang="en-US" altLang="zh-CN" sz="2000" b="1" i="1" dirty="0">
                <a:solidFill>
                  <a:srgbClr val="C00000"/>
                </a:solidFill>
              </a:rPr>
              <a:t>Accumulation Stage</a:t>
            </a:r>
            <a:endParaRPr lang="zh-CN" altLang="en-US" sz="2000" b="1" i="1" dirty="0">
              <a:solidFill>
                <a:srgbClr val="C00000"/>
              </a:solidFill>
            </a:endParaRPr>
          </a:p>
        </p:txBody>
      </p: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A5E9223B-BD44-1770-39A5-EB71F23A921A}"/>
              </a:ext>
            </a:extLst>
          </p:cNvPr>
          <p:cNvGrpSpPr/>
          <p:nvPr/>
        </p:nvGrpSpPr>
        <p:grpSpPr>
          <a:xfrm>
            <a:off x="2147631" y="3468394"/>
            <a:ext cx="6232259" cy="1368153"/>
            <a:chOff x="2147627" y="3073524"/>
            <a:chExt cx="6232259" cy="1368151"/>
          </a:xfrm>
        </p:grpSpPr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19AA9DDD-8047-0117-6BBA-F3FBA598664B}"/>
                </a:ext>
              </a:extLst>
            </p:cNvPr>
            <p:cNvCxnSpPr>
              <a:cxnSpLocks/>
              <a:endCxn id="58" idx="0"/>
            </p:cNvCxnSpPr>
            <p:nvPr/>
          </p:nvCxnSpPr>
          <p:spPr>
            <a:xfrm flipH="1">
              <a:off x="7405407" y="3073524"/>
              <a:ext cx="10150" cy="70790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254AD98E-F243-A8A4-DB70-8D02320D0E24}"/>
                </a:ext>
              </a:extLst>
            </p:cNvPr>
            <p:cNvGrpSpPr/>
            <p:nvPr/>
          </p:nvGrpSpPr>
          <p:grpSpPr>
            <a:xfrm>
              <a:off x="2147627" y="3781424"/>
              <a:ext cx="6232259" cy="660251"/>
              <a:chOff x="2147627" y="3781424"/>
              <a:chExt cx="6232259" cy="660251"/>
            </a:xfrm>
          </p:grpSpPr>
          <p:sp>
            <p:nvSpPr>
              <p:cNvPr id="54" name="等腰三角形 53">
                <a:extLst>
                  <a:ext uri="{FF2B5EF4-FFF2-40B4-BE49-F238E27FC236}">
                    <a16:creationId xmlns:a16="http://schemas.microsoft.com/office/drawing/2014/main" id="{674AEB58-757D-595F-6D1F-E5146F4CAAD7}"/>
                  </a:ext>
                </a:extLst>
              </p:cNvPr>
              <p:cNvSpPr/>
              <p:nvPr/>
            </p:nvSpPr>
            <p:spPr>
              <a:xfrm>
                <a:off x="2268783" y="3787734"/>
                <a:ext cx="45719" cy="352446"/>
              </a:xfrm>
              <a:prstGeom prst="triangle">
                <a:avLst/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等腰三角形 55">
                <a:extLst>
                  <a:ext uri="{FF2B5EF4-FFF2-40B4-BE49-F238E27FC236}">
                    <a16:creationId xmlns:a16="http://schemas.microsoft.com/office/drawing/2014/main" id="{B7E72435-8828-12B1-7294-1BB4FE1387A7}"/>
                  </a:ext>
                </a:extLst>
              </p:cNvPr>
              <p:cNvSpPr/>
              <p:nvPr/>
            </p:nvSpPr>
            <p:spPr>
              <a:xfrm>
                <a:off x="3926163" y="3781424"/>
                <a:ext cx="45719" cy="352446"/>
              </a:xfrm>
              <a:prstGeom prst="triangle">
                <a:avLst/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7" name="等腰三角形 56">
                <a:extLst>
                  <a:ext uri="{FF2B5EF4-FFF2-40B4-BE49-F238E27FC236}">
                    <a16:creationId xmlns:a16="http://schemas.microsoft.com/office/drawing/2014/main" id="{41668045-8410-5FC2-8242-8A1DE6EA7E00}"/>
                  </a:ext>
                </a:extLst>
              </p:cNvPr>
              <p:cNvSpPr/>
              <p:nvPr/>
            </p:nvSpPr>
            <p:spPr>
              <a:xfrm>
                <a:off x="5654355" y="3781424"/>
                <a:ext cx="45719" cy="352446"/>
              </a:xfrm>
              <a:prstGeom prst="triangle">
                <a:avLst/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等腰三角形 57">
                <a:extLst>
                  <a:ext uri="{FF2B5EF4-FFF2-40B4-BE49-F238E27FC236}">
                    <a16:creationId xmlns:a16="http://schemas.microsoft.com/office/drawing/2014/main" id="{2F600C09-D6B7-B67C-11D0-0DDACE4D9AE1}"/>
                  </a:ext>
                </a:extLst>
              </p:cNvPr>
              <p:cNvSpPr/>
              <p:nvPr/>
            </p:nvSpPr>
            <p:spPr>
              <a:xfrm>
                <a:off x="7382547" y="3781424"/>
                <a:ext cx="45719" cy="352446"/>
              </a:xfrm>
              <a:prstGeom prst="triangle">
                <a:avLst/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B84BE91D-DEC2-8511-2B2C-06FF76250727}"/>
                  </a:ext>
                </a:extLst>
              </p:cNvPr>
              <p:cNvSpPr txBox="1"/>
              <p:nvPr/>
            </p:nvSpPr>
            <p:spPr>
              <a:xfrm>
                <a:off x="7443782" y="4103122"/>
                <a:ext cx="936104" cy="338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>
                    <a:solidFill>
                      <a:srgbClr val="8D42C6"/>
                    </a:solidFill>
                  </a:rPr>
                  <a:t>timeline</a:t>
                </a:r>
                <a:endParaRPr lang="zh-CN" altLang="en-US" sz="1600" dirty="0">
                  <a:solidFill>
                    <a:srgbClr val="8D42C6"/>
                  </a:solidFill>
                </a:endParaRPr>
              </a:p>
            </p:txBody>
          </p:sp>
          <p:cxnSp>
            <p:nvCxnSpPr>
              <p:cNvPr id="60" name="直接箭头连接符 59">
                <a:extLst>
                  <a:ext uri="{FF2B5EF4-FFF2-40B4-BE49-F238E27FC236}">
                    <a16:creationId xmlns:a16="http://schemas.microsoft.com/office/drawing/2014/main" id="{46B6FFC2-266C-7934-C3A1-23A23D8870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7627" y="4140181"/>
                <a:ext cx="5784695" cy="0"/>
              </a:xfrm>
              <a:prstGeom prst="straightConnector1">
                <a:avLst/>
              </a:prstGeom>
              <a:ln w="15875">
                <a:solidFill>
                  <a:srgbClr val="8D42C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BAA4E64F-9224-92B5-AA4D-698F7C25DC7C}"/>
              </a:ext>
            </a:extLst>
          </p:cNvPr>
          <p:cNvCxnSpPr>
            <a:cxnSpLocks/>
          </p:cNvCxnSpPr>
          <p:nvPr/>
        </p:nvCxnSpPr>
        <p:spPr>
          <a:xfrm flipV="1">
            <a:off x="3131839" y="3865617"/>
            <a:ext cx="0" cy="310681"/>
          </a:xfrm>
          <a:prstGeom prst="straightConnector1">
            <a:avLst/>
          </a:prstGeom>
          <a:ln w="317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901E64F9-213B-A4FA-B4AD-14ABBED35122}"/>
              </a:ext>
            </a:extLst>
          </p:cNvPr>
          <p:cNvSpPr txBox="1"/>
          <p:nvPr/>
        </p:nvSpPr>
        <p:spPr>
          <a:xfrm>
            <a:off x="2314653" y="4065605"/>
            <a:ext cx="88294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</a:rPr>
              <a:t>D-VSync</a:t>
            </a:r>
          </a:p>
          <a:p>
            <a:pPr algn="ctr">
              <a:lnSpc>
                <a:spcPct val="80000"/>
              </a:lnSpc>
            </a:pP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</a:rPr>
              <a:t>triggered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E1F32980-74ED-E1E3-B0DF-2DDB4FEDB773}"/>
              </a:ext>
            </a:extLst>
          </p:cNvPr>
          <p:cNvCxnSpPr>
            <a:cxnSpLocks/>
          </p:cNvCxnSpPr>
          <p:nvPr/>
        </p:nvCxnSpPr>
        <p:spPr>
          <a:xfrm flipV="1">
            <a:off x="4169900" y="3865617"/>
            <a:ext cx="0" cy="310681"/>
          </a:xfrm>
          <a:prstGeom prst="straightConnector1">
            <a:avLst/>
          </a:prstGeom>
          <a:ln w="317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A9209C52-CD14-EE05-6516-E26688920945}"/>
              </a:ext>
            </a:extLst>
          </p:cNvPr>
          <p:cNvSpPr txBox="1"/>
          <p:nvPr/>
        </p:nvSpPr>
        <p:spPr>
          <a:xfrm>
            <a:off x="2339753" y="3036347"/>
            <a:ext cx="472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err="1">
                <a:solidFill>
                  <a:schemeClr val="accent2">
                    <a:lumMod val="50000"/>
                  </a:schemeClr>
                </a:solidFill>
                <a:latin typeface="Consolas" panose="020B0609020204030204" pitchFamily="49" charset="0"/>
              </a:rPr>
              <a:t>requestNextFrame</a:t>
            </a:r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  <a:latin typeface="Consolas" panose="020B0609020204030204" pitchFamily="49" charset="0"/>
              </a:rPr>
              <a:t>(decouple = true)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973C3FF4-6872-AA4A-ABE7-1DDC46301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D-VSync Key Module: Frame Pre-Executor  </a:t>
            </a:r>
          </a:p>
        </p:txBody>
      </p:sp>
    </p:spTree>
    <p:extLst>
      <p:ext uri="{BB962C8B-B14F-4D97-AF65-F5344CB8AC3E}">
        <p14:creationId xmlns:p14="http://schemas.microsoft.com/office/powerpoint/2010/main" val="653290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CA292-9410-6F16-1681-6D0EEB547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D5ED4686-789C-BEFE-0D81-5B52DEF35594}"/>
              </a:ext>
            </a:extLst>
          </p:cNvPr>
          <p:cNvSpPr/>
          <p:nvPr/>
        </p:nvSpPr>
        <p:spPr>
          <a:xfrm>
            <a:off x="7414713" y="3661681"/>
            <a:ext cx="936104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i="1" dirty="0"/>
              <a:t>Frame </a:t>
            </a:r>
            <a:r>
              <a:rPr lang="en-US" altLang="zh-CN" sz="1200" dirty="0">
                <a:latin typeface="Consolas" panose="020B0609020204030204" pitchFamily="49" charset="0"/>
              </a:rPr>
              <a:t>i+4</a:t>
            </a:r>
            <a:endParaRPr lang="zh-CN" altLang="en-US" sz="1200" dirty="0">
              <a:latin typeface="Consolas" panose="020B0609020204030204" pitchFamily="49" charset="0"/>
            </a:endParaRP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636CDF96-782A-5D5B-F5D6-C2539F5B3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27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C2CBB62-4F41-0706-0ADB-8D4FE370A5AB}"/>
              </a:ext>
            </a:extLst>
          </p:cNvPr>
          <p:cNvSpPr txBox="1">
            <a:spLocks/>
          </p:cNvSpPr>
          <p:nvPr/>
        </p:nvSpPr>
        <p:spPr>
          <a:xfrm>
            <a:off x="457201" y="1095430"/>
            <a:ext cx="8291266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0" dirty="0">
                <a:latin typeface="+mn-lt"/>
              </a:rPr>
              <a:t>FPE explicitly manages frame executions. When the accumulation</a:t>
            </a:r>
          </a:p>
          <a:p>
            <a:endParaRPr lang="en-US" altLang="zh-CN" sz="2000" b="0" dirty="0">
              <a:latin typeface="+mn-lt"/>
            </a:endParaRPr>
          </a:p>
          <a:p>
            <a:pPr marL="0" indent="0">
              <a:buNone/>
            </a:pPr>
            <a:r>
              <a:rPr lang="en-US" altLang="zh-CN" sz="2000" b="0" dirty="0">
                <a:latin typeface="+mn-lt"/>
              </a:rPr>
              <a:t>ends, 			      	frames are realigned with </a:t>
            </a:r>
            <a:r>
              <a:rPr lang="en-US" altLang="zh-CN" sz="2000" b="0" dirty="0" err="1">
                <a:latin typeface="+mn-lt"/>
              </a:rPr>
              <a:t>VSyncs</a:t>
            </a:r>
            <a:r>
              <a:rPr lang="en-US" altLang="zh-CN" sz="2000" b="0" dirty="0">
                <a:latin typeface="+mn-lt"/>
              </a:rPr>
              <a:t>.</a:t>
            </a:r>
            <a:endParaRPr lang="en-US" altLang="zh-CN" sz="1800" b="0" dirty="0">
              <a:latin typeface="+mn-lt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08DF9C3E-28B8-6E87-39B2-D3838D237FD1}"/>
              </a:ext>
            </a:extLst>
          </p:cNvPr>
          <p:cNvSpPr/>
          <p:nvPr/>
        </p:nvSpPr>
        <p:spPr>
          <a:xfrm>
            <a:off x="2286617" y="3664051"/>
            <a:ext cx="820800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 err="1">
                <a:latin typeface="Consolas" panose="020B0609020204030204" pitchFamily="49" charset="0"/>
              </a:rPr>
              <a:t>i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966B9121-7B72-F24B-159B-C64C5FF5D1CC}"/>
              </a:ext>
            </a:extLst>
          </p:cNvPr>
          <p:cNvSpPr/>
          <p:nvPr/>
        </p:nvSpPr>
        <p:spPr>
          <a:xfrm>
            <a:off x="3131840" y="3664051"/>
            <a:ext cx="10152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>
                <a:latin typeface="Consolas" panose="020B0609020204030204" pitchFamily="49" charset="0"/>
              </a:rPr>
              <a:t>i+1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67FE3DD8-BA37-9184-CCDD-EDA8779F789A}"/>
              </a:ext>
            </a:extLst>
          </p:cNvPr>
          <p:cNvSpPr/>
          <p:nvPr/>
        </p:nvSpPr>
        <p:spPr>
          <a:xfrm>
            <a:off x="4169900" y="3664051"/>
            <a:ext cx="1990800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>
                <a:latin typeface="Consolas" panose="020B0609020204030204" pitchFamily="49" charset="0"/>
              </a:rPr>
              <a:t>i+2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029B004-F17D-39F9-8BD7-6DF62126C58D}"/>
              </a:ext>
            </a:extLst>
          </p:cNvPr>
          <p:cNvSpPr txBox="1"/>
          <p:nvPr/>
        </p:nvSpPr>
        <p:spPr>
          <a:xfrm>
            <a:off x="35496" y="3673574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6C470EC0-5BA2-1347-A020-87F6845AD8A3}"/>
              </a:ext>
            </a:extLst>
          </p:cNvPr>
          <p:cNvSpPr txBox="1"/>
          <p:nvPr/>
        </p:nvSpPr>
        <p:spPr>
          <a:xfrm>
            <a:off x="129717" y="4207538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6" name="连接符: 肘形 45">
            <a:extLst>
              <a:ext uri="{FF2B5EF4-FFF2-40B4-BE49-F238E27FC236}">
                <a16:creationId xmlns:a16="http://schemas.microsoft.com/office/drawing/2014/main" id="{CD5DB1CA-6262-18DA-990E-3B9A38AB5A60}"/>
              </a:ext>
            </a:extLst>
          </p:cNvPr>
          <p:cNvCxnSpPr>
            <a:cxnSpLocks/>
            <a:stCxn id="8" idx="0"/>
            <a:endCxn id="9" idx="1"/>
          </p:cNvCxnSpPr>
          <p:nvPr/>
        </p:nvCxnSpPr>
        <p:spPr>
          <a:xfrm rot="16200000" flipH="1">
            <a:off x="2826318" y="3534750"/>
            <a:ext cx="176224" cy="434824"/>
          </a:xfrm>
          <a:prstGeom prst="bentConnector4">
            <a:avLst>
              <a:gd name="adj1" fmla="val -129722"/>
              <a:gd name="adj2" fmla="val 61049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连接符: 肘形 50">
            <a:extLst>
              <a:ext uri="{FF2B5EF4-FFF2-40B4-BE49-F238E27FC236}">
                <a16:creationId xmlns:a16="http://schemas.microsoft.com/office/drawing/2014/main" id="{8DC7355C-6D1E-FB53-5D09-B9FB537D27F0}"/>
              </a:ext>
            </a:extLst>
          </p:cNvPr>
          <p:cNvCxnSpPr>
            <a:cxnSpLocks/>
            <a:stCxn id="9" idx="0"/>
            <a:endCxn id="10" idx="1"/>
          </p:cNvCxnSpPr>
          <p:nvPr/>
        </p:nvCxnSpPr>
        <p:spPr>
          <a:xfrm rot="16200000" flipH="1">
            <a:off x="3816559" y="3486929"/>
            <a:ext cx="176222" cy="530460"/>
          </a:xfrm>
          <a:prstGeom prst="bentConnector4">
            <a:avLst>
              <a:gd name="adj1" fmla="val -129723"/>
              <a:gd name="adj2" fmla="val 67679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文本框 54">
            <a:extLst>
              <a:ext uri="{FF2B5EF4-FFF2-40B4-BE49-F238E27FC236}">
                <a16:creationId xmlns:a16="http://schemas.microsoft.com/office/drawing/2014/main" id="{2B90F84E-0A5D-93F4-5102-D9B7FBB00B76}"/>
              </a:ext>
            </a:extLst>
          </p:cNvPr>
          <p:cNvSpPr txBox="1"/>
          <p:nvPr/>
        </p:nvSpPr>
        <p:spPr>
          <a:xfrm>
            <a:off x="2693219" y="4720416"/>
            <a:ext cx="403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2000" b="1" dirty="0">
                <a:solidFill>
                  <a:srgbClr val="C00000"/>
                </a:solidFill>
              </a:rPr>
              <a:t>D-VSync </a:t>
            </a:r>
            <a:r>
              <a:rPr lang="en-US" altLang="zh-CN" sz="2000" b="1" i="1" dirty="0">
                <a:solidFill>
                  <a:srgbClr val="C00000"/>
                </a:solidFill>
              </a:rPr>
              <a:t>Sync Stage</a:t>
            </a:r>
            <a:endParaRPr lang="zh-CN" altLang="en-US" sz="2000" b="1" i="1" dirty="0">
              <a:solidFill>
                <a:srgbClr val="C00000"/>
              </a:solidFill>
            </a:endParaRPr>
          </a:p>
        </p:txBody>
      </p: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8CDA2087-69E5-95A4-B367-DB6D6B6AAA7A}"/>
              </a:ext>
            </a:extLst>
          </p:cNvPr>
          <p:cNvGrpSpPr/>
          <p:nvPr/>
        </p:nvGrpSpPr>
        <p:grpSpPr>
          <a:xfrm>
            <a:off x="2147631" y="3468394"/>
            <a:ext cx="6232259" cy="1368153"/>
            <a:chOff x="2147627" y="3073524"/>
            <a:chExt cx="6232259" cy="1368151"/>
          </a:xfrm>
        </p:grpSpPr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05F46839-6D24-7388-91B6-59E4560C3B86}"/>
                </a:ext>
              </a:extLst>
            </p:cNvPr>
            <p:cNvCxnSpPr>
              <a:cxnSpLocks/>
              <a:endCxn id="58" idx="0"/>
            </p:cNvCxnSpPr>
            <p:nvPr/>
          </p:nvCxnSpPr>
          <p:spPr>
            <a:xfrm flipH="1">
              <a:off x="7405407" y="3073524"/>
              <a:ext cx="10150" cy="70790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B17E0258-9E28-68DC-E37C-08986021902D}"/>
                </a:ext>
              </a:extLst>
            </p:cNvPr>
            <p:cNvGrpSpPr/>
            <p:nvPr/>
          </p:nvGrpSpPr>
          <p:grpSpPr>
            <a:xfrm>
              <a:off x="2147627" y="3781424"/>
              <a:ext cx="6232259" cy="660251"/>
              <a:chOff x="2147627" y="3781424"/>
              <a:chExt cx="6232259" cy="660251"/>
            </a:xfrm>
          </p:grpSpPr>
          <p:sp>
            <p:nvSpPr>
              <p:cNvPr id="54" name="等腰三角形 53">
                <a:extLst>
                  <a:ext uri="{FF2B5EF4-FFF2-40B4-BE49-F238E27FC236}">
                    <a16:creationId xmlns:a16="http://schemas.microsoft.com/office/drawing/2014/main" id="{7B309561-3FE6-F91F-CF74-BE1C572D8B09}"/>
                  </a:ext>
                </a:extLst>
              </p:cNvPr>
              <p:cNvSpPr/>
              <p:nvPr/>
            </p:nvSpPr>
            <p:spPr>
              <a:xfrm>
                <a:off x="2268783" y="3787734"/>
                <a:ext cx="45719" cy="352446"/>
              </a:xfrm>
              <a:prstGeom prst="triangle">
                <a:avLst/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等腰三角形 55">
                <a:extLst>
                  <a:ext uri="{FF2B5EF4-FFF2-40B4-BE49-F238E27FC236}">
                    <a16:creationId xmlns:a16="http://schemas.microsoft.com/office/drawing/2014/main" id="{E491AA25-3C29-0076-E4AD-8D1BD60908A3}"/>
                  </a:ext>
                </a:extLst>
              </p:cNvPr>
              <p:cNvSpPr/>
              <p:nvPr/>
            </p:nvSpPr>
            <p:spPr>
              <a:xfrm>
                <a:off x="3926163" y="3781424"/>
                <a:ext cx="45719" cy="352446"/>
              </a:xfrm>
              <a:prstGeom prst="triangle">
                <a:avLst/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7" name="等腰三角形 56">
                <a:extLst>
                  <a:ext uri="{FF2B5EF4-FFF2-40B4-BE49-F238E27FC236}">
                    <a16:creationId xmlns:a16="http://schemas.microsoft.com/office/drawing/2014/main" id="{87181544-4046-5BAD-9A35-49BBA57A4383}"/>
                  </a:ext>
                </a:extLst>
              </p:cNvPr>
              <p:cNvSpPr/>
              <p:nvPr/>
            </p:nvSpPr>
            <p:spPr>
              <a:xfrm>
                <a:off x="5654355" y="3781424"/>
                <a:ext cx="45719" cy="352446"/>
              </a:xfrm>
              <a:prstGeom prst="triangle">
                <a:avLst/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等腰三角形 57">
                <a:extLst>
                  <a:ext uri="{FF2B5EF4-FFF2-40B4-BE49-F238E27FC236}">
                    <a16:creationId xmlns:a16="http://schemas.microsoft.com/office/drawing/2014/main" id="{564A53B2-129E-C17C-2E03-81F8E02F8DA5}"/>
                  </a:ext>
                </a:extLst>
              </p:cNvPr>
              <p:cNvSpPr/>
              <p:nvPr/>
            </p:nvSpPr>
            <p:spPr>
              <a:xfrm>
                <a:off x="7382547" y="3781424"/>
                <a:ext cx="45719" cy="352446"/>
              </a:xfrm>
              <a:prstGeom prst="triangle">
                <a:avLst/>
              </a:prstGeom>
              <a:solidFill>
                <a:srgbClr val="8D42C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4124CEC4-3782-36DF-54A4-2B291E6C5AD0}"/>
                  </a:ext>
                </a:extLst>
              </p:cNvPr>
              <p:cNvSpPr txBox="1"/>
              <p:nvPr/>
            </p:nvSpPr>
            <p:spPr>
              <a:xfrm>
                <a:off x="7443782" y="4103122"/>
                <a:ext cx="936104" cy="338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>
                    <a:solidFill>
                      <a:srgbClr val="8D42C6"/>
                    </a:solidFill>
                  </a:rPr>
                  <a:t>timeline</a:t>
                </a:r>
                <a:endParaRPr lang="zh-CN" altLang="en-US" sz="1600" dirty="0">
                  <a:solidFill>
                    <a:srgbClr val="8D42C6"/>
                  </a:solidFill>
                </a:endParaRPr>
              </a:p>
            </p:txBody>
          </p:sp>
          <p:cxnSp>
            <p:nvCxnSpPr>
              <p:cNvPr id="60" name="直接箭头连接符 59">
                <a:extLst>
                  <a:ext uri="{FF2B5EF4-FFF2-40B4-BE49-F238E27FC236}">
                    <a16:creationId xmlns:a16="http://schemas.microsoft.com/office/drawing/2014/main" id="{39B70A96-30B6-5AEA-B98D-1EB14A2980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47627" y="4140181"/>
                <a:ext cx="5784695" cy="0"/>
              </a:xfrm>
              <a:prstGeom prst="straightConnector1">
                <a:avLst/>
              </a:prstGeom>
              <a:ln w="15875">
                <a:solidFill>
                  <a:srgbClr val="8D42C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3B626FDB-0231-460C-C4F9-046E21B688C5}"/>
              </a:ext>
            </a:extLst>
          </p:cNvPr>
          <p:cNvSpPr/>
          <p:nvPr/>
        </p:nvSpPr>
        <p:spPr>
          <a:xfrm>
            <a:off x="6187097" y="3661681"/>
            <a:ext cx="972767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i="1" dirty="0"/>
              <a:t>Frame </a:t>
            </a:r>
            <a:r>
              <a:rPr lang="en-US" altLang="zh-CN" sz="1200" dirty="0">
                <a:latin typeface="Consolas" panose="020B0609020204030204" pitchFamily="49" charset="0"/>
              </a:rPr>
              <a:t>i+3</a:t>
            </a:r>
            <a:endParaRPr lang="zh-CN" altLang="en-US" sz="1200" dirty="0">
              <a:latin typeface="Consolas" panose="020B0609020204030204" pitchFamily="49" charset="0"/>
            </a:endParaRPr>
          </a:p>
        </p:txBody>
      </p:sp>
      <p:cxnSp>
        <p:nvCxnSpPr>
          <p:cNvPr id="6" name="连接符: 肘形 5">
            <a:extLst>
              <a:ext uri="{FF2B5EF4-FFF2-40B4-BE49-F238E27FC236}">
                <a16:creationId xmlns:a16="http://schemas.microsoft.com/office/drawing/2014/main" id="{5DF6EB51-614E-93F3-7E1F-60E19BBBD0B2}"/>
              </a:ext>
            </a:extLst>
          </p:cNvPr>
          <p:cNvCxnSpPr>
            <a:cxnSpLocks/>
            <a:stCxn id="10" idx="0"/>
            <a:endCxn id="4" idx="1"/>
          </p:cNvCxnSpPr>
          <p:nvPr/>
        </p:nvCxnSpPr>
        <p:spPr>
          <a:xfrm rot="16200000" flipH="1">
            <a:off x="5589272" y="3240077"/>
            <a:ext cx="173852" cy="1021792"/>
          </a:xfrm>
          <a:prstGeom prst="bentConnector4">
            <a:avLst>
              <a:gd name="adj1" fmla="val -131491"/>
              <a:gd name="adj2" fmla="val 73229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连接符: 肘形 13">
            <a:extLst>
              <a:ext uri="{FF2B5EF4-FFF2-40B4-BE49-F238E27FC236}">
                <a16:creationId xmlns:a16="http://schemas.microsoft.com/office/drawing/2014/main" id="{0D72B192-5B96-48AF-3F9D-0D39C9E1DFF8}"/>
              </a:ext>
            </a:extLst>
          </p:cNvPr>
          <p:cNvCxnSpPr>
            <a:cxnSpLocks/>
            <a:stCxn id="4" idx="0"/>
            <a:endCxn id="5" idx="1"/>
          </p:cNvCxnSpPr>
          <p:nvPr/>
        </p:nvCxnSpPr>
        <p:spPr>
          <a:xfrm rot="16200000" flipH="1">
            <a:off x="6955985" y="3379171"/>
            <a:ext cx="176224" cy="741236"/>
          </a:xfrm>
          <a:prstGeom prst="bentConnector4">
            <a:avLst>
              <a:gd name="adj1" fmla="val -129722"/>
              <a:gd name="adj2" fmla="val 75956"/>
            </a:avLst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左大括号 17">
            <a:extLst>
              <a:ext uri="{FF2B5EF4-FFF2-40B4-BE49-F238E27FC236}">
                <a16:creationId xmlns:a16="http://schemas.microsoft.com/office/drawing/2014/main" id="{AACE82C3-7319-18E7-8547-44A8884FF264}"/>
              </a:ext>
            </a:extLst>
          </p:cNvPr>
          <p:cNvSpPr/>
          <p:nvPr/>
        </p:nvSpPr>
        <p:spPr>
          <a:xfrm>
            <a:off x="1259634" y="1835956"/>
            <a:ext cx="172402" cy="1021544"/>
          </a:xfrm>
          <a:prstGeom prst="leftBrace">
            <a:avLst>
              <a:gd name="adj1" fmla="val 72657"/>
              <a:gd name="adj2" fmla="val 5000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B7D5DE4-32C8-5D86-3BCD-617F64D61348}"/>
              </a:ext>
            </a:extLst>
          </p:cNvPr>
          <p:cNvSpPr txBox="1"/>
          <p:nvPr/>
        </p:nvSpPr>
        <p:spPr>
          <a:xfrm>
            <a:off x="1448187" y="1705376"/>
            <a:ext cx="2763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accent2">
                    <a:lumMod val="50000"/>
                  </a:schemeClr>
                </a:solidFill>
              </a:rPr>
              <a:t>Pre-rendering reaches a configured maximum</a:t>
            </a:r>
            <a:endParaRPr lang="zh-CN" alt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A56598F5-4525-19BA-2DA4-4CFA9691479B}"/>
              </a:ext>
            </a:extLst>
          </p:cNvPr>
          <p:cNvCxnSpPr>
            <a:cxnSpLocks/>
          </p:cNvCxnSpPr>
          <p:nvPr/>
        </p:nvCxnSpPr>
        <p:spPr>
          <a:xfrm flipV="1">
            <a:off x="3131839" y="3865617"/>
            <a:ext cx="0" cy="310681"/>
          </a:xfrm>
          <a:prstGeom prst="straightConnector1">
            <a:avLst/>
          </a:prstGeom>
          <a:ln w="317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23196975-3027-3002-EDB1-73EEE7346A85}"/>
              </a:ext>
            </a:extLst>
          </p:cNvPr>
          <p:cNvSpPr txBox="1"/>
          <p:nvPr/>
        </p:nvSpPr>
        <p:spPr>
          <a:xfrm>
            <a:off x="2314653" y="4065605"/>
            <a:ext cx="88294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</a:rPr>
              <a:t>D-VSync</a:t>
            </a:r>
          </a:p>
          <a:p>
            <a:pPr algn="ctr">
              <a:lnSpc>
                <a:spcPct val="80000"/>
              </a:lnSpc>
            </a:pP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</a:rPr>
              <a:t>triggered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95DCCD04-1EF7-8C02-86C0-A006C95727CF}"/>
              </a:ext>
            </a:extLst>
          </p:cNvPr>
          <p:cNvCxnSpPr>
            <a:cxnSpLocks/>
          </p:cNvCxnSpPr>
          <p:nvPr/>
        </p:nvCxnSpPr>
        <p:spPr>
          <a:xfrm flipV="1">
            <a:off x="4169900" y="3865617"/>
            <a:ext cx="0" cy="310681"/>
          </a:xfrm>
          <a:prstGeom prst="straightConnector1">
            <a:avLst/>
          </a:prstGeom>
          <a:ln w="317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884F76C6-9B88-8706-C542-DDA5AB9BF73B}"/>
              </a:ext>
            </a:extLst>
          </p:cNvPr>
          <p:cNvCxnSpPr>
            <a:cxnSpLocks/>
          </p:cNvCxnSpPr>
          <p:nvPr/>
        </p:nvCxnSpPr>
        <p:spPr>
          <a:xfrm flipV="1">
            <a:off x="6187092" y="3873945"/>
            <a:ext cx="0" cy="310681"/>
          </a:xfrm>
          <a:prstGeom prst="straightConnector1">
            <a:avLst/>
          </a:prstGeom>
          <a:ln w="317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连接符: 肘形 19">
            <a:extLst>
              <a:ext uri="{FF2B5EF4-FFF2-40B4-BE49-F238E27FC236}">
                <a16:creationId xmlns:a16="http://schemas.microsoft.com/office/drawing/2014/main" id="{1B72DBDF-9DB7-AB2B-2BF6-A791536ED75A}"/>
              </a:ext>
            </a:extLst>
          </p:cNvPr>
          <p:cNvCxnSpPr>
            <a:cxnSpLocks/>
          </p:cNvCxnSpPr>
          <p:nvPr/>
        </p:nvCxnSpPr>
        <p:spPr>
          <a:xfrm rot="10800000" flipH="1">
            <a:off x="7410993" y="3950188"/>
            <a:ext cx="11428" cy="270880"/>
          </a:xfrm>
          <a:prstGeom prst="bentConnector4">
            <a:avLst>
              <a:gd name="adj1" fmla="val -2000350"/>
              <a:gd name="adj2" fmla="val 99524"/>
            </a:avLst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>
            <a:extLst>
              <a:ext uri="{FF2B5EF4-FFF2-40B4-BE49-F238E27FC236}">
                <a16:creationId xmlns:a16="http://schemas.microsoft.com/office/drawing/2014/main" id="{2809FBA0-73F8-72DF-7A46-EB038F3F5C68}"/>
              </a:ext>
            </a:extLst>
          </p:cNvPr>
          <p:cNvSpPr txBox="1"/>
          <p:nvPr/>
        </p:nvSpPr>
        <p:spPr>
          <a:xfrm>
            <a:off x="6457807" y="4081364"/>
            <a:ext cx="882941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1200" b="1" dirty="0">
                <a:solidFill>
                  <a:schemeClr val="accent3"/>
                </a:solidFill>
              </a:rPr>
              <a:t>VSync</a:t>
            </a:r>
          </a:p>
          <a:p>
            <a:pPr algn="ctr">
              <a:lnSpc>
                <a:spcPct val="80000"/>
              </a:lnSpc>
            </a:pPr>
            <a:r>
              <a:rPr lang="en-US" altLang="zh-CN" sz="1200" b="1" dirty="0">
                <a:solidFill>
                  <a:schemeClr val="accent3"/>
                </a:solidFill>
              </a:rPr>
              <a:t>triggered</a:t>
            </a:r>
            <a:endParaRPr lang="zh-CN" altLang="en-US" sz="1200" b="1" dirty="0">
              <a:solidFill>
                <a:schemeClr val="accent3"/>
              </a:solidFill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113B8A1-9439-5343-0194-6A99A775F7C6}"/>
              </a:ext>
            </a:extLst>
          </p:cNvPr>
          <p:cNvSpPr txBox="1"/>
          <p:nvPr/>
        </p:nvSpPr>
        <p:spPr>
          <a:xfrm>
            <a:off x="1448186" y="2380564"/>
            <a:ext cx="2885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accent2">
                    <a:lumMod val="50000"/>
                  </a:schemeClr>
                </a:solidFill>
              </a:rPr>
              <a:t>External inputs or events make pre-rendering infeasible</a:t>
            </a:r>
            <a:endParaRPr lang="zh-CN" alt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1C64010D-A7B1-C5EA-3DAD-582DE77B7685}"/>
              </a:ext>
            </a:extLst>
          </p:cNvPr>
          <p:cNvSpPr txBox="1"/>
          <p:nvPr/>
        </p:nvSpPr>
        <p:spPr>
          <a:xfrm>
            <a:off x="2339753" y="3036347"/>
            <a:ext cx="472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err="1">
                <a:solidFill>
                  <a:schemeClr val="accent2">
                    <a:lumMod val="50000"/>
                  </a:schemeClr>
                </a:solidFill>
                <a:latin typeface="Consolas" panose="020B0609020204030204" pitchFamily="49" charset="0"/>
              </a:rPr>
              <a:t>requestNextFrame</a:t>
            </a:r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  <a:latin typeface="Consolas" panose="020B0609020204030204" pitchFamily="49" charset="0"/>
              </a:rPr>
              <a:t>(decouple = true)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26" name="标题 1">
            <a:extLst>
              <a:ext uri="{FF2B5EF4-FFF2-40B4-BE49-F238E27FC236}">
                <a16:creationId xmlns:a16="http://schemas.microsoft.com/office/drawing/2014/main" id="{34DED607-2AB7-2BD1-9B04-15EFD4E03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D-VSync Key Module: Frame Pre-Executor  </a:t>
            </a:r>
          </a:p>
        </p:txBody>
      </p:sp>
    </p:spTree>
    <p:extLst>
      <p:ext uri="{BB962C8B-B14F-4D97-AF65-F5344CB8AC3E}">
        <p14:creationId xmlns:p14="http://schemas.microsoft.com/office/powerpoint/2010/main" val="10828102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361EC-80A7-287A-347F-E6D6A4A50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图片 80">
            <a:extLst>
              <a:ext uri="{FF2B5EF4-FFF2-40B4-BE49-F238E27FC236}">
                <a16:creationId xmlns:a16="http://schemas.microsoft.com/office/drawing/2014/main" id="{149D631C-9AD0-FCF0-3E25-F2CA665F5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086" y="3419037"/>
            <a:ext cx="287578" cy="160438"/>
          </a:xfrm>
          <a:prstGeom prst="rect">
            <a:avLst/>
          </a:prstGeom>
        </p:spPr>
      </p:pic>
      <p:pic>
        <p:nvPicPr>
          <p:cNvPr id="62" name="图片 61">
            <a:extLst>
              <a:ext uri="{FF2B5EF4-FFF2-40B4-BE49-F238E27FC236}">
                <a16:creationId xmlns:a16="http://schemas.microsoft.com/office/drawing/2014/main" id="{E9FB205C-149A-E7A0-4A35-1661C27AD5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5" y="3150969"/>
            <a:ext cx="588871" cy="420622"/>
          </a:xfrm>
          <a:prstGeom prst="rect">
            <a:avLst/>
          </a:prstGeom>
        </p:spPr>
      </p:pic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85C4AF33-23A3-7776-D45B-11BBEB6D0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28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AA80BF-2292-9016-C4DB-971D8CBDF235}"/>
              </a:ext>
            </a:extLst>
          </p:cNvPr>
          <p:cNvSpPr txBox="1">
            <a:spLocks/>
          </p:cNvSpPr>
          <p:nvPr/>
        </p:nvSpPr>
        <p:spPr>
          <a:xfrm>
            <a:off x="457204" y="1095430"/>
            <a:ext cx="8229601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latin typeface="+mn-lt"/>
              </a:rPr>
              <a:t>Display Time Virtualizer (DTV)</a:t>
            </a:r>
            <a:r>
              <a:rPr lang="en-US" altLang="zh-CN" sz="2000" b="0" dirty="0">
                <a:latin typeface="+mn-lt"/>
              </a:rPr>
              <a:t> provides a new abstraction of </a:t>
            </a:r>
            <a:r>
              <a:rPr lang="en-US" altLang="zh-CN" sz="2000" b="0" i="1" dirty="0">
                <a:latin typeface="+mn-lt"/>
              </a:rPr>
              <a:t>frame display timestamp</a:t>
            </a:r>
            <a:r>
              <a:rPr lang="en-US" altLang="zh-CN" sz="2000" b="0" dirty="0">
                <a:latin typeface="+mn-lt"/>
              </a:rPr>
              <a:t> to the app UI framework or rendering service, ensuring content correctness of pre-rendered frames.</a:t>
            </a:r>
          </a:p>
          <a:p>
            <a:r>
              <a:rPr lang="en-US" altLang="zh-CN" sz="2000" b="0" dirty="0">
                <a:latin typeface="+mn-lt"/>
              </a:rPr>
              <a:t>In VSync architecture, the VSync timestamp </a:t>
            </a:r>
            <a:r>
              <a:rPr lang="en-US" altLang="zh-CN" sz="2000" dirty="0">
                <a:latin typeface="+mn-lt"/>
              </a:rPr>
              <a:t>T</a:t>
            </a:r>
            <a:r>
              <a:rPr lang="en-US" altLang="zh-CN" sz="2000" b="0" dirty="0">
                <a:latin typeface="+mn-lt"/>
              </a:rPr>
              <a:t> is used </a:t>
            </a:r>
            <a:r>
              <a:rPr lang="en-US" altLang="zh-CN" sz="2000" b="0">
                <a:latin typeface="+mn-lt"/>
              </a:rPr>
              <a:t>for animation.</a:t>
            </a:r>
            <a:endParaRPr lang="en-US" altLang="zh-CN" sz="2000" b="0" dirty="0">
              <a:latin typeface="+mn-lt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854EE3D0-7537-D63E-3A72-3A356A2EC052}"/>
              </a:ext>
            </a:extLst>
          </p:cNvPr>
          <p:cNvSpPr/>
          <p:nvPr/>
        </p:nvSpPr>
        <p:spPr>
          <a:xfrm>
            <a:off x="2286621" y="3664051"/>
            <a:ext cx="820852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 err="1">
                <a:latin typeface="Consolas" panose="020B0609020204030204" pitchFamily="49" charset="0"/>
              </a:rPr>
              <a:t>i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A7468429-804E-EA26-4140-367F90C6A5C8}"/>
              </a:ext>
            </a:extLst>
          </p:cNvPr>
          <p:cNvSpPr/>
          <p:nvPr/>
        </p:nvSpPr>
        <p:spPr>
          <a:xfrm>
            <a:off x="3949025" y="3654194"/>
            <a:ext cx="1016662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>
                <a:latin typeface="Consolas" panose="020B0609020204030204" pitchFamily="49" charset="0"/>
              </a:rPr>
              <a:t>i+1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CADA8D93-A994-42B2-90A2-B1B54BA62916}"/>
              </a:ext>
            </a:extLst>
          </p:cNvPr>
          <p:cNvSpPr/>
          <p:nvPr/>
        </p:nvSpPr>
        <p:spPr>
          <a:xfrm>
            <a:off x="5677217" y="3654907"/>
            <a:ext cx="1991130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>
                <a:latin typeface="Consolas" panose="020B0609020204030204" pitchFamily="49" charset="0"/>
              </a:rPr>
              <a:t>i+2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8E45EB6-BC9F-BBBA-A5F0-872E18CB82B7}"/>
              </a:ext>
            </a:extLst>
          </p:cNvPr>
          <p:cNvSpPr txBox="1"/>
          <p:nvPr/>
        </p:nvSpPr>
        <p:spPr>
          <a:xfrm>
            <a:off x="35496" y="3673574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7036CD2-2A6A-3441-B31A-071FF8FFEB0A}"/>
              </a:ext>
            </a:extLst>
          </p:cNvPr>
          <p:cNvSpPr txBox="1"/>
          <p:nvPr/>
        </p:nvSpPr>
        <p:spPr>
          <a:xfrm>
            <a:off x="129717" y="4207538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AD731B03-0327-0CBA-6B77-D118CA5BBA13}"/>
              </a:ext>
            </a:extLst>
          </p:cNvPr>
          <p:cNvSpPr txBox="1"/>
          <p:nvPr/>
        </p:nvSpPr>
        <p:spPr>
          <a:xfrm>
            <a:off x="2915821" y="4720418"/>
            <a:ext cx="399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2000" b="1" dirty="0">
                <a:solidFill>
                  <a:srgbClr val="C00000"/>
                </a:solidFill>
              </a:rPr>
              <a:t>VSync Timestamp in Baseline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4E0EC6BE-C05E-C8C1-DF8E-15285C3F6784}"/>
              </a:ext>
            </a:extLst>
          </p:cNvPr>
          <p:cNvCxnSpPr>
            <a:cxnSpLocks/>
            <a:endCxn id="38" idx="0"/>
          </p:cNvCxnSpPr>
          <p:nvPr/>
        </p:nvCxnSpPr>
        <p:spPr>
          <a:xfrm flipH="1">
            <a:off x="7405407" y="3468393"/>
            <a:ext cx="10150" cy="70790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6C3024B9-9DE4-CAEB-85AF-00D68C4DE9DB}"/>
              </a:ext>
            </a:extLst>
          </p:cNvPr>
          <p:cNvGrpSpPr/>
          <p:nvPr/>
        </p:nvGrpSpPr>
        <p:grpSpPr>
          <a:xfrm>
            <a:off x="2147631" y="4176298"/>
            <a:ext cx="6232259" cy="660252"/>
            <a:chOff x="2147627" y="3781424"/>
            <a:chExt cx="6232259" cy="660252"/>
          </a:xfrm>
        </p:grpSpPr>
        <p:sp>
          <p:nvSpPr>
            <p:cNvPr id="34" name="等腰三角形 33">
              <a:extLst>
                <a:ext uri="{FF2B5EF4-FFF2-40B4-BE49-F238E27FC236}">
                  <a16:creationId xmlns:a16="http://schemas.microsoft.com/office/drawing/2014/main" id="{4E1B3020-22A4-2A81-A3D1-0644E0A4911D}"/>
                </a:ext>
              </a:extLst>
            </p:cNvPr>
            <p:cNvSpPr/>
            <p:nvPr/>
          </p:nvSpPr>
          <p:spPr>
            <a:xfrm>
              <a:off x="2268783" y="378773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等腰三角形 34">
              <a:extLst>
                <a:ext uri="{FF2B5EF4-FFF2-40B4-BE49-F238E27FC236}">
                  <a16:creationId xmlns:a16="http://schemas.microsoft.com/office/drawing/2014/main" id="{B8455CFE-7629-8971-33FC-E8813C228F29}"/>
                </a:ext>
              </a:extLst>
            </p:cNvPr>
            <p:cNvSpPr/>
            <p:nvPr/>
          </p:nvSpPr>
          <p:spPr>
            <a:xfrm>
              <a:off x="3926163" y="378142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等腰三角形 35">
              <a:extLst>
                <a:ext uri="{FF2B5EF4-FFF2-40B4-BE49-F238E27FC236}">
                  <a16:creationId xmlns:a16="http://schemas.microsoft.com/office/drawing/2014/main" id="{653015C6-0B50-E4B3-BBA1-B9599C66A9D1}"/>
                </a:ext>
              </a:extLst>
            </p:cNvPr>
            <p:cNvSpPr/>
            <p:nvPr/>
          </p:nvSpPr>
          <p:spPr>
            <a:xfrm>
              <a:off x="5654355" y="378142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等腰三角形 37">
              <a:extLst>
                <a:ext uri="{FF2B5EF4-FFF2-40B4-BE49-F238E27FC236}">
                  <a16:creationId xmlns:a16="http://schemas.microsoft.com/office/drawing/2014/main" id="{6D32AF07-49CC-06D0-915C-64A66E244E3E}"/>
                </a:ext>
              </a:extLst>
            </p:cNvPr>
            <p:cNvSpPr/>
            <p:nvPr/>
          </p:nvSpPr>
          <p:spPr>
            <a:xfrm>
              <a:off x="7382547" y="378142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27AE1F49-B39A-A9A4-6D3B-E8E34D44AB29}"/>
                </a:ext>
              </a:extLst>
            </p:cNvPr>
            <p:cNvSpPr txBox="1"/>
            <p:nvPr/>
          </p:nvSpPr>
          <p:spPr>
            <a:xfrm>
              <a:off x="7443782" y="4103122"/>
              <a:ext cx="9361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8D42C6"/>
                  </a:solidFill>
                </a:rPr>
                <a:t>timeline</a:t>
              </a:r>
              <a:endParaRPr lang="zh-CN" altLang="en-US" sz="1600" dirty="0">
                <a:solidFill>
                  <a:srgbClr val="8D42C6"/>
                </a:solidFill>
              </a:endParaRPr>
            </a:p>
          </p:txBody>
        </p:sp>
        <p:cxnSp>
          <p:nvCxnSpPr>
            <p:cNvPr id="40" name="直接箭头连接符 39">
              <a:extLst>
                <a:ext uri="{FF2B5EF4-FFF2-40B4-BE49-F238E27FC236}">
                  <a16:creationId xmlns:a16="http://schemas.microsoft.com/office/drawing/2014/main" id="{0D4FA96A-BE85-A336-BEBC-F57B2A487CDF}"/>
                </a:ext>
              </a:extLst>
            </p:cNvPr>
            <p:cNvCxnSpPr>
              <a:cxnSpLocks/>
            </p:cNvCxnSpPr>
            <p:nvPr/>
          </p:nvCxnSpPr>
          <p:spPr>
            <a:xfrm>
              <a:off x="2147627" y="4140181"/>
              <a:ext cx="5784695" cy="0"/>
            </a:xfrm>
            <a:prstGeom prst="straightConnector1">
              <a:avLst/>
            </a:prstGeom>
            <a:ln w="15875">
              <a:solidFill>
                <a:srgbClr val="8D42C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C965ECEF-63D7-7B4A-1676-2013FC24AC0E}"/>
              </a:ext>
            </a:extLst>
          </p:cNvPr>
          <p:cNvCxnSpPr>
            <a:cxnSpLocks/>
          </p:cNvCxnSpPr>
          <p:nvPr/>
        </p:nvCxnSpPr>
        <p:spPr>
          <a:xfrm flipH="1">
            <a:off x="5673417" y="3462082"/>
            <a:ext cx="10150" cy="70790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015973D9-1B92-941A-7999-7446A9A0BAA0}"/>
              </a:ext>
            </a:extLst>
          </p:cNvPr>
          <p:cNvCxnSpPr>
            <a:cxnSpLocks/>
          </p:cNvCxnSpPr>
          <p:nvPr/>
        </p:nvCxnSpPr>
        <p:spPr>
          <a:xfrm flipH="1">
            <a:off x="3950299" y="3462303"/>
            <a:ext cx="10150" cy="70790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0AA38EB8-72A5-2C15-62CC-30A2876AB752}"/>
              </a:ext>
            </a:extLst>
          </p:cNvPr>
          <p:cNvCxnSpPr>
            <a:cxnSpLocks/>
          </p:cNvCxnSpPr>
          <p:nvPr/>
        </p:nvCxnSpPr>
        <p:spPr>
          <a:xfrm flipH="1">
            <a:off x="2286567" y="3452733"/>
            <a:ext cx="10150" cy="70790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图片 63">
            <a:extLst>
              <a:ext uri="{FF2B5EF4-FFF2-40B4-BE49-F238E27FC236}">
                <a16:creationId xmlns:a16="http://schemas.microsoft.com/office/drawing/2014/main" id="{06EFC61A-EDA7-0FCC-5661-04713C8B71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5" y="3129943"/>
            <a:ext cx="588871" cy="441653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5BE6743C-C5DB-430F-94FB-6526346B07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872" y="3130364"/>
            <a:ext cx="590400" cy="442800"/>
          </a:xfrm>
          <a:prstGeom prst="rect">
            <a:avLst/>
          </a:prstGeom>
        </p:spPr>
      </p:pic>
      <p:sp>
        <p:nvSpPr>
          <p:cNvPr id="67" name="文本框 66">
            <a:extLst>
              <a:ext uri="{FF2B5EF4-FFF2-40B4-BE49-F238E27FC236}">
                <a16:creationId xmlns:a16="http://schemas.microsoft.com/office/drawing/2014/main" id="{5D11B58B-0C82-702A-12C8-591BE6C0424E}"/>
              </a:ext>
            </a:extLst>
          </p:cNvPr>
          <p:cNvSpPr txBox="1"/>
          <p:nvPr/>
        </p:nvSpPr>
        <p:spPr>
          <a:xfrm>
            <a:off x="2087652" y="2745423"/>
            <a:ext cx="43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3"/>
                </a:solidFill>
              </a:rPr>
              <a:t>T</a:t>
            </a:r>
            <a:r>
              <a:rPr lang="en-US" altLang="zh-CN" sz="1200" b="1" dirty="0">
                <a:solidFill>
                  <a:schemeClr val="accent3"/>
                </a:solidFill>
                <a:latin typeface="Consolas" panose="020B0609020204030204" pitchFamily="49" charset="0"/>
              </a:rPr>
              <a:t>i</a:t>
            </a:r>
            <a:endParaRPr lang="zh-CN" altLang="en-US" sz="1200" b="1" dirty="0">
              <a:solidFill>
                <a:schemeClr val="accent3"/>
              </a:solidFill>
              <a:latin typeface="Consolas" panose="020B0609020204030204" pitchFamily="49" charset="0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75EC4E7F-63B9-4A19-E66B-CC08FAC43B92}"/>
              </a:ext>
            </a:extLst>
          </p:cNvPr>
          <p:cNvSpPr txBox="1"/>
          <p:nvPr/>
        </p:nvSpPr>
        <p:spPr>
          <a:xfrm>
            <a:off x="3635897" y="2745423"/>
            <a:ext cx="666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3"/>
                </a:solidFill>
              </a:rPr>
              <a:t>T</a:t>
            </a:r>
            <a:r>
              <a:rPr lang="en-US" altLang="zh-CN" sz="1200" b="1" dirty="0">
                <a:solidFill>
                  <a:schemeClr val="accent3"/>
                </a:solidFill>
                <a:latin typeface="Consolas" panose="020B0609020204030204" pitchFamily="49" charset="0"/>
              </a:rPr>
              <a:t>i+1</a:t>
            </a:r>
            <a:endParaRPr lang="zh-CN" altLang="en-US" sz="1200" b="1" dirty="0">
              <a:solidFill>
                <a:schemeClr val="accent3"/>
              </a:solidFill>
              <a:latin typeface="Consolas" panose="020B0609020204030204" pitchFamily="49" charset="0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207DA315-E479-1B6A-8F21-2F65B5EEC801}"/>
              </a:ext>
            </a:extLst>
          </p:cNvPr>
          <p:cNvSpPr txBox="1"/>
          <p:nvPr/>
        </p:nvSpPr>
        <p:spPr>
          <a:xfrm>
            <a:off x="5350106" y="2745423"/>
            <a:ext cx="666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3"/>
                </a:solidFill>
              </a:rPr>
              <a:t>T</a:t>
            </a:r>
            <a:r>
              <a:rPr lang="en-US" altLang="zh-CN" sz="1200" b="1" dirty="0">
                <a:solidFill>
                  <a:schemeClr val="accent3"/>
                </a:solidFill>
                <a:latin typeface="Consolas" panose="020B0609020204030204" pitchFamily="49" charset="0"/>
              </a:rPr>
              <a:t>i+2</a:t>
            </a:r>
            <a:endParaRPr lang="zh-CN" altLang="en-US" sz="1200" b="1" dirty="0">
              <a:solidFill>
                <a:schemeClr val="accent3"/>
              </a:solidFill>
              <a:latin typeface="Consolas" panose="020B0609020204030204" pitchFamily="49" charset="0"/>
            </a:endParaRPr>
          </a:p>
        </p:txBody>
      </p: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6BC36443-63E9-819F-DCE9-41D52A05C1FC}"/>
              </a:ext>
            </a:extLst>
          </p:cNvPr>
          <p:cNvCxnSpPr>
            <a:cxnSpLocks/>
          </p:cNvCxnSpPr>
          <p:nvPr/>
        </p:nvCxnSpPr>
        <p:spPr>
          <a:xfrm flipV="1">
            <a:off x="2294600" y="3095592"/>
            <a:ext cx="0" cy="337975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5C9A8ABD-FD06-60D2-7200-921E83B5E9DB}"/>
              </a:ext>
            </a:extLst>
          </p:cNvPr>
          <p:cNvCxnSpPr>
            <a:cxnSpLocks/>
          </p:cNvCxnSpPr>
          <p:nvPr/>
        </p:nvCxnSpPr>
        <p:spPr>
          <a:xfrm flipV="1">
            <a:off x="3960743" y="3095592"/>
            <a:ext cx="0" cy="337975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0BD01BE6-CECD-8B96-3F42-47F3635DA464}"/>
              </a:ext>
            </a:extLst>
          </p:cNvPr>
          <p:cNvCxnSpPr>
            <a:cxnSpLocks/>
          </p:cNvCxnSpPr>
          <p:nvPr/>
        </p:nvCxnSpPr>
        <p:spPr>
          <a:xfrm flipV="1">
            <a:off x="5683567" y="3095592"/>
            <a:ext cx="0" cy="337975"/>
          </a:xfrm>
          <a:prstGeom prst="straightConnector1">
            <a:avLst/>
          </a:prstGeom>
          <a:ln w="317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标题 1">
            <a:extLst>
              <a:ext uri="{FF2B5EF4-FFF2-40B4-BE49-F238E27FC236}">
                <a16:creationId xmlns:a16="http://schemas.microsoft.com/office/drawing/2014/main" id="{B6B6EBA8-3FD0-AC8B-2A15-922B62C4F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D-VSync Key Module: Display Time Virtualizer</a:t>
            </a:r>
          </a:p>
        </p:txBody>
      </p:sp>
      <p:cxnSp>
        <p:nvCxnSpPr>
          <p:cNvPr id="85" name="直接箭头连接符 84">
            <a:extLst>
              <a:ext uri="{FF2B5EF4-FFF2-40B4-BE49-F238E27FC236}">
                <a16:creationId xmlns:a16="http://schemas.microsoft.com/office/drawing/2014/main" id="{247F4AF2-4D38-6AAB-F639-073E757D2A32}"/>
              </a:ext>
            </a:extLst>
          </p:cNvPr>
          <p:cNvCxnSpPr>
            <a:cxnSpLocks/>
          </p:cNvCxnSpPr>
          <p:nvPr/>
        </p:nvCxnSpPr>
        <p:spPr>
          <a:xfrm flipH="1" flipV="1">
            <a:off x="7415561" y="4031924"/>
            <a:ext cx="190768" cy="155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本框 85">
            <a:extLst>
              <a:ext uri="{FF2B5EF4-FFF2-40B4-BE49-F238E27FC236}">
                <a16:creationId xmlns:a16="http://schemas.microsoft.com/office/drawing/2014/main" id="{C831452E-BBC7-07E3-3058-1F52FD13493D}"/>
              </a:ext>
            </a:extLst>
          </p:cNvPr>
          <p:cNvSpPr txBox="1"/>
          <p:nvPr/>
        </p:nvSpPr>
        <p:spPr>
          <a:xfrm>
            <a:off x="7524328" y="4081468"/>
            <a:ext cx="136815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400" b="1" dirty="0">
                <a:solidFill>
                  <a:srgbClr val="C00000"/>
                </a:solidFill>
              </a:rPr>
              <a:t>deadline miss</a:t>
            </a:r>
            <a:endParaRPr lang="zh-CN" altLang="en-US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099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EF0C8-D1A5-8BE2-4F96-EC2AFC25D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片 61">
            <a:extLst>
              <a:ext uri="{FF2B5EF4-FFF2-40B4-BE49-F238E27FC236}">
                <a16:creationId xmlns:a16="http://schemas.microsoft.com/office/drawing/2014/main" id="{4BA18548-41A6-B90F-D209-A9C5387F2B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9" y="3163923"/>
            <a:ext cx="588871" cy="42062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E9F8C52-04D9-D854-BBDE-09089B751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D-VSync Key Module: Display Time </a:t>
            </a:r>
            <a:r>
              <a:rPr lang="en-US" altLang="zh-CN" sz="2600" dirty="0" err="1">
                <a:latin typeface="+mj-lt"/>
                <a:sym typeface="+mn-lt"/>
              </a:rPr>
              <a:t>Virtualizer</a:t>
            </a:r>
            <a:endParaRPr lang="en-US" altLang="zh-CN" sz="2600" dirty="0">
              <a:latin typeface="+mj-lt"/>
              <a:sym typeface="+mn-lt"/>
            </a:endParaRP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66C4029E-7D51-7F0B-7762-7DBAD732D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29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EA4D3B-216F-5325-E2C7-72E7421EB702}"/>
              </a:ext>
            </a:extLst>
          </p:cNvPr>
          <p:cNvSpPr txBox="1">
            <a:spLocks/>
          </p:cNvSpPr>
          <p:nvPr/>
        </p:nvSpPr>
        <p:spPr>
          <a:xfrm>
            <a:off x="457202" y="1095430"/>
            <a:ext cx="8147249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0" dirty="0">
                <a:latin typeface="+mn-lt"/>
              </a:rPr>
              <a:t>In D-VSync, DTV virtualizes the future display time of the frame from the current execution time of the code,  providing the new </a:t>
            </a:r>
            <a:r>
              <a:rPr lang="en-US" altLang="zh-CN" sz="2000" b="0" i="1" dirty="0">
                <a:latin typeface="+mn-lt"/>
              </a:rPr>
              <a:t>Display-Timestamp </a:t>
            </a:r>
            <a:r>
              <a:rPr lang="en-US" altLang="zh-CN" sz="2000" b="0" dirty="0">
                <a:latin typeface="+mn-lt"/>
              </a:rPr>
              <a:t>abstraction, </a:t>
            </a:r>
            <a:r>
              <a:rPr lang="en-US" altLang="zh-CN" sz="2000" dirty="0">
                <a:latin typeface="+mn-lt"/>
              </a:rPr>
              <a:t>T</a:t>
            </a:r>
            <a:r>
              <a:rPr lang="en-US" altLang="zh-CN" sz="2000" b="0" dirty="0">
                <a:latin typeface="+mn-lt"/>
              </a:rPr>
              <a:t> , for sampling animations.</a:t>
            </a:r>
            <a:endParaRPr lang="en-US" altLang="zh-CN" sz="1800" b="0" dirty="0">
              <a:latin typeface="+mn-lt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3559F80A-8AA0-3C10-CB0E-0482DACE0589}"/>
              </a:ext>
            </a:extLst>
          </p:cNvPr>
          <p:cNvSpPr/>
          <p:nvPr/>
        </p:nvSpPr>
        <p:spPr>
          <a:xfrm>
            <a:off x="2286621" y="3664051"/>
            <a:ext cx="820852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 err="1">
                <a:latin typeface="Consolas" panose="020B0609020204030204" pitchFamily="49" charset="0"/>
              </a:rPr>
              <a:t>i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E526A970-1460-C098-D3EB-A01BEF8CF16D}"/>
              </a:ext>
            </a:extLst>
          </p:cNvPr>
          <p:cNvSpPr/>
          <p:nvPr/>
        </p:nvSpPr>
        <p:spPr>
          <a:xfrm>
            <a:off x="3130331" y="3667147"/>
            <a:ext cx="1016662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>
                <a:latin typeface="Consolas" panose="020B0609020204030204" pitchFamily="49" charset="0"/>
              </a:rPr>
              <a:t>i+1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0A5A6E7D-9A10-2645-6F3D-CC2EE787C1B4}"/>
              </a:ext>
            </a:extLst>
          </p:cNvPr>
          <p:cNvSpPr/>
          <p:nvPr/>
        </p:nvSpPr>
        <p:spPr>
          <a:xfrm>
            <a:off x="4167761" y="3667938"/>
            <a:ext cx="1991130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</a:t>
            </a:r>
            <a:r>
              <a:rPr lang="en-US" altLang="zh-CN" sz="1300" dirty="0">
                <a:latin typeface="Consolas" panose="020B0609020204030204" pitchFamily="49" charset="0"/>
              </a:rPr>
              <a:t>i+2</a:t>
            </a:r>
            <a:endParaRPr lang="zh-CN" altLang="en-US" sz="1300" dirty="0">
              <a:latin typeface="Consolas" panose="020B0609020204030204" pitchFamily="49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4239F2D-EE6F-A3A1-E229-A07F39228C94}"/>
              </a:ext>
            </a:extLst>
          </p:cNvPr>
          <p:cNvSpPr txBox="1"/>
          <p:nvPr/>
        </p:nvSpPr>
        <p:spPr>
          <a:xfrm>
            <a:off x="35496" y="3673574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3C4A2D8-4C60-648E-8424-EF2E8E948109}"/>
              </a:ext>
            </a:extLst>
          </p:cNvPr>
          <p:cNvSpPr txBox="1"/>
          <p:nvPr/>
        </p:nvSpPr>
        <p:spPr>
          <a:xfrm>
            <a:off x="129717" y="4207538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5650D7FB-0705-CDE4-EA48-1535A2DE9489}"/>
              </a:ext>
            </a:extLst>
          </p:cNvPr>
          <p:cNvSpPr txBox="1"/>
          <p:nvPr/>
        </p:nvSpPr>
        <p:spPr>
          <a:xfrm>
            <a:off x="3097847" y="4720418"/>
            <a:ext cx="363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2000" b="1" dirty="0">
                <a:solidFill>
                  <a:srgbClr val="C00000"/>
                </a:solidFill>
              </a:rPr>
              <a:t>D-VSync Display Timestamp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64B3362A-4715-BD24-3790-3E702846C4CA}"/>
              </a:ext>
            </a:extLst>
          </p:cNvPr>
          <p:cNvCxnSpPr>
            <a:cxnSpLocks/>
            <a:endCxn id="38" idx="0"/>
          </p:cNvCxnSpPr>
          <p:nvPr/>
        </p:nvCxnSpPr>
        <p:spPr>
          <a:xfrm flipH="1">
            <a:off x="7405407" y="3468393"/>
            <a:ext cx="10150" cy="707900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85DC327-FEE3-13AD-704F-878232EB5858}"/>
              </a:ext>
            </a:extLst>
          </p:cNvPr>
          <p:cNvGrpSpPr/>
          <p:nvPr/>
        </p:nvGrpSpPr>
        <p:grpSpPr>
          <a:xfrm>
            <a:off x="2147631" y="4176298"/>
            <a:ext cx="6232259" cy="660252"/>
            <a:chOff x="2147627" y="3781424"/>
            <a:chExt cx="6232259" cy="660252"/>
          </a:xfrm>
        </p:grpSpPr>
        <p:sp>
          <p:nvSpPr>
            <p:cNvPr id="34" name="等腰三角形 33">
              <a:extLst>
                <a:ext uri="{FF2B5EF4-FFF2-40B4-BE49-F238E27FC236}">
                  <a16:creationId xmlns:a16="http://schemas.microsoft.com/office/drawing/2014/main" id="{BC0CE291-2472-8560-055C-01F153525570}"/>
                </a:ext>
              </a:extLst>
            </p:cNvPr>
            <p:cNvSpPr/>
            <p:nvPr/>
          </p:nvSpPr>
          <p:spPr>
            <a:xfrm>
              <a:off x="2268783" y="378773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等腰三角形 34">
              <a:extLst>
                <a:ext uri="{FF2B5EF4-FFF2-40B4-BE49-F238E27FC236}">
                  <a16:creationId xmlns:a16="http://schemas.microsoft.com/office/drawing/2014/main" id="{2E556A2A-BA01-6C8E-BACA-A539003C292F}"/>
                </a:ext>
              </a:extLst>
            </p:cNvPr>
            <p:cNvSpPr/>
            <p:nvPr/>
          </p:nvSpPr>
          <p:spPr>
            <a:xfrm>
              <a:off x="3926163" y="378142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6" name="等腰三角形 35">
              <a:extLst>
                <a:ext uri="{FF2B5EF4-FFF2-40B4-BE49-F238E27FC236}">
                  <a16:creationId xmlns:a16="http://schemas.microsoft.com/office/drawing/2014/main" id="{C03E2643-907E-8610-283D-36FEDFD8F8E0}"/>
                </a:ext>
              </a:extLst>
            </p:cNvPr>
            <p:cNvSpPr/>
            <p:nvPr/>
          </p:nvSpPr>
          <p:spPr>
            <a:xfrm>
              <a:off x="5654355" y="378142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等腰三角形 37">
              <a:extLst>
                <a:ext uri="{FF2B5EF4-FFF2-40B4-BE49-F238E27FC236}">
                  <a16:creationId xmlns:a16="http://schemas.microsoft.com/office/drawing/2014/main" id="{02BE79FD-ADDF-9932-A7F6-6657BEA3A1CC}"/>
                </a:ext>
              </a:extLst>
            </p:cNvPr>
            <p:cNvSpPr/>
            <p:nvPr/>
          </p:nvSpPr>
          <p:spPr>
            <a:xfrm>
              <a:off x="7382547" y="3781424"/>
              <a:ext cx="45719" cy="352446"/>
            </a:xfrm>
            <a:prstGeom prst="triangle">
              <a:avLst/>
            </a:prstGeom>
            <a:solidFill>
              <a:srgbClr val="8D42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CB43A7B8-0F9C-A95A-D4A6-0E8332B2F698}"/>
                </a:ext>
              </a:extLst>
            </p:cNvPr>
            <p:cNvSpPr txBox="1"/>
            <p:nvPr/>
          </p:nvSpPr>
          <p:spPr>
            <a:xfrm>
              <a:off x="7443782" y="4103122"/>
              <a:ext cx="9361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8D42C6"/>
                  </a:solidFill>
                </a:rPr>
                <a:t>timeline</a:t>
              </a:r>
              <a:endParaRPr lang="zh-CN" altLang="en-US" sz="1600" dirty="0">
                <a:solidFill>
                  <a:srgbClr val="8D42C6"/>
                </a:solidFill>
              </a:endParaRPr>
            </a:p>
          </p:txBody>
        </p:sp>
        <p:cxnSp>
          <p:nvCxnSpPr>
            <p:cNvPr id="40" name="直接箭头连接符 39">
              <a:extLst>
                <a:ext uri="{FF2B5EF4-FFF2-40B4-BE49-F238E27FC236}">
                  <a16:creationId xmlns:a16="http://schemas.microsoft.com/office/drawing/2014/main" id="{C4F18498-5D0A-0823-23B3-97CB2104FEB0}"/>
                </a:ext>
              </a:extLst>
            </p:cNvPr>
            <p:cNvCxnSpPr>
              <a:cxnSpLocks/>
            </p:cNvCxnSpPr>
            <p:nvPr/>
          </p:nvCxnSpPr>
          <p:spPr>
            <a:xfrm>
              <a:off x="2147627" y="4140181"/>
              <a:ext cx="5784695" cy="0"/>
            </a:xfrm>
            <a:prstGeom prst="straightConnector1">
              <a:avLst/>
            </a:prstGeom>
            <a:ln w="15875">
              <a:solidFill>
                <a:srgbClr val="8D42C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4CC8179F-C9E2-832E-32EA-8F1B0F10578F}"/>
              </a:ext>
            </a:extLst>
          </p:cNvPr>
          <p:cNvCxnSpPr>
            <a:cxnSpLocks/>
          </p:cNvCxnSpPr>
          <p:nvPr/>
        </p:nvCxnSpPr>
        <p:spPr>
          <a:xfrm flipH="1">
            <a:off x="5678492" y="3471171"/>
            <a:ext cx="10150" cy="70790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791ACE20-4792-1E8D-6ECC-A97CBA9953D8}"/>
              </a:ext>
            </a:extLst>
          </p:cNvPr>
          <p:cNvCxnSpPr>
            <a:cxnSpLocks/>
          </p:cNvCxnSpPr>
          <p:nvPr/>
        </p:nvCxnSpPr>
        <p:spPr>
          <a:xfrm flipH="1">
            <a:off x="3950299" y="3462303"/>
            <a:ext cx="10150" cy="70790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BF88E0B6-2579-0CD9-891C-F10D0732EED0}"/>
              </a:ext>
            </a:extLst>
          </p:cNvPr>
          <p:cNvCxnSpPr>
            <a:cxnSpLocks/>
          </p:cNvCxnSpPr>
          <p:nvPr/>
        </p:nvCxnSpPr>
        <p:spPr>
          <a:xfrm flipH="1">
            <a:off x="2286567" y="3452733"/>
            <a:ext cx="10150" cy="70790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图片 63">
            <a:extLst>
              <a:ext uri="{FF2B5EF4-FFF2-40B4-BE49-F238E27FC236}">
                <a16:creationId xmlns:a16="http://schemas.microsoft.com/office/drawing/2014/main" id="{6C8301AF-D720-06E1-A7FE-AF1A48943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5" y="3129943"/>
            <a:ext cx="588871" cy="441653"/>
          </a:xfrm>
          <a:prstGeom prst="rect">
            <a:avLst/>
          </a:prstGeom>
        </p:spPr>
      </p:pic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FFB39F4B-F779-4891-3F87-EC863BAD95DC}"/>
              </a:ext>
            </a:extLst>
          </p:cNvPr>
          <p:cNvCxnSpPr>
            <a:cxnSpLocks/>
          </p:cNvCxnSpPr>
          <p:nvPr/>
        </p:nvCxnSpPr>
        <p:spPr>
          <a:xfrm flipV="1">
            <a:off x="2294600" y="3095592"/>
            <a:ext cx="0" cy="337975"/>
          </a:xfrm>
          <a:prstGeom prst="straightConnector1">
            <a:avLst/>
          </a:prstGeom>
          <a:ln w="317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4DC99127-CD64-9284-E8B3-37A5AF9197A1}"/>
              </a:ext>
            </a:extLst>
          </p:cNvPr>
          <p:cNvSpPr txBox="1"/>
          <p:nvPr/>
        </p:nvSpPr>
        <p:spPr>
          <a:xfrm>
            <a:off x="2087652" y="2745423"/>
            <a:ext cx="43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3"/>
                </a:solidFill>
              </a:rPr>
              <a:t>T</a:t>
            </a:r>
            <a:r>
              <a:rPr lang="en-US" altLang="zh-CN" sz="1200" b="1" dirty="0">
                <a:solidFill>
                  <a:schemeClr val="accent3"/>
                </a:solidFill>
                <a:latin typeface="Consolas" panose="020B0609020204030204" pitchFamily="49" charset="0"/>
              </a:rPr>
              <a:t>i</a:t>
            </a:r>
            <a:endParaRPr lang="zh-CN" altLang="en-US" sz="1200" b="1" dirty="0">
              <a:solidFill>
                <a:schemeClr val="accent3"/>
              </a:solidFill>
              <a:latin typeface="Consolas" panose="020B0609020204030204" pitchFamily="49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B5A6D540-4F4A-D8F1-A6A8-BEEC5BEA7EF9}"/>
              </a:ext>
            </a:extLst>
          </p:cNvPr>
          <p:cNvSpPr txBox="1"/>
          <p:nvPr/>
        </p:nvSpPr>
        <p:spPr>
          <a:xfrm>
            <a:off x="2771801" y="2745423"/>
            <a:ext cx="666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3"/>
                </a:solidFill>
              </a:rPr>
              <a:t>T</a:t>
            </a:r>
            <a:r>
              <a:rPr lang="en-US" altLang="zh-CN" sz="1200" b="1" dirty="0">
                <a:solidFill>
                  <a:schemeClr val="accent3"/>
                </a:solidFill>
                <a:latin typeface="Consolas" panose="020B0609020204030204" pitchFamily="49" charset="0"/>
              </a:rPr>
              <a:t>i+1</a:t>
            </a:r>
            <a:endParaRPr lang="zh-CN" altLang="en-US" sz="1200" b="1" dirty="0">
              <a:solidFill>
                <a:schemeClr val="accent3"/>
              </a:solidFill>
              <a:latin typeface="Consolas" panose="020B0609020204030204" pitchFamily="49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E8FF7B0D-F915-0F07-E99B-B3FB2C4FFFB8}"/>
              </a:ext>
            </a:extLst>
          </p:cNvPr>
          <p:cNvSpPr txBox="1"/>
          <p:nvPr/>
        </p:nvSpPr>
        <p:spPr>
          <a:xfrm>
            <a:off x="3821557" y="2745423"/>
            <a:ext cx="666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3"/>
                </a:solidFill>
              </a:rPr>
              <a:t>T</a:t>
            </a:r>
            <a:r>
              <a:rPr lang="en-US" altLang="zh-CN" sz="1200" b="1" dirty="0">
                <a:solidFill>
                  <a:schemeClr val="accent3"/>
                </a:solidFill>
                <a:latin typeface="Consolas" panose="020B0609020204030204" pitchFamily="49" charset="0"/>
              </a:rPr>
              <a:t>i+2</a:t>
            </a:r>
            <a:endParaRPr lang="zh-CN" altLang="en-US" sz="1200" b="1" dirty="0">
              <a:solidFill>
                <a:schemeClr val="accent3"/>
              </a:solidFill>
              <a:latin typeface="Consolas" panose="020B0609020204030204" pitchFamily="49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7170371-1089-096D-5142-F6D273354977}"/>
              </a:ext>
            </a:extLst>
          </p:cNvPr>
          <p:cNvSpPr txBox="1"/>
          <p:nvPr/>
        </p:nvSpPr>
        <p:spPr>
          <a:xfrm>
            <a:off x="1726141" y="2331993"/>
            <a:ext cx="43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5">
                    <a:lumMod val="50000"/>
                  </a:schemeClr>
                </a:solidFill>
              </a:rPr>
              <a:t>T</a:t>
            </a: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Consolas" panose="020B0609020204030204" pitchFamily="49" charset="0"/>
              </a:rPr>
              <a:t>i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DA3D93FA-ED60-F87F-37D4-F147E02E2B94}"/>
              </a:ext>
            </a:extLst>
          </p:cNvPr>
          <p:cNvSpPr txBox="1"/>
          <p:nvPr/>
        </p:nvSpPr>
        <p:spPr>
          <a:xfrm>
            <a:off x="2410289" y="2331993"/>
            <a:ext cx="666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5">
                    <a:lumMod val="50000"/>
                  </a:schemeClr>
                </a:solidFill>
              </a:rPr>
              <a:t>T</a:t>
            </a: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Consolas" panose="020B0609020204030204" pitchFamily="49" charset="0"/>
              </a:rPr>
              <a:t>i+1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502DCA7-310D-6502-069A-A37FFE17493D}"/>
              </a:ext>
            </a:extLst>
          </p:cNvPr>
          <p:cNvSpPr txBox="1"/>
          <p:nvPr/>
        </p:nvSpPr>
        <p:spPr>
          <a:xfrm>
            <a:off x="3460046" y="2331993"/>
            <a:ext cx="666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5">
                    <a:lumMod val="50000"/>
                  </a:schemeClr>
                </a:solidFill>
              </a:rPr>
              <a:t>T</a:t>
            </a:r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Consolas" panose="020B0609020204030204" pitchFamily="49" charset="0"/>
              </a:rPr>
              <a:t>i+2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1A59DD3A-469B-4486-5FFF-B46D7D2CE7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8" y="3419037"/>
            <a:ext cx="287578" cy="160438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5D0FC274-9C5E-0A13-01B0-CE9B095BA7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803" y="3130364"/>
            <a:ext cx="590400" cy="442800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:a16="http://schemas.microsoft.com/office/drawing/2014/main" id="{2E5A607C-7E3F-EA56-37BB-701B8279055F}"/>
              </a:ext>
            </a:extLst>
          </p:cNvPr>
          <p:cNvSpPr txBox="1"/>
          <p:nvPr/>
        </p:nvSpPr>
        <p:spPr>
          <a:xfrm rot="2390723">
            <a:off x="1874603" y="2534380"/>
            <a:ext cx="43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5">
                    <a:lumMod val="50000"/>
                  </a:schemeClr>
                </a:solidFill>
              </a:rPr>
              <a:t>=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57F3D5D5-DF6F-4B09-60D5-6EF79CA953CA}"/>
              </a:ext>
            </a:extLst>
          </p:cNvPr>
          <p:cNvSpPr txBox="1"/>
          <p:nvPr/>
        </p:nvSpPr>
        <p:spPr>
          <a:xfrm rot="2390723">
            <a:off x="2617477" y="2542213"/>
            <a:ext cx="43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5">
                    <a:lumMod val="50000"/>
                  </a:schemeClr>
                </a:solidFill>
              </a:rPr>
              <a:t>=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D56311A3-2E1A-C26D-A3D1-AEE97C294D13}"/>
              </a:ext>
            </a:extLst>
          </p:cNvPr>
          <p:cNvSpPr txBox="1"/>
          <p:nvPr/>
        </p:nvSpPr>
        <p:spPr>
          <a:xfrm rot="2390723">
            <a:off x="3677858" y="2542213"/>
            <a:ext cx="436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accent5">
                    <a:lumMod val="50000"/>
                  </a:schemeClr>
                </a:solidFill>
              </a:rPr>
              <a:t>=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FB6358BF-358E-4948-521F-FACC2630E9F0}"/>
              </a:ext>
            </a:extLst>
          </p:cNvPr>
          <p:cNvSpPr txBox="1"/>
          <p:nvPr/>
        </p:nvSpPr>
        <p:spPr>
          <a:xfrm>
            <a:off x="1808997" y="2305505"/>
            <a:ext cx="43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Consolas" panose="020B0609020204030204" pitchFamily="49" charset="0"/>
              </a:rPr>
              <a:t>D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21B0541D-9B55-D650-7C87-370235E4D163}"/>
              </a:ext>
            </a:extLst>
          </p:cNvPr>
          <p:cNvSpPr txBox="1"/>
          <p:nvPr/>
        </p:nvSpPr>
        <p:spPr>
          <a:xfrm>
            <a:off x="2525293" y="2308173"/>
            <a:ext cx="43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Consolas" panose="020B0609020204030204" pitchFamily="49" charset="0"/>
              </a:rPr>
              <a:t>D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CD8B5D28-0D4D-B009-8987-85913FCDBD2F}"/>
              </a:ext>
            </a:extLst>
          </p:cNvPr>
          <p:cNvSpPr txBox="1"/>
          <p:nvPr/>
        </p:nvSpPr>
        <p:spPr>
          <a:xfrm>
            <a:off x="3575051" y="2305505"/>
            <a:ext cx="43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accent5">
                    <a:lumMod val="50000"/>
                  </a:schemeClr>
                </a:solidFill>
                <a:latin typeface="Consolas" panose="020B0609020204030204" pitchFamily="49" charset="0"/>
              </a:rPr>
              <a:t>D</a:t>
            </a:r>
            <a:endParaRPr lang="zh-CN" altLang="en-US" sz="1200" b="1" dirty="0">
              <a:solidFill>
                <a:schemeClr val="accent5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cxnSp>
        <p:nvCxnSpPr>
          <p:cNvPr id="55" name="直接箭头连接符 54">
            <a:extLst>
              <a:ext uri="{FF2B5EF4-FFF2-40B4-BE49-F238E27FC236}">
                <a16:creationId xmlns:a16="http://schemas.microsoft.com/office/drawing/2014/main" id="{CA7808D6-747F-7F73-A40B-FAD41BB4C4CA}"/>
              </a:ext>
            </a:extLst>
          </p:cNvPr>
          <p:cNvCxnSpPr>
            <a:cxnSpLocks/>
          </p:cNvCxnSpPr>
          <p:nvPr/>
        </p:nvCxnSpPr>
        <p:spPr>
          <a:xfrm flipV="1">
            <a:off x="3122093" y="3095592"/>
            <a:ext cx="0" cy="337975"/>
          </a:xfrm>
          <a:prstGeom prst="straightConnector1">
            <a:avLst/>
          </a:prstGeom>
          <a:ln w="317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64CB6802-B1F0-BBDA-8705-88C0F9ACBA28}"/>
              </a:ext>
            </a:extLst>
          </p:cNvPr>
          <p:cNvCxnSpPr>
            <a:cxnSpLocks/>
          </p:cNvCxnSpPr>
          <p:nvPr/>
        </p:nvCxnSpPr>
        <p:spPr>
          <a:xfrm flipV="1">
            <a:off x="4156266" y="3095592"/>
            <a:ext cx="0" cy="337975"/>
          </a:xfrm>
          <a:prstGeom prst="straightConnector1">
            <a:avLst/>
          </a:prstGeom>
          <a:ln w="317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9A5710E8-EA29-410D-47FF-F13A9D4C3EC0}"/>
              </a:ext>
            </a:extLst>
          </p:cNvPr>
          <p:cNvCxnSpPr>
            <a:cxnSpLocks/>
          </p:cNvCxnSpPr>
          <p:nvPr/>
        </p:nvCxnSpPr>
        <p:spPr>
          <a:xfrm>
            <a:off x="3122096" y="4019593"/>
            <a:ext cx="804070" cy="213967"/>
          </a:xfrm>
          <a:prstGeom prst="line">
            <a:avLst/>
          </a:prstGeom>
          <a:ln w="2222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B5A7C0E4-5536-C811-6EEB-8549F8109F89}"/>
              </a:ext>
            </a:extLst>
          </p:cNvPr>
          <p:cNvCxnSpPr>
            <a:cxnSpLocks/>
          </p:cNvCxnSpPr>
          <p:nvPr/>
        </p:nvCxnSpPr>
        <p:spPr>
          <a:xfrm>
            <a:off x="4171546" y="4032492"/>
            <a:ext cx="1482815" cy="201067"/>
          </a:xfrm>
          <a:prstGeom prst="line">
            <a:avLst/>
          </a:prstGeom>
          <a:ln w="22225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文本框 68">
            <a:extLst>
              <a:ext uri="{FF2B5EF4-FFF2-40B4-BE49-F238E27FC236}">
                <a16:creationId xmlns:a16="http://schemas.microsoft.com/office/drawing/2014/main" id="{757B06FD-E9A9-AD74-C833-82F802305214}"/>
              </a:ext>
            </a:extLst>
          </p:cNvPr>
          <p:cNvSpPr txBox="1"/>
          <p:nvPr/>
        </p:nvSpPr>
        <p:spPr>
          <a:xfrm>
            <a:off x="4500669" y="1822707"/>
            <a:ext cx="43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nsolas" panose="020B0609020204030204" pitchFamily="49" charset="0"/>
                <a:ea typeface="微软雅黑" panose="020B0503020204020204" pitchFamily="34" charset="-122"/>
              </a:rPr>
              <a:t>D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Consolas" panose="020B0609020204030204" pitchFamily="49" charset="0"/>
              <a:ea typeface="微软雅黑" panose="020B0503020204020204" pitchFamily="34" charset="-122"/>
            </a:endParaRPr>
          </a:p>
        </p:txBody>
      </p: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453DADEB-C3DA-A969-0FC1-55AF7657CA3D}"/>
              </a:ext>
            </a:extLst>
          </p:cNvPr>
          <p:cNvCxnSpPr>
            <a:cxnSpLocks/>
            <a:stCxn id="73" idx="1"/>
          </p:cNvCxnSpPr>
          <p:nvPr/>
        </p:nvCxnSpPr>
        <p:spPr>
          <a:xfrm flipH="1" flipV="1">
            <a:off x="6156179" y="4031922"/>
            <a:ext cx="190248" cy="135463"/>
          </a:xfrm>
          <a:prstGeom prst="straightConnector1">
            <a:avLst/>
          </a:prstGeom>
          <a:ln>
            <a:solidFill>
              <a:srgbClr val="009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文本框 72">
            <a:extLst>
              <a:ext uri="{FF2B5EF4-FFF2-40B4-BE49-F238E27FC236}">
                <a16:creationId xmlns:a16="http://schemas.microsoft.com/office/drawing/2014/main" id="{E263610F-EAC0-E819-3942-1CEC6758A5CE}"/>
              </a:ext>
            </a:extLst>
          </p:cNvPr>
          <p:cNvSpPr txBox="1"/>
          <p:nvPr/>
        </p:nvSpPr>
        <p:spPr>
          <a:xfrm>
            <a:off x="6346427" y="4024269"/>
            <a:ext cx="1994236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400" b="1" dirty="0">
                <a:solidFill>
                  <a:srgbClr val="009051"/>
                </a:solidFill>
              </a:rPr>
              <a:t>catch the deadline</a:t>
            </a:r>
            <a:endParaRPr lang="zh-CN" altLang="en-US" sz="1400" b="1" dirty="0">
              <a:solidFill>
                <a:srgbClr val="0090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523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82072-AF48-0AC0-808A-B673B76E1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D02000-9411-9659-BF11-9EC519818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600" i="1" dirty="0">
                <a:latin typeface="+mj-lt"/>
                <a:sym typeface="+mn-lt"/>
              </a:rPr>
              <a:t>Three-Layer</a:t>
            </a:r>
            <a:r>
              <a:rPr lang="en-US" altLang="zh-CN" sz="2600" dirty="0">
                <a:latin typeface="+mj-lt"/>
                <a:sym typeface="+mn-lt"/>
              </a:rPr>
              <a:t> OS Rendering Architecture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6BE3CB8F-8856-C35E-26AD-13684566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3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44C2F28A-2340-8B82-1C76-9D5C55ED89C4}"/>
              </a:ext>
            </a:extLst>
          </p:cNvPr>
          <p:cNvSpPr/>
          <p:nvPr/>
        </p:nvSpPr>
        <p:spPr>
          <a:xfrm>
            <a:off x="1907224" y="2446025"/>
            <a:ext cx="4896544" cy="720000"/>
          </a:xfrm>
          <a:prstGeom prst="roundRect">
            <a:avLst>
              <a:gd name="adj" fmla="val 15622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OS Rendering Service</a:t>
            </a:r>
            <a:endParaRPr lang="zh-CN" altLang="en-US" sz="2400" b="1" dirty="0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B34964EB-B143-CDA6-68B9-117648532373}"/>
              </a:ext>
            </a:extLst>
          </p:cNvPr>
          <p:cNvSpPr/>
          <p:nvPr/>
        </p:nvSpPr>
        <p:spPr>
          <a:xfrm>
            <a:off x="1907705" y="1352383"/>
            <a:ext cx="1440160" cy="623558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App 1</a:t>
            </a:r>
            <a:endParaRPr lang="zh-CN" altLang="en-US" sz="2000" b="1" dirty="0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0352DA82-3999-FB6E-8825-4EBE0673C4BC}"/>
              </a:ext>
            </a:extLst>
          </p:cNvPr>
          <p:cNvSpPr/>
          <p:nvPr/>
        </p:nvSpPr>
        <p:spPr>
          <a:xfrm>
            <a:off x="5364089" y="1355396"/>
            <a:ext cx="1440160" cy="63801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App 3</a:t>
            </a:r>
            <a:endParaRPr lang="zh-CN" altLang="en-US" sz="2000" b="1" dirty="0"/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325CAA58-CB01-96C2-88E9-7D66B4972201}"/>
              </a:ext>
            </a:extLst>
          </p:cNvPr>
          <p:cNvSpPr/>
          <p:nvPr/>
        </p:nvSpPr>
        <p:spPr>
          <a:xfrm>
            <a:off x="3623903" y="1355396"/>
            <a:ext cx="1440160" cy="63801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App 2</a:t>
            </a:r>
            <a:endParaRPr lang="zh-CN" altLang="en-US" sz="2000" b="1" dirty="0"/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BF547525-CE07-FD99-8868-08B0230C5898}"/>
              </a:ext>
            </a:extLst>
          </p:cNvPr>
          <p:cNvSpPr/>
          <p:nvPr/>
        </p:nvSpPr>
        <p:spPr>
          <a:xfrm>
            <a:off x="1907225" y="3615329"/>
            <a:ext cx="4896544" cy="665578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Screen HAL</a:t>
            </a:r>
            <a:endParaRPr lang="zh-CN" altLang="en-US" sz="2200" b="1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FAD6D16-39CA-63A1-2065-ABD0B39DD9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285" y="3433569"/>
            <a:ext cx="1029107" cy="1029107"/>
          </a:xfrm>
          <a:prstGeom prst="rect">
            <a:avLst/>
          </a:prstGeom>
        </p:spPr>
      </p:pic>
      <p:sp>
        <p:nvSpPr>
          <p:cNvPr id="128" name="内容占位符 2">
            <a:extLst>
              <a:ext uri="{FF2B5EF4-FFF2-40B4-BE49-F238E27FC236}">
                <a16:creationId xmlns:a16="http://schemas.microsoft.com/office/drawing/2014/main" id="{DADFF10A-C4C2-BE21-16B4-76C618553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651651"/>
            <a:ext cx="8229600" cy="623558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zh-CN" sz="2000" b="0" dirty="0">
                <a:latin typeface="+mn-lt"/>
              </a:rPr>
              <a:t>The OS rendering architecture consists of </a:t>
            </a:r>
            <a:r>
              <a:rPr kumimoji="1" lang="en-US" altLang="zh-CN" sz="2000" dirty="0">
                <a:latin typeface="+mn-lt"/>
              </a:rPr>
              <a:t>app processes</a:t>
            </a:r>
            <a:r>
              <a:rPr kumimoji="1" lang="en-US" altLang="zh-CN" sz="2000" b="0" dirty="0">
                <a:latin typeface="+mn-lt"/>
              </a:rPr>
              <a:t>, </a:t>
            </a:r>
            <a:r>
              <a:rPr kumimoji="1" lang="en-US" altLang="zh-CN" sz="2000" dirty="0">
                <a:latin typeface="+mn-lt"/>
              </a:rPr>
              <a:t>a rendering service</a:t>
            </a:r>
            <a:r>
              <a:rPr kumimoji="1" lang="en-US" altLang="zh-CN" sz="2000" b="0" dirty="0">
                <a:latin typeface="+mn-lt"/>
              </a:rPr>
              <a:t>, and </a:t>
            </a:r>
            <a:r>
              <a:rPr kumimoji="1" lang="en-US" altLang="zh-CN" sz="2000" dirty="0">
                <a:latin typeface="+mn-lt"/>
              </a:rPr>
              <a:t>the screen hardware abstraction layer (HAL)</a:t>
            </a:r>
            <a:r>
              <a:rPr kumimoji="1" lang="en-US" altLang="zh-CN" sz="2000" b="0" dirty="0">
                <a:latin typeface="+mn-lt"/>
              </a:rPr>
              <a:t>.</a:t>
            </a:r>
            <a:endParaRPr kumimoji="1" lang="en-US" altLang="zh-CN" sz="18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893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B7BAB-AAB7-2C4A-20E8-E174C316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465559-7065-7569-4DB8-FF855FE76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D-</a:t>
            </a:r>
            <a:r>
              <a:rPr lang="en-US" altLang="zh-CN" sz="2600" dirty="0" err="1">
                <a:latin typeface="+mj-lt"/>
                <a:sym typeface="+mn-lt"/>
              </a:rPr>
              <a:t>VSync</a:t>
            </a:r>
            <a:r>
              <a:rPr lang="en-US" altLang="zh-CN" sz="2600" dirty="0">
                <a:latin typeface="+mj-lt"/>
                <a:sym typeface="+mn-lt"/>
              </a:rPr>
              <a:t> APIs and Extensible Modules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5D6C06B2-9001-ED20-6B57-2ACC66AB8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30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1A8EA6-FBA8-0A33-CE0B-533DA7515065}"/>
              </a:ext>
            </a:extLst>
          </p:cNvPr>
          <p:cNvSpPr txBox="1">
            <a:spLocks/>
          </p:cNvSpPr>
          <p:nvPr/>
        </p:nvSpPr>
        <p:spPr>
          <a:xfrm>
            <a:off x="457204" y="1201316"/>
            <a:ext cx="8229601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latin typeface="+mn-lt"/>
              </a:rPr>
              <a:t>Dual-channel decoupling APIs for compatibility:</a:t>
            </a:r>
          </a:p>
          <a:p>
            <a:pPr lvl="1"/>
            <a:r>
              <a:rPr lang="en-US" altLang="zh-CN" sz="2000" i="1" dirty="0">
                <a:latin typeface="+mn-lt"/>
              </a:rPr>
              <a:t>Decoupling-oblivious channel</a:t>
            </a:r>
            <a:r>
              <a:rPr lang="en-US" altLang="zh-CN" sz="2000" dirty="0">
                <a:latin typeface="+mn-lt"/>
              </a:rPr>
              <a:t>:</a:t>
            </a:r>
          </a:p>
          <a:p>
            <a:pPr lvl="2"/>
            <a:r>
              <a:rPr lang="en-US" altLang="zh-CN" sz="1800" dirty="0">
                <a:latin typeface="+mn-lt"/>
              </a:rPr>
              <a:t>System animations and app UI animations.</a:t>
            </a:r>
          </a:p>
          <a:p>
            <a:pPr lvl="2"/>
            <a:r>
              <a:rPr lang="en-US" altLang="zh-CN" sz="1800" dirty="0">
                <a:latin typeface="+mn-lt"/>
              </a:rPr>
              <a:t>No app source code modification is needed.</a:t>
            </a:r>
          </a:p>
          <a:p>
            <a:pPr lvl="2"/>
            <a:r>
              <a:rPr lang="en-US" altLang="zh-CN" sz="1800" dirty="0">
                <a:latin typeface="+mn-lt"/>
              </a:rPr>
              <a:t>Default performance improvements!</a:t>
            </a:r>
            <a:endParaRPr lang="en-US" altLang="zh-CN" i="1" dirty="0">
              <a:latin typeface="+mn-lt"/>
            </a:endParaRPr>
          </a:p>
          <a:p>
            <a:pPr lvl="1"/>
            <a:r>
              <a:rPr lang="en-US" altLang="zh-CN" sz="2000" i="1" dirty="0">
                <a:latin typeface="+mn-lt"/>
              </a:rPr>
              <a:t>Decoupling-aware channel</a:t>
            </a:r>
            <a:r>
              <a:rPr lang="en-US" altLang="zh-CN" sz="2000" dirty="0">
                <a:latin typeface="+mn-lt"/>
              </a:rPr>
              <a:t>:</a:t>
            </a:r>
          </a:p>
          <a:p>
            <a:pPr lvl="2"/>
            <a:r>
              <a:rPr lang="en-US" altLang="zh-CN" sz="1800" dirty="0">
                <a:latin typeface="+mn-lt"/>
              </a:rPr>
              <a:t>Predictive curve fitting for pre-rendering real-time interactive frames.</a:t>
            </a:r>
          </a:p>
          <a:p>
            <a:pPr lvl="2"/>
            <a:r>
              <a:rPr lang="en-US" altLang="zh-CN" sz="1800" dirty="0">
                <a:latin typeface="+mn-lt"/>
              </a:rPr>
              <a:t>For custom-rendering apps, such as games, Flutter apps, web apps.</a:t>
            </a:r>
          </a:p>
          <a:p>
            <a:pPr lvl="2"/>
            <a:r>
              <a:rPr lang="en-US" altLang="zh-CN" sz="1800" dirty="0">
                <a:latin typeface="+mn-lt"/>
              </a:rPr>
              <a:t>Configure D-VSync parameters and receive D-VSync events!</a:t>
            </a:r>
          </a:p>
        </p:txBody>
      </p:sp>
    </p:spTree>
    <p:extLst>
      <p:ext uri="{BB962C8B-B14F-4D97-AF65-F5344CB8AC3E}">
        <p14:creationId xmlns:p14="http://schemas.microsoft.com/office/powerpoint/2010/main" val="125886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DD390-455B-B638-4D66-2200BA928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69BAE8-D9DA-B3C8-C4B2-26EB9F9C8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Application Scope of D-VSync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1A48D796-0653-45FC-5D0C-07A8183B4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31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8A0CE3-BF85-47C3-AC05-E27B87DAA22F}"/>
              </a:ext>
            </a:extLst>
          </p:cNvPr>
          <p:cNvSpPr txBox="1">
            <a:spLocks/>
          </p:cNvSpPr>
          <p:nvPr/>
        </p:nvSpPr>
        <p:spPr>
          <a:xfrm>
            <a:off x="457201" y="1095430"/>
            <a:ext cx="8291266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0" dirty="0">
                <a:latin typeface="+mn-lt"/>
              </a:rPr>
              <a:t>D-VSync is applicable to deterministic animation frames </a:t>
            </a:r>
            <a:r>
              <a:rPr lang="en-US" altLang="zh-CN" sz="1800" dirty="0">
                <a:latin typeface="+mn-lt"/>
              </a:rPr>
              <a:t>(85%)</a:t>
            </a:r>
            <a:r>
              <a:rPr lang="en-US" altLang="zh-CN" sz="1800" b="0" dirty="0">
                <a:latin typeface="+mn-lt"/>
              </a:rPr>
              <a:t>,</a:t>
            </a:r>
            <a:r>
              <a:rPr lang="en-US" altLang="zh-CN" sz="1800" dirty="0">
                <a:latin typeface="+mn-lt"/>
              </a:rPr>
              <a:t> </a:t>
            </a:r>
            <a:r>
              <a:rPr lang="en-US" altLang="zh-CN" sz="1800" b="0" dirty="0">
                <a:latin typeface="+mn-lt"/>
              </a:rPr>
              <a:t>and extensible to pre-</a:t>
            </a:r>
            <a:r>
              <a:rPr lang="en-US" altLang="zh-CN" sz="1800" b="0" dirty="0" err="1">
                <a:latin typeface="+mn-lt"/>
              </a:rPr>
              <a:t>renderable</a:t>
            </a:r>
            <a:r>
              <a:rPr lang="en-US" altLang="zh-CN" sz="1800" b="0" dirty="0">
                <a:latin typeface="+mn-lt"/>
              </a:rPr>
              <a:t> interactions/custom-rendering apps </a:t>
            </a:r>
            <a:r>
              <a:rPr lang="en-US" altLang="zh-CN" sz="1800" dirty="0">
                <a:latin typeface="+mn-lt"/>
              </a:rPr>
              <a:t>(10%)</a:t>
            </a:r>
            <a:r>
              <a:rPr lang="en-US" altLang="zh-CN" sz="1800" b="0" dirty="0">
                <a:latin typeface="+mn-lt"/>
              </a:rPr>
              <a:t>.</a:t>
            </a:r>
            <a:r>
              <a:rPr lang="en-US" altLang="zh-CN" sz="1800" dirty="0">
                <a:latin typeface="+mn-lt"/>
              </a:rPr>
              <a:t> 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DA223DC-81F2-7BE8-73E8-3773224955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937" y="1993406"/>
            <a:ext cx="5302133" cy="318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5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A4A50-5D99-0508-06F0-6EA710417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18F581-999E-991F-30C6-8790A33AB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The Co-design of D-VSync with LTPO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F642231D-0E2D-5753-BC18-8A95489C3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32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87CFCC-7169-8697-5496-9DCA3CE01B5E}"/>
              </a:ext>
            </a:extLst>
          </p:cNvPr>
          <p:cNvSpPr txBox="1">
            <a:spLocks/>
          </p:cNvSpPr>
          <p:nvPr/>
        </p:nvSpPr>
        <p:spPr>
          <a:xfrm>
            <a:off x="457200" y="1095430"/>
            <a:ext cx="8435279" cy="41383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latin typeface="+mn-lt"/>
              </a:rPr>
              <a:t>LTPO</a:t>
            </a:r>
            <a:r>
              <a:rPr lang="en-US" altLang="zh-CN" sz="2000" b="0" dirty="0">
                <a:latin typeface="+mn-lt"/>
              </a:rPr>
              <a:t> targets at </a:t>
            </a:r>
            <a:r>
              <a:rPr lang="en-US" altLang="zh-CN" sz="2000" b="0" i="1" dirty="0">
                <a:latin typeface="+mn-lt"/>
              </a:rPr>
              <a:t>lowering power consumption</a:t>
            </a:r>
            <a:r>
              <a:rPr lang="en-US" altLang="zh-CN" sz="2000" b="0" dirty="0">
                <a:latin typeface="+mn-lt"/>
              </a:rPr>
              <a:t>. </a:t>
            </a:r>
            <a:r>
              <a:rPr lang="en-US" altLang="zh-CN" sz="2000" b="0" dirty="0" err="1">
                <a:latin typeface="+mn-lt"/>
              </a:rPr>
              <a:t>VSync</a:t>
            </a:r>
            <a:r>
              <a:rPr lang="en-US" altLang="zh-CN" sz="2000" b="0" dirty="0">
                <a:latin typeface="+mn-lt"/>
              </a:rPr>
              <a:t> frequency can be lowered in real time when the motion of animations is slow enough for human eyes to perceive any difference.</a:t>
            </a:r>
          </a:p>
          <a:p>
            <a:r>
              <a:rPr lang="en-US" altLang="zh-CN" sz="2000" dirty="0">
                <a:latin typeface="+mn-lt"/>
              </a:rPr>
              <a:t>D-</a:t>
            </a:r>
            <a:r>
              <a:rPr lang="en-US" altLang="zh-CN" sz="2000" dirty="0" err="1">
                <a:latin typeface="+mn-lt"/>
              </a:rPr>
              <a:t>VSync</a:t>
            </a:r>
            <a:r>
              <a:rPr lang="en-US" altLang="zh-CN" sz="2000" b="0" dirty="0">
                <a:latin typeface="+mn-lt"/>
              </a:rPr>
              <a:t> targets at </a:t>
            </a:r>
            <a:r>
              <a:rPr lang="en-US" altLang="zh-CN" sz="2000" b="0" i="1" dirty="0">
                <a:latin typeface="+mn-lt"/>
              </a:rPr>
              <a:t>reducing frame drops</a:t>
            </a:r>
            <a:r>
              <a:rPr lang="en-US" altLang="zh-CN" sz="2000" b="0" dirty="0">
                <a:latin typeface="+mn-lt"/>
              </a:rPr>
              <a:t> and </a:t>
            </a:r>
            <a:r>
              <a:rPr lang="en-US" altLang="zh-CN" sz="2000" b="0" i="1" dirty="0">
                <a:latin typeface="+mn-lt"/>
              </a:rPr>
              <a:t>enhancing smoothness.</a:t>
            </a:r>
          </a:p>
          <a:p>
            <a:r>
              <a:rPr lang="en-US" altLang="zh-CN" sz="2000" dirty="0">
                <a:latin typeface="+mn-lt"/>
              </a:rPr>
              <a:t>The co-design of D-VSync and LTPO:</a:t>
            </a:r>
          </a:p>
          <a:p>
            <a:pPr lvl="1"/>
            <a:r>
              <a:rPr lang="en-US" altLang="zh-CN" sz="1800" dirty="0">
                <a:latin typeface="+mn-lt"/>
              </a:rPr>
              <a:t>Ensuring consistent rendering and displaying. Frames rendered at </a:t>
            </a:r>
            <a:r>
              <a:rPr lang="zh-CN" altLang="en-US" sz="1800" dirty="0">
                <a:latin typeface="+mn-lt"/>
              </a:rPr>
              <a:t>𝑋 </a:t>
            </a:r>
            <a:r>
              <a:rPr lang="en-US" altLang="zh-CN" sz="1800" dirty="0">
                <a:latin typeface="+mn-lt"/>
              </a:rPr>
              <a:t>Hz are not displayed at </a:t>
            </a:r>
            <a:r>
              <a:rPr lang="zh-CN" altLang="en-US" sz="1800" dirty="0">
                <a:latin typeface="+mn-lt"/>
              </a:rPr>
              <a:t>𝑌 </a:t>
            </a:r>
            <a:r>
              <a:rPr lang="en-US" altLang="zh-CN" sz="1800" dirty="0">
                <a:latin typeface="+mn-lt"/>
              </a:rPr>
              <a:t>Hz.</a:t>
            </a:r>
          </a:p>
          <a:p>
            <a:pPr lvl="1"/>
            <a:r>
              <a:rPr lang="en-US" altLang="zh-CN" sz="1800" dirty="0">
                <a:latin typeface="+mn-lt"/>
              </a:rPr>
              <a:t>Coordinating the timing of rendering rate change and refresh rate change in terms of accumulated frames if any.</a:t>
            </a:r>
          </a:p>
          <a:p>
            <a:pPr lvl="1"/>
            <a:r>
              <a:rPr lang="en-US" altLang="zh-CN" sz="1800" dirty="0">
                <a:latin typeface="+mn-lt"/>
              </a:rPr>
              <a:t>Each rendered frame buffer has a rendering rate bound to it, deciding its display duration.</a:t>
            </a:r>
          </a:p>
          <a:p>
            <a:endParaRPr lang="en-US" altLang="zh-CN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414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83EFE-A3BC-F38B-47EB-E4B515ED3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7785E2-4688-9706-C2AF-FC9ED1861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A Running Example of D-VSync 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1D2FEF4D-DD26-0228-87CB-B2A160361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33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5F66FD-95FE-A4E8-D629-5DB1544EAA10}"/>
              </a:ext>
            </a:extLst>
          </p:cNvPr>
          <p:cNvSpPr txBox="1">
            <a:spLocks/>
          </p:cNvSpPr>
          <p:nvPr/>
        </p:nvSpPr>
        <p:spPr>
          <a:xfrm>
            <a:off x="457204" y="1095430"/>
            <a:ext cx="8229601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0" dirty="0">
                <a:latin typeface="+mn-lt"/>
              </a:rPr>
              <a:t>For the exactly same series of workloads, the VSync architecture produces three </a:t>
            </a:r>
            <a:r>
              <a:rPr lang="en-US" altLang="zh-CN" sz="2000" b="0" dirty="0" err="1">
                <a:latin typeface="+mn-lt"/>
              </a:rPr>
              <a:t>janks</a:t>
            </a:r>
            <a:r>
              <a:rPr lang="en-US" altLang="zh-CN" sz="2000" b="0" dirty="0">
                <a:latin typeface="+mn-lt"/>
              </a:rPr>
              <a:t> in a row, creating stutters and degrading user experience, while the D-VSync is </a:t>
            </a:r>
            <a:r>
              <a:rPr lang="en-US" altLang="zh-CN" sz="2000" dirty="0">
                <a:latin typeface="+mn-lt"/>
              </a:rPr>
              <a:t>perfectly smooth</a:t>
            </a:r>
            <a:r>
              <a:rPr lang="en-US" altLang="zh-CN" sz="2000" b="0" dirty="0">
                <a:latin typeface="+mn-lt"/>
              </a:rPr>
              <a:t>.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2965904-7F95-E016-B99C-42B22B4185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497463"/>
            <a:ext cx="8352928" cy="229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34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DD5B4-4911-C66D-048E-180405D4F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469D5495-0A8E-B9CC-0A42-EF9DAFA05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kern="100" dirty="0">
                <a:latin typeface="+mj-lt"/>
                <a:cs typeface="Times New Roman" panose="02020603050405020304" pitchFamily="18" charset="0"/>
              </a:rPr>
              <a:t>Evaluation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055824F-1F45-B125-C3FF-4A8C30EA3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>
                <a:latin typeface="+mn-lt"/>
              </a:rPr>
              <a:t>34</a:t>
            </a:fld>
            <a:endParaRPr lang="zh-CN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279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16">
        <p:fade/>
      </p:transition>
    </mc:Choice>
    <mc:Fallback xmlns="">
      <p:transition spd="med" advTm="1316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030DF-49B8-BB05-23E1-63B5396B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C09733-5FB0-9832-E64D-8374258F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Experiment Configurations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FC73FB3F-A66C-953D-C025-A269FF03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35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F27F27-2783-D8F6-2ACD-A89B0AE50BB6}"/>
              </a:ext>
            </a:extLst>
          </p:cNvPr>
          <p:cNvSpPr txBox="1">
            <a:spLocks/>
          </p:cNvSpPr>
          <p:nvPr/>
        </p:nvSpPr>
        <p:spPr>
          <a:xfrm>
            <a:off x="457204" y="1095430"/>
            <a:ext cx="8229601" cy="413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0" dirty="0">
                <a:latin typeface="+mn-lt"/>
              </a:rPr>
              <a:t>We implement and evaluate D-VSync on Google Pixel 5 (60 Hz) with AOSP 13, and Mate 40 Pro (90 Hz) and Mate 60 Pro (120 Hz) with OH 4.0. We report both </a:t>
            </a:r>
            <a:r>
              <a:rPr lang="en-US" altLang="zh-CN" sz="2000" dirty="0">
                <a:latin typeface="+mn-lt"/>
              </a:rPr>
              <a:t>the objective data</a:t>
            </a:r>
            <a:r>
              <a:rPr lang="en-US" altLang="zh-CN" sz="2000" b="0" dirty="0">
                <a:latin typeface="+mn-lt"/>
              </a:rPr>
              <a:t> of frame drops, and </a:t>
            </a:r>
            <a:r>
              <a:rPr lang="en-US" altLang="zh-CN" sz="2000" dirty="0">
                <a:latin typeface="+mn-lt"/>
              </a:rPr>
              <a:t>the subjective data</a:t>
            </a:r>
            <a:r>
              <a:rPr lang="en-US" altLang="zh-CN" sz="2000" b="0" dirty="0">
                <a:latin typeface="+mn-lt"/>
              </a:rPr>
              <a:t> of stutters.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2EBFE9F-5DFB-C594-DF80-0D7E3B1340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221" y="2857502"/>
            <a:ext cx="6804248" cy="206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8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BE29F-D51B-A53D-9E84-E554F1CC9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ACD5BA-229A-BE97-C2DA-2C91776EA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Objective Frame Drop Reduction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C53CD403-1CFC-0B9A-C975-A69FD46B9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36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D048E48-00EC-A4AA-5C59-C8940897C9ED}"/>
              </a:ext>
            </a:extLst>
          </p:cNvPr>
          <p:cNvSpPr txBox="1">
            <a:spLocks/>
          </p:cNvSpPr>
          <p:nvPr/>
        </p:nvSpPr>
        <p:spPr>
          <a:xfrm>
            <a:off x="457201" y="3289548"/>
            <a:ext cx="8291266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0" dirty="0">
                <a:latin typeface="+mn-lt"/>
              </a:rPr>
              <a:t>For 25 world top apps on Pixel 5, VSync has frame drops per second (FDPS) of 2.04, while D-VSync with 4 buffers has 0.58 FDPS (</a:t>
            </a:r>
            <a:r>
              <a:rPr lang="en-US" altLang="zh-CN" sz="2000" dirty="0">
                <a:solidFill>
                  <a:srgbClr val="C00000"/>
                </a:solidFill>
                <a:latin typeface="+mn-lt"/>
              </a:rPr>
              <a:t>71.6%</a:t>
            </a:r>
            <a:r>
              <a:rPr lang="en-US" altLang="zh-CN" sz="2000" b="0" dirty="0">
                <a:latin typeface="+mn-lt"/>
              </a:rPr>
              <a:t>  ) and D-VSync with 5 buffers has 0.25 FDPS (</a:t>
            </a:r>
            <a:r>
              <a:rPr lang="en-US" altLang="zh-CN" sz="2000" dirty="0">
                <a:solidFill>
                  <a:srgbClr val="C00000"/>
                </a:solidFill>
                <a:latin typeface="+mn-lt"/>
              </a:rPr>
              <a:t>87.7%</a:t>
            </a:r>
            <a:r>
              <a:rPr lang="en-US" altLang="zh-CN" sz="2000" b="0" dirty="0">
                <a:latin typeface="+mn-lt"/>
              </a:rPr>
              <a:t>  ). </a:t>
            </a:r>
            <a:r>
              <a:rPr lang="en-US" altLang="zh-CN" sz="2000" dirty="0">
                <a:latin typeface="+mn-lt"/>
              </a:rPr>
              <a:t>More frame drops are eliminated as D-VSync more proactively renders frames.</a:t>
            </a:r>
            <a:endParaRPr lang="en-US" altLang="zh-CN" sz="2000" b="0" dirty="0">
              <a:latin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70C8AC3-2772-6428-1420-29D72C8E60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247784"/>
            <a:ext cx="8784976" cy="1706587"/>
          </a:xfrm>
          <a:prstGeom prst="rect">
            <a:avLst/>
          </a:prstGeom>
        </p:spPr>
      </p:pic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67850C0C-CFF3-FA34-104A-005E6E4A3F47}"/>
              </a:ext>
            </a:extLst>
          </p:cNvPr>
          <p:cNvCxnSpPr>
            <a:cxnSpLocks/>
          </p:cNvCxnSpPr>
          <p:nvPr/>
        </p:nvCxnSpPr>
        <p:spPr>
          <a:xfrm>
            <a:off x="7812360" y="4153646"/>
            <a:ext cx="0" cy="2880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3161DDB0-ABC8-76A7-5546-28E54D2FE0ED}"/>
              </a:ext>
            </a:extLst>
          </p:cNvPr>
          <p:cNvCxnSpPr>
            <a:cxnSpLocks/>
          </p:cNvCxnSpPr>
          <p:nvPr/>
        </p:nvCxnSpPr>
        <p:spPr>
          <a:xfrm>
            <a:off x="1763688" y="4153646"/>
            <a:ext cx="0" cy="2880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36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DC517-5258-0761-AB28-0B7869CC4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D4CC2A-0FED-14AE-BD02-D805E5206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Objective Frame Drop Reduction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8C2BE685-502A-19B2-00AB-ED662C00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37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145DDD-C926-A8E0-E1CE-9048C2C9F83B}"/>
              </a:ext>
            </a:extLst>
          </p:cNvPr>
          <p:cNvSpPr txBox="1">
            <a:spLocks/>
          </p:cNvSpPr>
          <p:nvPr/>
        </p:nvSpPr>
        <p:spPr>
          <a:xfrm>
            <a:off x="457204" y="3145533"/>
            <a:ext cx="6059017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b="0" dirty="0">
                <a:latin typeface="+mn-lt"/>
              </a:rPr>
              <a:t>For </a:t>
            </a:r>
            <a:r>
              <a:rPr lang="en-US" altLang="zh-CN" sz="2000" dirty="0">
                <a:latin typeface="+mn-lt"/>
              </a:rPr>
              <a:t>App-W</a:t>
            </a:r>
            <a:r>
              <a:rPr lang="en-US" altLang="zh-CN" sz="2000" b="0" dirty="0">
                <a:latin typeface="+mn-lt"/>
              </a:rPr>
              <a:t>, frame drops are scattered in time, while </a:t>
            </a:r>
            <a:r>
              <a:rPr lang="en-US" altLang="zh-CN" sz="2000" dirty="0">
                <a:latin typeface="+mn-lt"/>
              </a:rPr>
              <a:t>App-Q</a:t>
            </a:r>
            <a:r>
              <a:rPr lang="en-US" altLang="zh-CN" sz="2000" b="0" dirty="0">
                <a:latin typeface="+mn-lt"/>
              </a:rPr>
              <a:t> has a skewed distribution, with long frames that even 7 buffers fail to hide the </a:t>
            </a:r>
            <a:r>
              <a:rPr lang="en-US" altLang="zh-CN" sz="2000" b="0" dirty="0" err="1">
                <a:latin typeface="+mn-lt"/>
              </a:rPr>
              <a:t>jank</a:t>
            </a:r>
            <a:r>
              <a:rPr lang="en-US" altLang="zh-CN" sz="2000" b="0" dirty="0">
                <a:latin typeface="+mn-lt"/>
              </a:rPr>
              <a:t>.</a:t>
            </a:r>
          </a:p>
          <a:p>
            <a:r>
              <a:rPr lang="en-US" altLang="zh-CN" sz="2000" b="0" dirty="0">
                <a:latin typeface="+mn-lt"/>
              </a:rPr>
              <a:t>D-</a:t>
            </a:r>
            <a:r>
              <a:rPr lang="en-US" altLang="zh-CN" sz="2000" b="0" dirty="0" err="1">
                <a:latin typeface="+mn-lt"/>
              </a:rPr>
              <a:t>VSync</a:t>
            </a:r>
            <a:r>
              <a:rPr lang="en-US" altLang="zh-CN" sz="2000" b="0" dirty="0">
                <a:latin typeface="+mn-lt"/>
              </a:rPr>
              <a:t> is not a panacea, and </a:t>
            </a:r>
            <a:r>
              <a:rPr lang="en-US" altLang="zh-CN" sz="2000" dirty="0">
                <a:latin typeface="+mn-lt"/>
              </a:rPr>
              <a:t>inefficient code is still discouraged.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EEE02BD-AB46-131B-FAAF-5B27324E1E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247784"/>
            <a:ext cx="8784976" cy="170658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C7AFE82-5355-AA4F-9272-B5C93082D748}"/>
              </a:ext>
            </a:extLst>
          </p:cNvPr>
          <p:cNvSpPr txBox="1"/>
          <p:nvPr/>
        </p:nvSpPr>
        <p:spPr>
          <a:xfrm rot="1526629">
            <a:off x="782964" y="2645451"/>
            <a:ext cx="7304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ea typeface="微软雅黑" panose="020B0503020204020204" pitchFamily="34" charset="-122"/>
              </a:rPr>
              <a:t>App-W</a:t>
            </a:r>
            <a:endParaRPr lang="zh-CN" altLang="en-US" sz="13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56E5C35-E21C-CB6A-E4AF-BF01E654CB76}"/>
              </a:ext>
            </a:extLst>
          </p:cNvPr>
          <p:cNvSpPr txBox="1"/>
          <p:nvPr/>
        </p:nvSpPr>
        <p:spPr>
          <a:xfrm rot="1526629">
            <a:off x="1142384" y="2637930"/>
            <a:ext cx="7304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ea typeface="微软雅黑" panose="020B0503020204020204" pitchFamily="34" charset="-122"/>
              </a:rPr>
              <a:t>App-Q</a:t>
            </a:r>
            <a:endParaRPr lang="zh-CN" altLang="en-US" sz="13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  <a:ea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FC7EE3C-CB3A-4486-03B1-2F493C921984}"/>
              </a:ext>
            </a:extLst>
          </p:cNvPr>
          <p:cNvSpPr txBox="1"/>
          <p:nvPr/>
        </p:nvSpPr>
        <p:spPr>
          <a:xfrm>
            <a:off x="6894841" y="4228306"/>
            <a:ext cx="601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b="1" dirty="0">
                <a:ea typeface="微软雅黑" panose="020B0503020204020204" pitchFamily="34" charset="-122"/>
              </a:rPr>
              <a:t>1</a:t>
            </a:r>
            <a:endParaRPr lang="zh-CN" altLang="en-US" sz="1400" b="1" dirty="0">
              <a:ea typeface="微软雅黑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10E5385-607B-9D36-B039-1B3ACAC98D6B}"/>
              </a:ext>
            </a:extLst>
          </p:cNvPr>
          <p:cNvSpPr txBox="1"/>
          <p:nvPr/>
        </p:nvSpPr>
        <p:spPr>
          <a:xfrm>
            <a:off x="6991571" y="4590425"/>
            <a:ext cx="522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b="1" dirty="0">
                <a:ea typeface="微软雅黑" panose="020B0503020204020204" pitchFamily="34" charset="-122"/>
              </a:rPr>
              <a:t>0.5</a:t>
            </a:r>
            <a:endParaRPr lang="zh-CN" altLang="en-US" sz="1400" b="1" dirty="0">
              <a:ea typeface="微软雅黑" panose="020B0503020204020204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4F676EF4-EAA0-796D-D8AB-61CA222CA2BB}"/>
              </a:ext>
            </a:extLst>
          </p:cNvPr>
          <p:cNvSpPr txBox="1"/>
          <p:nvPr/>
        </p:nvSpPr>
        <p:spPr>
          <a:xfrm>
            <a:off x="6912175" y="4939304"/>
            <a:ext cx="601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b="1" dirty="0">
                <a:ea typeface="微软雅黑" panose="020B0503020204020204" pitchFamily="34" charset="-122"/>
              </a:rPr>
              <a:t>0.25</a:t>
            </a:r>
            <a:endParaRPr lang="zh-CN" altLang="en-US" sz="1400" b="1" dirty="0">
              <a:ea typeface="微软雅黑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75DDFEFE-FFA7-6664-0940-CE4213420F57}"/>
              </a:ext>
            </a:extLst>
          </p:cNvPr>
          <p:cNvSpPr txBox="1"/>
          <p:nvPr/>
        </p:nvSpPr>
        <p:spPr>
          <a:xfrm>
            <a:off x="6894843" y="3878230"/>
            <a:ext cx="601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b="1" dirty="0">
                <a:ea typeface="微软雅黑" panose="020B0503020204020204" pitchFamily="34" charset="-122"/>
              </a:rPr>
              <a:t>2</a:t>
            </a:r>
            <a:endParaRPr lang="zh-CN" altLang="en-US" sz="1400" b="1" dirty="0">
              <a:ea typeface="微软雅黑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60F2E44-25D3-4B0C-F2D1-A7F4FB49AC45}"/>
              </a:ext>
            </a:extLst>
          </p:cNvPr>
          <p:cNvSpPr txBox="1"/>
          <p:nvPr/>
        </p:nvSpPr>
        <p:spPr>
          <a:xfrm>
            <a:off x="6894842" y="3548050"/>
            <a:ext cx="601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b="1" dirty="0">
                <a:ea typeface="微软雅黑" panose="020B0503020204020204" pitchFamily="34" charset="-122"/>
              </a:rPr>
              <a:t>4</a:t>
            </a:r>
            <a:endParaRPr lang="zh-CN" altLang="en-US" sz="1400" b="1" dirty="0">
              <a:ea typeface="微软雅黑" panose="020B0503020204020204" pitchFamily="34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985111D0-CF9F-DC61-24EF-D6A9AD6E0200}"/>
              </a:ext>
            </a:extLst>
          </p:cNvPr>
          <p:cNvSpPr txBox="1"/>
          <p:nvPr/>
        </p:nvSpPr>
        <p:spPr>
          <a:xfrm>
            <a:off x="6895133" y="3202475"/>
            <a:ext cx="601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b="1" dirty="0">
                <a:ea typeface="微软雅黑" panose="020B0503020204020204" pitchFamily="34" charset="-122"/>
              </a:rPr>
              <a:t>8</a:t>
            </a:r>
            <a:endParaRPr lang="zh-CN" altLang="en-US" sz="1400" b="1" dirty="0"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EE824C9-340E-74A6-AC00-3E3565795F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986" y="3356769"/>
            <a:ext cx="429778" cy="1842413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3209F76D-5FD4-885E-73C5-8109143552EE}"/>
              </a:ext>
            </a:extLst>
          </p:cNvPr>
          <p:cNvSpPr/>
          <p:nvPr/>
        </p:nvSpPr>
        <p:spPr>
          <a:xfrm>
            <a:off x="7496425" y="3264642"/>
            <a:ext cx="504851" cy="1853855"/>
          </a:xfrm>
          <a:prstGeom prst="rect">
            <a:avLst/>
          </a:prstGeom>
          <a:noFill/>
          <a:ln w="6350"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A9124BB-E504-3B2E-6662-3D122B20D75B}"/>
              </a:ext>
            </a:extLst>
          </p:cNvPr>
          <p:cNvSpPr txBox="1"/>
          <p:nvPr/>
        </p:nvSpPr>
        <p:spPr>
          <a:xfrm rot="1526629">
            <a:off x="7718743" y="5169112"/>
            <a:ext cx="71649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ea typeface="微软雅黑" panose="020B0503020204020204" pitchFamily="34" charset="-122"/>
              </a:rPr>
              <a:t>App-Q</a:t>
            </a:r>
            <a:endParaRPr lang="zh-CN" altLang="en-US" sz="13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  <a:ea typeface="微软雅黑" panose="020B0503020204020204" pitchFamily="34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D5F33E2-C154-A88D-AAC3-84970075F67F}"/>
              </a:ext>
            </a:extLst>
          </p:cNvPr>
          <p:cNvSpPr txBox="1"/>
          <p:nvPr/>
        </p:nvSpPr>
        <p:spPr>
          <a:xfrm rot="1526629">
            <a:off x="7418989" y="5211761"/>
            <a:ext cx="7319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FFFF00"/>
                </a:highlight>
                <a:ea typeface="微软雅黑" panose="020B0503020204020204" pitchFamily="34" charset="-122"/>
              </a:rPr>
              <a:t>App-W</a:t>
            </a:r>
            <a:endParaRPr lang="zh-CN" altLang="en-US" sz="13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  <a:ea typeface="微软雅黑" panose="020B0503020204020204" pitchFamily="34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61FA08E-C95F-9654-34CB-F94ED4D8DF7B}"/>
              </a:ext>
            </a:extLst>
          </p:cNvPr>
          <p:cNvSpPr txBox="1"/>
          <p:nvPr/>
        </p:nvSpPr>
        <p:spPr>
          <a:xfrm>
            <a:off x="6492705" y="3057152"/>
            <a:ext cx="809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400" b="1" dirty="0" err="1">
                <a:ea typeface="微软雅黑" panose="020B0503020204020204" pitchFamily="34" charset="-122"/>
              </a:rPr>
              <a:t>VSync</a:t>
            </a:r>
            <a:endParaRPr lang="en-US" altLang="zh-CN" sz="1400" b="1" dirty="0"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 dirty="0">
                <a:ea typeface="微软雅黑" panose="020B0503020204020204" pitchFamily="34" charset="-122"/>
              </a:rPr>
              <a:t>period</a:t>
            </a:r>
            <a:endParaRPr lang="zh-CN" altLang="en-US" sz="1400" b="1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2077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45A5-D6FA-889B-9750-B5E7352DD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71657F-443F-9697-8CE9-88CD59D42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Objective Frame Drop Reduction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DF25C8B8-B31E-F2E0-2CE4-D41D4332B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38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4165423-DABD-5BF1-CDDD-E0D2AA58F04D}"/>
              </a:ext>
            </a:extLst>
          </p:cNvPr>
          <p:cNvSpPr txBox="1">
            <a:spLocks/>
          </p:cNvSpPr>
          <p:nvPr/>
        </p:nvSpPr>
        <p:spPr>
          <a:xfrm>
            <a:off x="457201" y="4441678"/>
            <a:ext cx="829126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0" dirty="0">
                <a:latin typeface="+mn-lt"/>
              </a:rPr>
              <a:t>We also evaluate 75 common OS use cases on Mate 40 Pro and Mate 60 Pro, the average frame drop reduction with D-VSync equipped is </a:t>
            </a:r>
            <a:r>
              <a:rPr lang="en-US" altLang="zh-CN" sz="1800" dirty="0">
                <a:solidFill>
                  <a:srgbClr val="C00000"/>
                </a:solidFill>
                <a:latin typeface="+mn-lt"/>
              </a:rPr>
              <a:t>72.7%   </a:t>
            </a:r>
            <a:r>
              <a:rPr lang="en-US" altLang="zh-CN" sz="1800" b="0" dirty="0">
                <a:latin typeface="+mn-lt"/>
              </a:rPr>
              <a:t>.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3A0850C-A42F-6F7A-4EC8-A76C736981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55" y="1201319"/>
            <a:ext cx="8579296" cy="161027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D0BE848-37EF-B553-98E2-055676EA89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9" y="2864930"/>
            <a:ext cx="4068964" cy="144901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D44E08C-29C0-8676-077A-3955BA5543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821" y="2792923"/>
            <a:ext cx="4339652" cy="1648757"/>
          </a:xfrm>
          <a:prstGeom prst="rect">
            <a:avLst/>
          </a:prstGeom>
        </p:spPr>
      </p:pic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AE992E00-74F5-B757-FB33-C208D8FD2E44}"/>
              </a:ext>
            </a:extLst>
          </p:cNvPr>
          <p:cNvCxnSpPr>
            <a:cxnSpLocks/>
          </p:cNvCxnSpPr>
          <p:nvPr/>
        </p:nvCxnSpPr>
        <p:spPr>
          <a:xfrm>
            <a:off x="8244408" y="4873726"/>
            <a:ext cx="0" cy="2880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40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DD056-D6CA-5B0F-3847-A5F895204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406367-9842-12BA-4E53-0BBC4AEE0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Objective Frame Drop Reduction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864E6277-61ED-CE73-7AFC-E961B553C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39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DF05426-A8C2-6392-4B08-70F814E79F7A}"/>
              </a:ext>
            </a:extLst>
          </p:cNvPr>
          <p:cNvSpPr txBox="1">
            <a:spLocks/>
          </p:cNvSpPr>
          <p:nvPr/>
        </p:nvSpPr>
        <p:spPr>
          <a:xfrm>
            <a:off x="457201" y="4441678"/>
            <a:ext cx="8291266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0" dirty="0">
                <a:latin typeface="+mn-lt"/>
              </a:rPr>
              <a:t>For D-</a:t>
            </a:r>
            <a:r>
              <a:rPr lang="en-US" altLang="zh-CN" sz="1800" b="0" dirty="0" err="1">
                <a:latin typeface="+mn-lt"/>
              </a:rPr>
              <a:t>VSync</a:t>
            </a:r>
            <a:r>
              <a:rPr lang="en-US" altLang="zh-CN" sz="1800" b="0" dirty="0">
                <a:latin typeface="+mn-lt"/>
              </a:rPr>
              <a:t> simulation on game runtime traces, D-</a:t>
            </a:r>
            <a:r>
              <a:rPr lang="en-US" altLang="zh-CN" sz="1800" b="0" dirty="0" err="1">
                <a:latin typeface="+mn-lt"/>
              </a:rPr>
              <a:t>VSync</a:t>
            </a:r>
            <a:r>
              <a:rPr lang="en-US" altLang="zh-CN" sz="1800" b="0" dirty="0">
                <a:latin typeface="+mn-lt"/>
              </a:rPr>
              <a:t> can have a theoretical </a:t>
            </a:r>
            <a:r>
              <a:rPr lang="en-US" altLang="zh-CN" sz="1800" dirty="0">
                <a:solidFill>
                  <a:srgbClr val="C00000"/>
                </a:solidFill>
                <a:latin typeface="+mn-lt"/>
              </a:rPr>
              <a:t>68.4%    </a:t>
            </a:r>
            <a:r>
              <a:rPr lang="en-US" altLang="zh-CN" sz="1800" b="0" dirty="0">
                <a:latin typeface="+mn-lt"/>
              </a:rPr>
              <a:t>frame drop reduction with 4 buffers in the queue. 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186325F-4DBB-4BE2-BFE3-1D55A26E9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70" y="1283464"/>
            <a:ext cx="7416824" cy="2919896"/>
          </a:xfrm>
          <a:prstGeom prst="rect">
            <a:avLst/>
          </a:prstGeom>
        </p:spPr>
      </p:pic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D436ACC8-FE89-B6AF-C40F-2081EB200D36}"/>
              </a:ext>
            </a:extLst>
          </p:cNvPr>
          <p:cNvCxnSpPr>
            <a:cxnSpLocks/>
          </p:cNvCxnSpPr>
          <p:nvPr/>
        </p:nvCxnSpPr>
        <p:spPr>
          <a:xfrm>
            <a:off x="2771800" y="4873724"/>
            <a:ext cx="0" cy="2880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082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E194A-5303-D715-9FB1-2A2E64A8C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46FCDB-8517-C27E-D322-942EC933A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600" i="1" dirty="0">
                <a:latin typeface="+mj-lt"/>
                <a:sym typeface="+mn-lt"/>
              </a:rPr>
              <a:t>FIFO Queueing </a:t>
            </a:r>
            <a:r>
              <a:rPr lang="en-US" altLang="zh-CN" sz="2600" dirty="0">
                <a:latin typeface="+mj-lt"/>
                <a:sym typeface="+mn-lt"/>
              </a:rPr>
              <a:t>in OS Rendering Architecture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3B1420F5-D76A-0447-A2A5-AFC9F3F98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4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19BEF977-2E6B-EFCF-EAEF-7B9AB7D0003E}"/>
              </a:ext>
            </a:extLst>
          </p:cNvPr>
          <p:cNvSpPr/>
          <p:nvPr/>
        </p:nvSpPr>
        <p:spPr>
          <a:xfrm>
            <a:off x="1907224" y="2446025"/>
            <a:ext cx="4896544" cy="720000"/>
          </a:xfrm>
          <a:prstGeom prst="roundRect">
            <a:avLst>
              <a:gd name="adj" fmla="val 15622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OS Rendering Service</a:t>
            </a:r>
            <a:endParaRPr lang="zh-CN" altLang="en-US" sz="2400" b="1" dirty="0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B4FA6FB1-5A40-4D8D-85F6-17DD02D4BD1C}"/>
              </a:ext>
            </a:extLst>
          </p:cNvPr>
          <p:cNvSpPr/>
          <p:nvPr/>
        </p:nvSpPr>
        <p:spPr>
          <a:xfrm>
            <a:off x="1907705" y="1129308"/>
            <a:ext cx="1440160" cy="623558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App 1</a:t>
            </a:r>
            <a:endParaRPr lang="zh-CN" altLang="en-US" sz="2000" b="1" dirty="0"/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B1E2CFE9-10A5-1E11-FC84-BF826D09FF88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2627784" y="1752869"/>
            <a:ext cx="0" cy="693160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9E324AFF-8334-AEFF-AEEA-CDCA4977511C}"/>
              </a:ext>
            </a:extLst>
          </p:cNvPr>
          <p:cNvSpPr/>
          <p:nvPr/>
        </p:nvSpPr>
        <p:spPr>
          <a:xfrm>
            <a:off x="5364089" y="1132319"/>
            <a:ext cx="1440160" cy="63801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App 3</a:t>
            </a:r>
            <a:endParaRPr lang="zh-CN" altLang="en-US" sz="2000" b="1" dirty="0"/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37D3692F-D9AE-A54F-1EAF-EF24EF9E61B8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6084167" y="1770329"/>
            <a:ext cx="0" cy="675696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8188F0AA-8664-4727-2780-11720FA6F53C}"/>
              </a:ext>
            </a:extLst>
          </p:cNvPr>
          <p:cNvSpPr/>
          <p:nvPr/>
        </p:nvSpPr>
        <p:spPr>
          <a:xfrm>
            <a:off x="3623903" y="1132319"/>
            <a:ext cx="1440160" cy="63801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App 2</a:t>
            </a:r>
            <a:endParaRPr lang="zh-CN" altLang="en-US" sz="2000" b="1" dirty="0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2B89EF1E-F877-125E-E878-E2FCD83908A8}"/>
              </a:ext>
            </a:extLst>
          </p:cNvPr>
          <p:cNvCxnSpPr>
            <a:cxnSpLocks/>
            <a:stCxn id="13" idx="2"/>
            <a:endCxn id="3" idx="0"/>
          </p:cNvCxnSpPr>
          <p:nvPr/>
        </p:nvCxnSpPr>
        <p:spPr>
          <a:xfrm>
            <a:off x="4343983" y="1770329"/>
            <a:ext cx="11512" cy="675696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9874BD70-DB9C-9E5E-0D8F-D7AC484BCDB7}"/>
              </a:ext>
            </a:extLst>
          </p:cNvPr>
          <p:cNvSpPr/>
          <p:nvPr/>
        </p:nvSpPr>
        <p:spPr>
          <a:xfrm>
            <a:off x="1907225" y="3827415"/>
            <a:ext cx="4896544" cy="665578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Screen HAL</a:t>
            </a:r>
            <a:endParaRPr lang="zh-CN" altLang="en-US" sz="2200" b="1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DD0045FD-1AC4-9B24-936A-2CCCD33FB5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285" y="3645655"/>
            <a:ext cx="1029107" cy="1029107"/>
          </a:xfrm>
          <a:prstGeom prst="rect">
            <a:avLst/>
          </a:prstGeom>
        </p:spPr>
      </p:pic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61E30219-8321-47D1-A5DF-4ABEF5BD9B63}"/>
              </a:ext>
            </a:extLst>
          </p:cNvPr>
          <p:cNvCxnSpPr>
            <a:cxnSpLocks/>
            <a:stCxn id="3" idx="2"/>
            <a:endCxn id="17" idx="0"/>
          </p:cNvCxnSpPr>
          <p:nvPr/>
        </p:nvCxnSpPr>
        <p:spPr>
          <a:xfrm>
            <a:off x="4355494" y="3166025"/>
            <a:ext cx="0" cy="661390"/>
          </a:xfrm>
          <a:prstGeom prst="straightConnector1">
            <a:avLst/>
          </a:prstGeom>
          <a:ln w="114300">
            <a:solidFill>
              <a:schemeClr val="accent2">
                <a:lumMod val="50000"/>
              </a:schemeClr>
            </a:solidFill>
            <a:headEnd w="lg" len="lg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B43899FA-D0E3-DD78-80E5-7EDB58F3FB32}"/>
              </a:ext>
            </a:extLst>
          </p:cNvPr>
          <p:cNvSpPr txBox="1"/>
          <p:nvPr/>
        </p:nvSpPr>
        <p:spPr>
          <a:xfrm>
            <a:off x="2923638" y="1896148"/>
            <a:ext cx="2205406" cy="369332"/>
          </a:xfrm>
          <a:prstGeom prst="rect">
            <a:avLst/>
          </a:prstGeom>
          <a:solidFill>
            <a:srgbClr val="D9D9D9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</a:rPr>
              <a:t>Draw Commands</a:t>
            </a:r>
            <a:endParaRPr lang="zh-CN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83DACFFD-94CB-E75A-08CF-CF1F14C781EE}"/>
              </a:ext>
            </a:extLst>
          </p:cNvPr>
          <p:cNvSpPr/>
          <p:nvPr/>
        </p:nvSpPr>
        <p:spPr>
          <a:xfrm>
            <a:off x="5065581" y="2046501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1540B477-EE6E-F41F-5A6E-EA0049411666}"/>
              </a:ext>
            </a:extLst>
          </p:cNvPr>
          <p:cNvSpPr/>
          <p:nvPr/>
        </p:nvSpPr>
        <p:spPr>
          <a:xfrm>
            <a:off x="5317313" y="2044680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06C0090E-E940-12CF-8124-D096DA4F20CB}"/>
              </a:ext>
            </a:extLst>
          </p:cNvPr>
          <p:cNvSpPr/>
          <p:nvPr/>
        </p:nvSpPr>
        <p:spPr>
          <a:xfrm>
            <a:off x="5572443" y="2044677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59329F67-5114-5768-2CF5-70615C08872B}"/>
              </a:ext>
            </a:extLst>
          </p:cNvPr>
          <p:cNvSpPr txBox="1"/>
          <p:nvPr/>
        </p:nvSpPr>
        <p:spPr>
          <a:xfrm>
            <a:off x="2260754" y="3309883"/>
            <a:ext cx="2083230" cy="369332"/>
          </a:xfrm>
          <a:prstGeom prst="rect">
            <a:avLst/>
          </a:prstGeom>
          <a:solidFill>
            <a:srgbClr val="D9D9D9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</a:rPr>
              <a:t>Frame Buffers</a:t>
            </a:r>
            <a:endParaRPr lang="zh-CN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DB4E96BE-A75D-4DFC-2760-2A5E1D1C011F}"/>
              </a:ext>
            </a:extLst>
          </p:cNvPr>
          <p:cNvSpPr/>
          <p:nvPr/>
        </p:nvSpPr>
        <p:spPr>
          <a:xfrm>
            <a:off x="4510276" y="3456651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369C46B9-9121-6A21-D943-49D426C70CDD}"/>
              </a:ext>
            </a:extLst>
          </p:cNvPr>
          <p:cNvSpPr/>
          <p:nvPr/>
        </p:nvSpPr>
        <p:spPr>
          <a:xfrm>
            <a:off x="4762007" y="3454830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78E5E915-ED4B-9212-6C95-2E27E67289F3}"/>
              </a:ext>
            </a:extLst>
          </p:cNvPr>
          <p:cNvSpPr/>
          <p:nvPr/>
        </p:nvSpPr>
        <p:spPr>
          <a:xfrm>
            <a:off x="5017138" y="3454828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5B2F754D-F030-9DA8-B9B0-12CAA5D33B92}"/>
              </a:ext>
            </a:extLst>
          </p:cNvPr>
          <p:cNvSpPr txBox="1"/>
          <p:nvPr/>
        </p:nvSpPr>
        <p:spPr>
          <a:xfrm>
            <a:off x="4420269" y="3155995"/>
            <a:ext cx="9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/>
              <a:t>queue</a:t>
            </a:r>
            <a:endParaRPr lang="zh-CN" altLang="en-US" sz="1600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3EC40A83-F77E-BA95-34AF-B9AA87383179}"/>
              </a:ext>
            </a:extLst>
          </p:cNvPr>
          <p:cNvSpPr txBox="1"/>
          <p:nvPr/>
        </p:nvSpPr>
        <p:spPr>
          <a:xfrm>
            <a:off x="4976481" y="1745327"/>
            <a:ext cx="9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/>
              <a:t>queue</a:t>
            </a:r>
            <a:endParaRPr lang="zh-CN" altLang="en-US" sz="1600" dirty="0"/>
          </a:p>
        </p:txBody>
      </p:sp>
      <p:sp>
        <p:nvSpPr>
          <p:cNvPr id="128" name="内容占位符 2">
            <a:extLst>
              <a:ext uri="{FF2B5EF4-FFF2-40B4-BE49-F238E27FC236}">
                <a16:creationId xmlns:a16="http://schemas.microsoft.com/office/drawing/2014/main" id="{DF53CC69-9CD5-BEDE-5AB7-0925F0E26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85692"/>
            <a:ext cx="8363272" cy="949584"/>
          </a:xfrm>
        </p:spPr>
        <p:txBody>
          <a:bodyPr>
            <a:normAutofit fontScale="85000" lnSpcReduction="10000"/>
          </a:bodyPr>
          <a:lstStyle/>
          <a:p>
            <a:r>
              <a:rPr kumimoji="1" lang="en-US" altLang="zh-CN" sz="2000" b="0" dirty="0">
                <a:latin typeface="+mn-lt"/>
              </a:rPr>
              <a:t>Apps send </a:t>
            </a:r>
            <a:r>
              <a:rPr kumimoji="1" lang="en-US" altLang="zh-CN" sz="2000" dirty="0">
                <a:latin typeface="+mn-lt"/>
              </a:rPr>
              <a:t>draw commands</a:t>
            </a:r>
            <a:r>
              <a:rPr kumimoji="1" lang="en-US" altLang="zh-CN" sz="2000" b="0" dirty="0">
                <a:latin typeface="+mn-lt"/>
              </a:rPr>
              <a:t> to the rendering service for animation and rendering, which then sends the </a:t>
            </a:r>
            <a:r>
              <a:rPr kumimoji="1" lang="en-US" altLang="zh-CN" sz="2000" dirty="0">
                <a:latin typeface="+mn-lt"/>
              </a:rPr>
              <a:t>rendered frame buffers </a:t>
            </a:r>
            <a:r>
              <a:rPr kumimoji="1" lang="en-US" altLang="zh-CN" sz="2000" b="0" dirty="0">
                <a:latin typeface="+mn-lt"/>
              </a:rPr>
              <a:t>to the screen HAL for display. The communication follows </a:t>
            </a:r>
            <a:r>
              <a:rPr kumimoji="1" lang="en-US" altLang="zh-CN" sz="2000" dirty="0">
                <a:latin typeface="+mn-lt"/>
              </a:rPr>
              <a:t>a first-in-first-out (FIFO) queueing mechanism</a:t>
            </a:r>
            <a:r>
              <a:rPr kumimoji="1" lang="en-US" altLang="zh-CN" sz="2000" b="0" dirty="0">
                <a:latin typeface="+mn-lt"/>
              </a:rPr>
              <a:t>.</a:t>
            </a:r>
            <a:endParaRPr kumimoji="1" lang="en-US" altLang="zh-CN" sz="1800" b="0" dirty="0">
              <a:latin typeface="+mn-lt"/>
            </a:endParaRPr>
          </a:p>
          <a:p>
            <a:endParaRPr kumimoji="1" lang="zh-CN" altLang="en-US" sz="20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8916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B384A-6280-A78F-1333-F0DBA5AB8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B91AE9-A2EC-C312-07D5-FE9DA6EC6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Subjective Stutter Reduction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40C08DA8-AC3B-2FF2-3260-E29A15826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40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33A0A71-3CC7-4ECE-CC1B-31DC02A3AC1B}"/>
              </a:ext>
            </a:extLst>
          </p:cNvPr>
          <p:cNvSpPr txBox="1">
            <a:spLocks/>
          </p:cNvSpPr>
          <p:nvPr/>
        </p:nvSpPr>
        <p:spPr>
          <a:xfrm>
            <a:off x="5364089" y="1225912"/>
            <a:ext cx="3600400" cy="3384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sz="1800" b="0" dirty="0">
                <a:latin typeface="+mn-lt"/>
              </a:rPr>
              <a:t>Professional user experience evaluators are instructed to perform the listed tasks.</a:t>
            </a:r>
          </a:p>
          <a:p>
            <a:pPr>
              <a:lnSpc>
                <a:spcPct val="110000"/>
              </a:lnSpc>
            </a:pPr>
            <a:r>
              <a:rPr lang="en-US" altLang="zh-CN" sz="1800" b="0" dirty="0">
                <a:latin typeface="+mn-lt"/>
              </a:rPr>
              <a:t>Each task is comprised of multiple operations on multiple pages to simulate real-world behaviors.</a:t>
            </a:r>
          </a:p>
          <a:p>
            <a:pPr>
              <a:lnSpc>
                <a:spcPct val="110000"/>
              </a:lnSpc>
            </a:pPr>
            <a:r>
              <a:rPr lang="en-US" altLang="zh-CN" sz="1800" b="0" dirty="0">
                <a:latin typeface="+mn-lt"/>
              </a:rPr>
              <a:t>D-</a:t>
            </a:r>
            <a:r>
              <a:rPr lang="en-US" altLang="zh-CN" sz="1800" b="0" dirty="0" err="1">
                <a:latin typeface="+mn-lt"/>
              </a:rPr>
              <a:t>VSync</a:t>
            </a:r>
            <a:r>
              <a:rPr lang="en-US" altLang="zh-CN" sz="1800" b="0" dirty="0">
                <a:latin typeface="+mn-lt"/>
              </a:rPr>
              <a:t> on average reduces </a:t>
            </a:r>
            <a:r>
              <a:rPr lang="en-US" altLang="zh-CN" sz="1800" dirty="0">
                <a:solidFill>
                  <a:srgbClr val="C00000"/>
                </a:solidFill>
                <a:latin typeface="+mn-lt"/>
              </a:rPr>
              <a:t>72.3%    </a:t>
            </a:r>
            <a:r>
              <a:rPr lang="en-US" altLang="zh-CN" sz="1800" b="0" dirty="0">
                <a:latin typeface="+mn-lt"/>
              </a:rPr>
              <a:t>of the stutters.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2353AE9-2808-B42D-8FDE-5FC0FC6820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11" y="1417341"/>
            <a:ext cx="4724574" cy="3096344"/>
          </a:xfrm>
          <a:prstGeom prst="rect">
            <a:avLst/>
          </a:prstGeom>
        </p:spPr>
      </p:pic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E93D2BE4-E160-B054-5D16-242EC78BD79C}"/>
              </a:ext>
            </a:extLst>
          </p:cNvPr>
          <p:cNvCxnSpPr>
            <a:cxnSpLocks/>
          </p:cNvCxnSpPr>
          <p:nvPr/>
        </p:nvCxnSpPr>
        <p:spPr>
          <a:xfrm>
            <a:off x="6553200" y="4009628"/>
            <a:ext cx="0" cy="2880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54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B1817-6940-8A76-4FD3-4D24CEFED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759F31-75B2-EBE9-903F-79F1CB6D8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Rendering Latency Reduction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083C2A90-F5D3-D8C1-1980-52C9963F4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41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950FA22-F852-9EE1-0B17-4ADD92381DD3}"/>
              </a:ext>
            </a:extLst>
          </p:cNvPr>
          <p:cNvSpPr txBox="1">
            <a:spLocks/>
          </p:cNvSpPr>
          <p:nvPr/>
        </p:nvSpPr>
        <p:spPr>
          <a:xfrm>
            <a:off x="467547" y="3289553"/>
            <a:ext cx="8496944" cy="20602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b="0" dirty="0">
                <a:latin typeface="+mn-lt"/>
              </a:rPr>
              <a:t>D-VSync circumvents the unnecessary waiting latency caused by </a:t>
            </a:r>
            <a:r>
              <a:rPr lang="en-US" altLang="zh-CN" sz="1800" dirty="0">
                <a:latin typeface="+mn-lt"/>
              </a:rPr>
              <a:t>buffer stuffing </a:t>
            </a:r>
            <a:r>
              <a:rPr lang="en-US" altLang="zh-CN" sz="1800" b="0" dirty="0">
                <a:latin typeface="+mn-lt"/>
              </a:rPr>
              <a:t>in the triple-buffering VSync architecture.</a:t>
            </a:r>
          </a:p>
          <a:p>
            <a:r>
              <a:rPr lang="en-US" altLang="zh-CN" sz="1800" b="0" dirty="0">
                <a:latin typeface="+mn-lt"/>
              </a:rPr>
              <a:t>With decoupled Display-Timestamp, D-VSync can proactively pre-render future frames with no time discrepancy.</a:t>
            </a:r>
          </a:p>
          <a:p>
            <a:r>
              <a:rPr lang="en-US" altLang="zh-CN" sz="1800" b="0" dirty="0">
                <a:latin typeface="+mn-lt"/>
              </a:rPr>
              <a:t>On average, D-VSync reduces the rendering latency by </a:t>
            </a:r>
            <a:r>
              <a:rPr lang="en-US" altLang="zh-CN" sz="1800" dirty="0">
                <a:solidFill>
                  <a:srgbClr val="C00000"/>
                </a:solidFill>
                <a:latin typeface="+mn-lt"/>
              </a:rPr>
              <a:t>31.1%   </a:t>
            </a:r>
            <a:r>
              <a:rPr lang="en-US" altLang="zh-CN" sz="1800" b="0" dirty="0">
                <a:latin typeface="+mn-lt"/>
              </a:rPr>
              <a:t>.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0A883B3-8FA2-7ED2-3F18-5A88D9734D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5" y="1379121"/>
            <a:ext cx="7740352" cy="1813453"/>
          </a:xfrm>
          <a:prstGeom prst="rect">
            <a:avLst/>
          </a:prstGeom>
        </p:spPr>
      </p:pic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A4F4D8F8-6D20-C83B-DCD9-F3493B131CFA}"/>
              </a:ext>
            </a:extLst>
          </p:cNvPr>
          <p:cNvCxnSpPr>
            <a:cxnSpLocks/>
          </p:cNvCxnSpPr>
          <p:nvPr/>
        </p:nvCxnSpPr>
        <p:spPr>
          <a:xfrm>
            <a:off x="7308304" y="5008936"/>
            <a:ext cx="0" cy="28803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78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97853-87B5-69E7-B002-D5AC81F02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AB6D56-6018-0B3A-7E60-512AE9550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800" dirty="0">
                <a:latin typeface="+mj-lt"/>
                <a:sym typeface="+mn-lt"/>
              </a:rPr>
              <a:t>Costs of D-VSync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65EA9863-C53C-F4D3-2573-E1C794D6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42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79FADD4-D95C-09F3-5FE5-8C1C7AF02566}"/>
              </a:ext>
            </a:extLst>
          </p:cNvPr>
          <p:cNvSpPr txBox="1">
            <a:spLocks/>
          </p:cNvSpPr>
          <p:nvPr/>
        </p:nvSpPr>
        <p:spPr>
          <a:xfrm>
            <a:off x="467546" y="1201317"/>
            <a:ext cx="8280920" cy="4176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latin typeface="+mn-lt"/>
              </a:rPr>
              <a:t>Execution Time:</a:t>
            </a:r>
            <a:r>
              <a:rPr lang="en-US" altLang="zh-CN" sz="2000" b="0" dirty="0">
                <a:latin typeface="+mn-lt"/>
              </a:rPr>
              <a:t> the pre-execution management and the display time computation spends an additional </a:t>
            </a:r>
            <a:r>
              <a:rPr lang="en-US" altLang="zh-CN" sz="2000" dirty="0">
                <a:latin typeface="+mn-lt"/>
              </a:rPr>
              <a:t>102.6 µs</a:t>
            </a:r>
            <a:r>
              <a:rPr lang="en-US" altLang="zh-CN" sz="2000" b="0" dirty="0">
                <a:latin typeface="+mn-lt"/>
              </a:rPr>
              <a:t> of execution time every frame. However, D-VSync thread is </a:t>
            </a:r>
            <a:r>
              <a:rPr lang="en-US" altLang="zh-CN" sz="2000" dirty="0">
                <a:latin typeface="+mn-lt"/>
              </a:rPr>
              <a:t>on little cores</a:t>
            </a:r>
            <a:r>
              <a:rPr lang="en-US" altLang="zh-CN" sz="2000" b="0" dirty="0">
                <a:latin typeface="+mn-lt"/>
              </a:rPr>
              <a:t>.</a:t>
            </a:r>
          </a:p>
          <a:p>
            <a:r>
              <a:rPr lang="en-US" altLang="zh-CN" sz="2000" dirty="0">
                <a:latin typeface="+mn-lt"/>
              </a:rPr>
              <a:t>Memory: </a:t>
            </a:r>
            <a:r>
              <a:rPr lang="en-US" altLang="zh-CN" sz="2000" b="0" dirty="0">
                <a:latin typeface="+mn-lt"/>
              </a:rPr>
              <a:t>each additional frame buffer takes around </a:t>
            </a:r>
            <a:r>
              <a:rPr lang="en-US" altLang="zh-CN" sz="2000" dirty="0">
                <a:latin typeface="+mn-lt"/>
              </a:rPr>
              <a:t>10 MB </a:t>
            </a:r>
            <a:r>
              <a:rPr lang="en-US" altLang="zh-CN" sz="2000" b="0" dirty="0">
                <a:latin typeface="+mn-lt"/>
              </a:rPr>
              <a:t>in Pixel 5 and </a:t>
            </a:r>
            <a:r>
              <a:rPr lang="en-US" altLang="zh-CN" sz="2000" dirty="0">
                <a:latin typeface="+mn-lt"/>
              </a:rPr>
              <a:t>15 MB </a:t>
            </a:r>
            <a:r>
              <a:rPr lang="en-US" altLang="zh-CN" sz="2000" b="0" dirty="0">
                <a:latin typeface="+mn-lt"/>
              </a:rPr>
              <a:t>in Mate phones.</a:t>
            </a:r>
          </a:p>
          <a:p>
            <a:r>
              <a:rPr lang="en-US" altLang="zh-CN" sz="2000" dirty="0">
                <a:latin typeface="+mn-lt"/>
              </a:rPr>
              <a:t>Device Power consumption:</a:t>
            </a:r>
            <a:r>
              <a:rPr lang="en-US" altLang="zh-CN" sz="2000" b="0" dirty="0">
                <a:latin typeface="+mn-lt"/>
              </a:rPr>
              <a:t> increases </a:t>
            </a:r>
            <a:r>
              <a:rPr lang="en-US" altLang="zh-CN" sz="2000" dirty="0">
                <a:latin typeface="+mn-lt"/>
              </a:rPr>
              <a:t>0.13%-0.37%</a:t>
            </a:r>
            <a:r>
              <a:rPr lang="en-US" altLang="zh-CN" sz="2000" b="0" dirty="0">
                <a:latin typeface="+mn-lt"/>
              </a:rPr>
              <a:t>,</a:t>
            </a:r>
            <a:r>
              <a:rPr lang="en-US" altLang="zh-CN" sz="2000" dirty="0">
                <a:latin typeface="+mn-lt"/>
              </a:rPr>
              <a:t> </a:t>
            </a:r>
            <a:r>
              <a:rPr lang="en-US" altLang="zh-CN" sz="2000" b="0" dirty="0">
                <a:latin typeface="+mn-lt"/>
              </a:rPr>
              <a:t>including the rendering of frames that would have been dropped in VSync.</a:t>
            </a:r>
          </a:p>
          <a:p>
            <a:r>
              <a:rPr lang="en-US" altLang="zh-CN" sz="2000" dirty="0">
                <a:latin typeface="+mn-lt"/>
              </a:rPr>
              <a:t>CPU Instruction Count: </a:t>
            </a:r>
            <a:r>
              <a:rPr lang="en-US" altLang="zh-CN" sz="2000" b="0" dirty="0">
                <a:latin typeface="+mn-lt"/>
              </a:rPr>
              <a:t>the averages are 10.849 and 10.793 million instructions per frame with D-VSync on and off. The additional overhead is </a:t>
            </a:r>
            <a:r>
              <a:rPr lang="en-US" altLang="zh-CN" sz="2000" dirty="0">
                <a:latin typeface="+mn-lt"/>
              </a:rPr>
              <a:t>0.52%</a:t>
            </a:r>
            <a:r>
              <a:rPr lang="en-US" altLang="zh-CN" sz="2000" b="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761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22F0A-937F-A197-8A91-2F8FF2A86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5B2F53-71E4-ED67-91CA-74A4F7731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21143"/>
            <a:ext cx="8229600" cy="900442"/>
          </a:xfrm>
        </p:spPr>
        <p:txBody>
          <a:bodyPr>
            <a:normAutofit/>
          </a:bodyPr>
          <a:lstStyle/>
          <a:p>
            <a:r>
              <a:rPr lang="en-US" altLang="zh-CN" sz="2600" dirty="0">
                <a:latin typeface="+mj-lt"/>
                <a:sym typeface="+mn-lt"/>
              </a:rPr>
              <a:t>Deployment Experience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A8E77EEE-B867-44EA-3662-14381DFA8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43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73FDCA-B18C-4B87-DC45-1C2BD074F855}"/>
              </a:ext>
            </a:extLst>
          </p:cNvPr>
          <p:cNvSpPr txBox="1">
            <a:spLocks/>
          </p:cNvSpPr>
          <p:nvPr/>
        </p:nvSpPr>
        <p:spPr>
          <a:xfrm>
            <a:off x="467546" y="1417341"/>
            <a:ext cx="8280920" cy="4176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>
                <a:latin typeface="+mn-lt"/>
              </a:rPr>
              <a:t>Subjective data are equally important, </a:t>
            </a:r>
            <a:r>
              <a:rPr lang="en-US" altLang="zh-CN" sz="2400" b="0" dirty="0">
                <a:latin typeface="+mn-lt"/>
              </a:rPr>
              <a:t>particularly for rendering systems interacting with end users. </a:t>
            </a:r>
          </a:p>
          <a:p>
            <a:r>
              <a:rPr lang="en-US" altLang="zh-CN" sz="2400" dirty="0">
                <a:latin typeface="+mn-lt"/>
              </a:rPr>
              <a:t>Educating application and system developers is crucial, </a:t>
            </a:r>
            <a:r>
              <a:rPr lang="en-US" altLang="zh-CN" sz="2400" b="0" dirty="0">
                <a:latin typeface="+mn-lt"/>
              </a:rPr>
              <a:t>especially for the deployment of a new architecture.</a:t>
            </a:r>
          </a:p>
          <a:p>
            <a:r>
              <a:rPr lang="en-US" altLang="zh-CN" sz="2400" dirty="0">
                <a:latin typeface="+mn-lt"/>
              </a:rPr>
              <a:t>Compatibility should be considered in advance, </a:t>
            </a:r>
            <a:r>
              <a:rPr lang="en-US" altLang="zh-CN" sz="2400" b="0" dirty="0">
                <a:latin typeface="+mn-lt"/>
              </a:rPr>
              <a:t>when different related solutions are being developed in parallel.</a:t>
            </a:r>
          </a:p>
        </p:txBody>
      </p:sp>
    </p:spTree>
    <p:extLst>
      <p:ext uri="{BB962C8B-B14F-4D97-AF65-F5344CB8AC3E}">
        <p14:creationId xmlns:p14="http://schemas.microsoft.com/office/powerpoint/2010/main" val="3903065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z="3000" dirty="0">
                <a:latin typeface="+mj-lt"/>
              </a:rPr>
              <a:t>Conclusion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44</a:t>
            </a:fld>
            <a:endParaRPr lang="zh-CN" altLang="en-US">
              <a:latin typeface="+mn-lt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91432" y="4716885"/>
            <a:ext cx="23487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40"/>
              </a:spcBef>
              <a:defRPr/>
            </a:pPr>
            <a:r>
              <a:rPr lang="en-US" altLang="zh-CN" sz="4400" b="1" dirty="0">
                <a:solidFill>
                  <a:schemeClr val="accent1"/>
                </a:solidFill>
                <a:latin typeface="+mj-lt"/>
                <a:ea typeface="微软雅黑"/>
                <a:cs typeface="+mn-ea"/>
                <a:sym typeface="+mn-lt"/>
              </a:rPr>
              <a:t>Thanks!</a:t>
            </a:r>
            <a:endParaRPr lang="zh-CN" altLang="en-US" sz="4400" b="1" dirty="0">
              <a:solidFill>
                <a:schemeClr val="accent1"/>
              </a:solidFill>
              <a:latin typeface="+mj-lt"/>
              <a:ea typeface="微软雅黑"/>
              <a:cs typeface="+mn-ea"/>
              <a:sym typeface="+mn-l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3A70DCB-3E4D-4449-82B8-441C200ABD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356135" y="4920135"/>
            <a:ext cx="1190215" cy="42992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62ECC0FE-892F-D445-9055-3759A49B89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1835697" y="4858917"/>
            <a:ext cx="504056" cy="50405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CB89A30-1475-BFC0-6206-D209A6D83B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034" y="4773726"/>
            <a:ext cx="662824" cy="662824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2AB958-A592-4612-5F14-988B8D1BD1BE}"/>
              </a:ext>
            </a:extLst>
          </p:cNvPr>
          <p:cNvSpPr txBox="1">
            <a:spLocks/>
          </p:cNvSpPr>
          <p:nvPr/>
        </p:nvSpPr>
        <p:spPr>
          <a:xfrm>
            <a:off x="467546" y="1057300"/>
            <a:ext cx="5472606" cy="4176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000" b="0" dirty="0">
                <a:latin typeface="+mn-lt"/>
              </a:rPr>
              <a:t>D-</a:t>
            </a:r>
            <a:r>
              <a:rPr lang="en-US" altLang="zh-CN" sz="2000" b="0" dirty="0" err="1">
                <a:latin typeface="+mn-lt"/>
              </a:rPr>
              <a:t>VSync</a:t>
            </a:r>
            <a:r>
              <a:rPr lang="en-US" altLang="zh-CN" sz="2000" b="0" dirty="0">
                <a:latin typeface="+mn-lt"/>
              </a:rPr>
              <a:t>, a new rendering architecture for smartphone Oses, </a:t>
            </a:r>
            <a:r>
              <a:rPr lang="en-US" altLang="zh-CN" sz="2000" dirty="0">
                <a:latin typeface="+mn-lt"/>
              </a:rPr>
              <a:t>has been integrated into </a:t>
            </a:r>
            <a:r>
              <a:rPr lang="en-US" altLang="zh-CN" sz="2000" u="sng" dirty="0">
                <a:latin typeface="+mn-lt"/>
              </a:rPr>
              <a:t>HarmonyOS NEXT</a:t>
            </a:r>
            <a:r>
              <a:rPr lang="en-US" altLang="zh-CN" sz="2000" b="0" dirty="0">
                <a:latin typeface="+mn-lt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000" b="0" dirty="0">
                <a:latin typeface="+mn-lt"/>
              </a:rPr>
              <a:t>Based on </a:t>
            </a:r>
            <a:r>
              <a:rPr lang="en-US" altLang="zh-CN" sz="2000" dirty="0">
                <a:latin typeface="+mn-lt"/>
              </a:rPr>
              <a:t>the power law distribution of rendering, </a:t>
            </a:r>
            <a:r>
              <a:rPr lang="en-US" altLang="zh-CN" sz="2000" b="0" dirty="0">
                <a:latin typeface="+mn-lt"/>
              </a:rPr>
              <a:t>D-VSync </a:t>
            </a:r>
            <a:r>
              <a:rPr lang="en-US" altLang="zh-CN" sz="2000" b="0" i="1" dirty="0">
                <a:latin typeface="+mn-lt"/>
              </a:rPr>
              <a:t>decouples the rendering </a:t>
            </a:r>
            <a:r>
              <a:rPr lang="en-US" altLang="zh-CN" sz="2000" b="0" dirty="0">
                <a:latin typeface="+mn-lt"/>
              </a:rPr>
              <a:t>and</a:t>
            </a:r>
            <a:r>
              <a:rPr lang="en-US" altLang="zh-CN" sz="2000" b="0" i="1" dirty="0">
                <a:latin typeface="+mn-lt"/>
              </a:rPr>
              <a:t> displaying.</a:t>
            </a:r>
            <a:endParaRPr lang="en-US" altLang="zh-CN" sz="2000" b="0" dirty="0">
              <a:latin typeface="+mn-lt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000" b="0" dirty="0">
                <a:latin typeface="+mn-lt"/>
              </a:rPr>
              <a:t>Occasional long frames can use the computational power saved by common short frames for </a:t>
            </a:r>
            <a:r>
              <a:rPr lang="en-US" altLang="zh-CN" sz="2000" dirty="0">
                <a:latin typeface="+mn-lt"/>
              </a:rPr>
              <a:t>a larger time window </a:t>
            </a:r>
            <a:r>
              <a:rPr lang="en-US" altLang="zh-CN" sz="2000" b="0" dirty="0">
                <a:latin typeface="+mn-lt"/>
              </a:rPr>
              <a:t>to tolerate workload fluctuations.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EF0260A-D429-866C-FC29-B1D01C291F0C}"/>
              </a:ext>
            </a:extLst>
          </p:cNvPr>
          <p:cNvSpPr txBox="1"/>
          <p:nvPr/>
        </p:nvSpPr>
        <p:spPr>
          <a:xfrm>
            <a:off x="6082115" y="1705372"/>
            <a:ext cx="2540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0"/>
              </a:spcBef>
              <a:defRPr/>
            </a:pP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微软雅黑"/>
                <a:cs typeface="+mn-ea"/>
                <a:sym typeface="+mn-lt"/>
              </a:rPr>
              <a:t>D-</a:t>
            </a:r>
            <a:r>
              <a:rPr lang="en-US" altLang="zh-CN" sz="2400" b="1" dirty="0" err="1">
                <a:solidFill>
                  <a:schemeClr val="accent1"/>
                </a:solidFill>
                <a:latin typeface="+mj-lt"/>
                <a:ea typeface="微软雅黑"/>
                <a:cs typeface="+mn-ea"/>
                <a:sym typeface="+mn-lt"/>
              </a:rPr>
              <a:t>VSync</a:t>
            </a:r>
            <a:endParaRPr lang="en-US" altLang="zh-CN" sz="2400" b="1" dirty="0">
              <a:solidFill>
                <a:schemeClr val="accent1"/>
              </a:solidFill>
              <a:latin typeface="+mj-lt"/>
              <a:ea typeface="微软雅黑"/>
              <a:cs typeface="+mn-ea"/>
              <a:sym typeface="+mn-lt"/>
            </a:endParaRPr>
          </a:p>
          <a:p>
            <a:pPr algn="ctr">
              <a:spcBef>
                <a:spcPts val="40"/>
              </a:spcBef>
              <a:defRPr/>
            </a:pPr>
            <a:r>
              <a:rPr lang="en-US" altLang="zh-CN" sz="2400" b="1" dirty="0">
                <a:solidFill>
                  <a:schemeClr val="accent1"/>
                </a:solidFill>
                <a:latin typeface="+mj-lt"/>
                <a:ea typeface="微软雅黑"/>
                <a:cs typeface="+mn-ea"/>
                <a:sym typeface="+mn-lt"/>
              </a:rPr>
              <a:t>Video Demo</a:t>
            </a:r>
            <a:endParaRPr lang="zh-CN" altLang="en-US" sz="2400" b="1" dirty="0">
              <a:solidFill>
                <a:schemeClr val="accent1"/>
              </a:solidFill>
              <a:latin typeface="+mj-lt"/>
              <a:ea typeface="微软雅黑"/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5458F0C-E86A-A682-663E-FD5F7635EE0F}"/>
              </a:ext>
            </a:extLst>
          </p:cNvPr>
          <p:cNvSpPr txBox="1"/>
          <p:nvPr/>
        </p:nvSpPr>
        <p:spPr>
          <a:xfrm>
            <a:off x="5884902" y="2627832"/>
            <a:ext cx="2935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0"/>
              </a:spcBef>
              <a:defRPr/>
            </a:pPr>
            <a:r>
              <a:rPr lang="en-US" altLang="zh-CN" sz="2400" b="1" dirty="0">
                <a:solidFill>
                  <a:srgbClr val="52A7C2"/>
                </a:solidFill>
                <a:latin typeface="+mj-lt"/>
                <a:ea typeface="微软雅黑"/>
                <a:cs typeface="+mn-ea"/>
                <a:sym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https://www.youtube.com/watch?v=GvQvPZZet2g</a:t>
            </a:r>
            <a:endParaRPr lang="zh-CN" altLang="en-US" sz="2400" b="1" dirty="0">
              <a:solidFill>
                <a:srgbClr val="52A7C2"/>
              </a:solidFill>
              <a:latin typeface="+mj-lt"/>
              <a:ea typeface="微软雅黑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9359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BA8B7-CA5A-032F-2A68-8C51E42D5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4F8DB4-C5F0-F152-2EFE-166D072F9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600" i="1" dirty="0" err="1">
                <a:latin typeface="+mj-lt"/>
                <a:sym typeface="+mn-lt"/>
              </a:rPr>
              <a:t>VSync</a:t>
            </a:r>
            <a:r>
              <a:rPr lang="en-US" altLang="zh-CN" sz="2600" i="1" dirty="0">
                <a:latin typeface="+mj-lt"/>
                <a:sym typeface="+mn-lt"/>
              </a:rPr>
              <a:t> Signals </a:t>
            </a:r>
            <a:r>
              <a:rPr lang="en-US" altLang="zh-CN" sz="2600" dirty="0">
                <a:latin typeface="+mj-lt"/>
                <a:sym typeface="+mn-lt"/>
              </a:rPr>
              <a:t>in OS Rendering Architecture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B110A8CA-0DF9-A57E-7B7F-3F5C6EDEA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5</a:t>
            </a:fld>
            <a:endParaRPr lang="zh-CN" altLang="en-US" dirty="0">
              <a:latin typeface="+mn-lt"/>
              <a:sym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4A52491E-A83F-B7AA-2659-C44AF603A22B}"/>
              </a:ext>
            </a:extLst>
          </p:cNvPr>
          <p:cNvSpPr/>
          <p:nvPr/>
        </p:nvSpPr>
        <p:spPr>
          <a:xfrm>
            <a:off x="1907224" y="2446025"/>
            <a:ext cx="4896544" cy="720000"/>
          </a:xfrm>
          <a:prstGeom prst="roundRect">
            <a:avLst>
              <a:gd name="adj" fmla="val 15622"/>
            </a:avLst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altLang="zh-CN" sz="2400" b="1" dirty="0"/>
              <a:t>OS Rendering Service</a:t>
            </a:r>
            <a:endParaRPr lang="zh-CN" altLang="en-US" sz="2400" b="1" dirty="0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002AF1A8-BF8E-023A-7415-7434E427C84B}"/>
              </a:ext>
            </a:extLst>
          </p:cNvPr>
          <p:cNvSpPr/>
          <p:nvPr/>
        </p:nvSpPr>
        <p:spPr>
          <a:xfrm>
            <a:off x="1907705" y="1129308"/>
            <a:ext cx="1440160" cy="623558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App 1</a:t>
            </a:r>
            <a:endParaRPr lang="zh-CN" altLang="en-US" sz="2000" b="1" dirty="0"/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336BA36B-3809-F7A8-2CD6-FBBFA1A83913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2627784" y="1752869"/>
            <a:ext cx="0" cy="693160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93EC33D8-DCCE-FFE1-F207-0B4ED382FE8D}"/>
              </a:ext>
            </a:extLst>
          </p:cNvPr>
          <p:cNvSpPr/>
          <p:nvPr/>
        </p:nvSpPr>
        <p:spPr>
          <a:xfrm>
            <a:off x="5364089" y="1132319"/>
            <a:ext cx="1440160" cy="63801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App 3</a:t>
            </a:r>
            <a:endParaRPr lang="zh-CN" altLang="en-US" sz="2000" b="1" dirty="0"/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226BD274-0587-0FE4-E3A5-E0472C739CAB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6084167" y="1770329"/>
            <a:ext cx="0" cy="675696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287E06E7-D797-36ED-B214-90C04BE477F4}"/>
              </a:ext>
            </a:extLst>
          </p:cNvPr>
          <p:cNvSpPr/>
          <p:nvPr/>
        </p:nvSpPr>
        <p:spPr>
          <a:xfrm>
            <a:off x="3623903" y="1132319"/>
            <a:ext cx="1440160" cy="638010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App 2</a:t>
            </a:r>
            <a:endParaRPr lang="zh-CN" altLang="en-US" sz="2000" b="1" dirty="0"/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2F516C94-2BE4-2CB5-6ECD-19697AA45B33}"/>
              </a:ext>
            </a:extLst>
          </p:cNvPr>
          <p:cNvCxnSpPr>
            <a:cxnSpLocks/>
            <a:stCxn id="13" idx="2"/>
            <a:endCxn id="3" idx="0"/>
          </p:cNvCxnSpPr>
          <p:nvPr/>
        </p:nvCxnSpPr>
        <p:spPr>
          <a:xfrm>
            <a:off x="4343983" y="1770329"/>
            <a:ext cx="11512" cy="675696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5B23D170-8AAD-6BE3-0EA5-1EEBA3431D4F}"/>
              </a:ext>
            </a:extLst>
          </p:cNvPr>
          <p:cNvSpPr/>
          <p:nvPr/>
        </p:nvSpPr>
        <p:spPr>
          <a:xfrm>
            <a:off x="1907225" y="3827415"/>
            <a:ext cx="4896544" cy="665578"/>
          </a:xfrm>
          <a:prstGeom prst="round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altLang="zh-CN" sz="2200" b="1" dirty="0"/>
              <a:t>Screen HAL</a:t>
            </a:r>
            <a:endParaRPr lang="zh-CN" altLang="en-US" sz="2200" b="1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7EDA492-95D0-7376-3312-1D1C2819CF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285" y="3645655"/>
            <a:ext cx="1029107" cy="1029107"/>
          </a:xfrm>
          <a:prstGeom prst="rect">
            <a:avLst/>
          </a:prstGeom>
        </p:spPr>
      </p:pic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81024E0D-19CF-45E7-704C-0AB3294586FA}"/>
              </a:ext>
            </a:extLst>
          </p:cNvPr>
          <p:cNvCxnSpPr>
            <a:cxnSpLocks/>
            <a:stCxn id="3" idx="2"/>
            <a:endCxn id="17" idx="0"/>
          </p:cNvCxnSpPr>
          <p:nvPr/>
        </p:nvCxnSpPr>
        <p:spPr>
          <a:xfrm>
            <a:off x="4355494" y="3166025"/>
            <a:ext cx="0" cy="661390"/>
          </a:xfrm>
          <a:prstGeom prst="straightConnector1">
            <a:avLst/>
          </a:prstGeom>
          <a:ln w="114300">
            <a:solidFill>
              <a:schemeClr val="accent2">
                <a:lumMod val="50000"/>
              </a:schemeClr>
            </a:solidFill>
            <a:headEnd w="lg" len="lg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5695F208-2B72-54CA-330F-9F75E1CD25C1}"/>
              </a:ext>
            </a:extLst>
          </p:cNvPr>
          <p:cNvSpPr txBox="1"/>
          <p:nvPr/>
        </p:nvSpPr>
        <p:spPr>
          <a:xfrm>
            <a:off x="2923638" y="1896148"/>
            <a:ext cx="2205406" cy="369332"/>
          </a:xfrm>
          <a:prstGeom prst="rect">
            <a:avLst/>
          </a:prstGeom>
          <a:solidFill>
            <a:srgbClr val="D9D9D9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</a:rPr>
              <a:t>Draw Commands</a:t>
            </a:r>
            <a:endParaRPr lang="zh-CN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E973D90E-117C-03B8-0485-AF78046480CF}"/>
              </a:ext>
            </a:extLst>
          </p:cNvPr>
          <p:cNvSpPr/>
          <p:nvPr/>
        </p:nvSpPr>
        <p:spPr>
          <a:xfrm>
            <a:off x="5065581" y="2046501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132DDB50-AEF0-196D-9BFA-179E971311EB}"/>
              </a:ext>
            </a:extLst>
          </p:cNvPr>
          <p:cNvSpPr/>
          <p:nvPr/>
        </p:nvSpPr>
        <p:spPr>
          <a:xfrm>
            <a:off x="5317313" y="2044680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215D474D-BD69-5AAD-EAA2-FF87D78A9780}"/>
              </a:ext>
            </a:extLst>
          </p:cNvPr>
          <p:cNvSpPr/>
          <p:nvPr/>
        </p:nvSpPr>
        <p:spPr>
          <a:xfrm>
            <a:off x="5572443" y="2044677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7760F15E-5C99-8E65-E571-371947BB2C42}"/>
              </a:ext>
            </a:extLst>
          </p:cNvPr>
          <p:cNvSpPr txBox="1"/>
          <p:nvPr/>
        </p:nvSpPr>
        <p:spPr>
          <a:xfrm>
            <a:off x="2260754" y="3309883"/>
            <a:ext cx="2083230" cy="369332"/>
          </a:xfrm>
          <a:prstGeom prst="rect">
            <a:avLst/>
          </a:prstGeom>
          <a:solidFill>
            <a:srgbClr val="D9D9D9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accent2">
                    <a:lumMod val="50000"/>
                  </a:schemeClr>
                </a:solidFill>
              </a:rPr>
              <a:t>Frame Buffers</a:t>
            </a:r>
            <a:endParaRPr lang="zh-CN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6878F54B-0270-A529-B4E0-2DEE5FAE7810}"/>
              </a:ext>
            </a:extLst>
          </p:cNvPr>
          <p:cNvSpPr/>
          <p:nvPr/>
        </p:nvSpPr>
        <p:spPr>
          <a:xfrm>
            <a:off x="4510276" y="3456651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E3EB9C32-7CA4-FA45-846A-57252C46AC05}"/>
              </a:ext>
            </a:extLst>
          </p:cNvPr>
          <p:cNvSpPr/>
          <p:nvPr/>
        </p:nvSpPr>
        <p:spPr>
          <a:xfrm>
            <a:off x="4762007" y="3454830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CE515405-4CE4-3E2C-5C21-D54F4DF36FB6}"/>
              </a:ext>
            </a:extLst>
          </p:cNvPr>
          <p:cNvSpPr/>
          <p:nvPr/>
        </p:nvSpPr>
        <p:spPr>
          <a:xfrm>
            <a:off x="5017138" y="3454828"/>
            <a:ext cx="211012" cy="30694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535A67EB-A770-C9EC-7709-9BB90DD660D3}"/>
              </a:ext>
            </a:extLst>
          </p:cNvPr>
          <p:cNvSpPr txBox="1"/>
          <p:nvPr/>
        </p:nvSpPr>
        <p:spPr>
          <a:xfrm>
            <a:off x="4420269" y="3155995"/>
            <a:ext cx="9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/>
              <a:t>queue</a:t>
            </a:r>
            <a:endParaRPr lang="zh-CN" altLang="en-US" sz="1600" dirty="0"/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5FED870C-C0B7-D529-2705-36A0DCE530B8}"/>
              </a:ext>
            </a:extLst>
          </p:cNvPr>
          <p:cNvSpPr txBox="1"/>
          <p:nvPr/>
        </p:nvSpPr>
        <p:spPr>
          <a:xfrm>
            <a:off x="4976481" y="1745327"/>
            <a:ext cx="9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/>
              <a:t>queue</a:t>
            </a:r>
            <a:endParaRPr lang="zh-CN" altLang="en-US" sz="1600" dirty="0"/>
          </a:p>
        </p:txBody>
      </p:sp>
      <p:cxnSp>
        <p:nvCxnSpPr>
          <p:cNvPr id="74" name="连接符: 肘形 73">
            <a:extLst>
              <a:ext uri="{FF2B5EF4-FFF2-40B4-BE49-F238E27FC236}">
                <a16:creationId xmlns:a16="http://schemas.microsoft.com/office/drawing/2014/main" id="{72D5E9F6-144D-8E00-2C1C-0A8B81C1E85E}"/>
              </a:ext>
            </a:extLst>
          </p:cNvPr>
          <p:cNvCxnSpPr>
            <a:cxnSpLocks/>
            <a:stCxn id="17" idx="3"/>
            <a:endCxn id="11" idx="3"/>
          </p:cNvCxnSpPr>
          <p:nvPr/>
        </p:nvCxnSpPr>
        <p:spPr>
          <a:xfrm flipV="1">
            <a:off x="6803765" y="1451324"/>
            <a:ext cx="482" cy="2708880"/>
          </a:xfrm>
          <a:prstGeom prst="bentConnector3">
            <a:avLst>
              <a:gd name="adj1" fmla="val 72821992"/>
            </a:avLst>
          </a:prstGeom>
          <a:ln w="38100">
            <a:solidFill>
              <a:schemeClr val="accent6">
                <a:lumMod val="75000"/>
              </a:schemeClr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箭头连接符 79">
            <a:extLst>
              <a:ext uri="{FF2B5EF4-FFF2-40B4-BE49-F238E27FC236}">
                <a16:creationId xmlns:a16="http://schemas.microsoft.com/office/drawing/2014/main" id="{AD854208-1C31-565A-F7E1-B1F3E44E47EF}"/>
              </a:ext>
            </a:extLst>
          </p:cNvPr>
          <p:cNvCxnSpPr>
            <a:cxnSpLocks/>
            <a:endCxn id="3" idx="3"/>
          </p:cNvCxnSpPr>
          <p:nvPr/>
        </p:nvCxnSpPr>
        <p:spPr>
          <a:xfrm flipH="1" flipV="1">
            <a:off x="6803771" y="2806029"/>
            <a:ext cx="350317" cy="8188"/>
          </a:xfrm>
          <a:prstGeom prst="straightConnector1">
            <a:avLst/>
          </a:prstGeom>
          <a:ln w="38100" cmpd="sng">
            <a:solidFill>
              <a:schemeClr val="accent6">
                <a:lumMod val="7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等腰三角形 80">
            <a:extLst>
              <a:ext uri="{FF2B5EF4-FFF2-40B4-BE49-F238E27FC236}">
                <a16:creationId xmlns:a16="http://schemas.microsoft.com/office/drawing/2014/main" id="{7AE026EC-3C37-5155-7186-5E83DE00D5E9}"/>
              </a:ext>
            </a:extLst>
          </p:cNvPr>
          <p:cNvSpPr/>
          <p:nvPr/>
        </p:nvSpPr>
        <p:spPr>
          <a:xfrm>
            <a:off x="7100617" y="1917398"/>
            <a:ext cx="106939" cy="160625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等腰三角形 81">
            <a:extLst>
              <a:ext uri="{FF2B5EF4-FFF2-40B4-BE49-F238E27FC236}">
                <a16:creationId xmlns:a16="http://schemas.microsoft.com/office/drawing/2014/main" id="{4E5FF0C2-E239-5571-CAEA-AF3CB1479BF6}"/>
              </a:ext>
            </a:extLst>
          </p:cNvPr>
          <p:cNvSpPr/>
          <p:nvPr/>
        </p:nvSpPr>
        <p:spPr>
          <a:xfrm>
            <a:off x="7100617" y="3289550"/>
            <a:ext cx="106939" cy="160625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0CA20996-2397-EAA9-1743-B8E1C07C1811}"/>
              </a:ext>
            </a:extLst>
          </p:cNvPr>
          <p:cNvCxnSpPr>
            <a:cxnSpLocks/>
          </p:cNvCxnSpPr>
          <p:nvPr/>
        </p:nvCxnSpPr>
        <p:spPr>
          <a:xfrm>
            <a:off x="7308052" y="2472352"/>
            <a:ext cx="1224136" cy="8330"/>
          </a:xfrm>
          <a:prstGeom prst="straightConnector1">
            <a:avLst/>
          </a:prstGeom>
          <a:ln w="15875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等腰三角形 84">
            <a:extLst>
              <a:ext uri="{FF2B5EF4-FFF2-40B4-BE49-F238E27FC236}">
                <a16:creationId xmlns:a16="http://schemas.microsoft.com/office/drawing/2014/main" id="{DDE410C7-3669-795D-F925-A225CD84512F}"/>
              </a:ext>
            </a:extLst>
          </p:cNvPr>
          <p:cNvSpPr/>
          <p:nvPr/>
        </p:nvSpPr>
        <p:spPr>
          <a:xfrm>
            <a:off x="7524078" y="2121862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等腰三角形 85">
            <a:extLst>
              <a:ext uri="{FF2B5EF4-FFF2-40B4-BE49-F238E27FC236}">
                <a16:creationId xmlns:a16="http://schemas.microsoft.com/office/drawing/2014/main" id="{325B73CA-D63B-4398-AAA9-4EBB8F0F33E0}"/>
              </a:ext>
            </a:extLst>
          </p:cNvPr>
          <p:cNvSpPr/>
          <p:nvPr/>
        </p:nvSpPr>
        <p:spPr>
          <a:xfrm>
            <a:off x="7880464" y="2128239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等腰三角形 86">
            <a:extLst>
              <a:ext uri="{FF2B5EF4-FFF2-40B4-BE49-F238E27FC236}">
                <a16:creationId xmlns:a16="http://schemas.microsoft.com/office/drawing/2014/main" id="{DEE71DD6-D65E-5F4F-937D-FD4E3ED650A9}"/>
              </a:ext>
            </a:extLst>
          </p:cNvPr>
          <p:cNvSpPr/>
          <p:nvPr/>
        </p:nvSpPr>
        <p:spPr>
          <a:xfrm>
            <a:off x="8236850" y="2128239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4B71A039-E5A6-DF70-8A50-E2497C0BC87F}"/>
              </a:ext>
            </a:extLst>
          </p:cNvPr>
          <p:cNvSpPr txBox="1"/>
          <p:nvPr/>
        </p:nvSpPr>
        <p:spPr>
          <a:xfrm>
            <a:off x="7275164" y="2491051"/>
            <a:ext cx="1256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8D42C6"/>
                </a:solidFill>
              </a:rPr>
              <a:t>VSync Signals</a:t>
            </a:r>
            <a:endParaRPr lang="zh-CN" altLang="en-US" b="1" dirty="0">
              <a:solidFill>
                <a:srgbClr val="8D42C6"/>
              </a:solidFill>
            </a:endParaRPr>
          </a:p>
        </p:txBody>
      </p:sp>
      <p:sp>
        <p:nvSpPr>
          <p:cNvPr id="128" name="内容占位符 2">
            <a:extLst>
              <a:ext uri="{FF2B5EF4-FFF2-40B4-BE49-F238E27FC236}">
                <a16:creationId xmlns:a16="http://schemas.microsoft.com/office/drawing/2014/main" id="{E899CB64-EC3A-8E41-6C1C-E1763776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651651"/>
            <a:ext cx="8147248" cy="623558"/>
          </a:xfrm>
        </p:spPr>
        <p:txBody>
          <a:bodyPr>
            <a:normAutofit fontScale="85000" lnSpcReduction="20000"/>
          </a:bodyPr>
          <a:lstStyle/>
          <a:p>
            <a:r>
              <a:rPr kumimoji="1" lang="en-US" altLang="zh-CN" sz="2000" b="0" dirty="0">
                <a:latin typeface="+mn-lt"/>
              </a:rPr>
              <a:t>The three-stage rendering pipeline is synchronized </a:t>
            </a:r>
            <a:r>
              <a:rPr kumimoji="1" lang="en-US" altLang="zh-CN" sz="2000" dirty="0">
                <a:latin typeface="+mn-lt"/>
              </a:rPr>
              <a:t>through periodic screen Vertical Synchronization (VSync) signals </a:t>
            </a:r>
            <a:r>
              <a:rPr kumimoji="1" lang="en-US" altLang="zh-CN" sz="2000" b="0" dirty="0">
                <a:latin typeface="+mn-lt"/>
              </a:rPr>
              <a:t>(e.g., 8.33ms for a 120Hz screen).</a:t>
            </a:r>
            <a:endParaRPr kumimoji="1" lang="en-US" altLang="zh-CN" sz="1800" b="0" dirty="0">
              <a:latin typeface="+mn-lt"/>
            </a:endParaRPr>
          </a:p>
          <a:p>
            <a:endParaRPr kumimoji="1" lang="zh-CN" altLang="en-US" sz="20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383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EAB1E-F7C7-8ADC-8E0B-03D5F449E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ECC63C-0801-2FD5-D404-6D0FBC3F0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600" i="1" dirty="0">
                <a:latin typeface="+mj-lt"/>
                <a:sym typeface="+mn-lt"/>
              </a:rPr>
              <a:t>Frame Display </a:t>
            </a:r>
            <a:r>
              <a:rPr lang="en-US" altLang="zh-CN" sz="2600" dirty="0">
                <a:latin typeface="+mj-lt"/>
                <a:sym typeface="+mn-lt"/>
              </a:rPr>
              <a:t>in OS Rendering Trace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273CB731-C206-5485-5750-F4B30BD95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6</a:t>
            </a:fld>
            <a:endParaRPr lang="zh-CN" altLang="en-US" dirty="0">
              <a:latin typeface="+mn-lt"/>
              <a:sym typeface="+mn-lt"/>
            </a:endParaRPr>
          </a:p>
        </p:txBody>
      </p: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844EBBC4-3FB4-AF51-B589-476EB6E703A8}"/>
              </a:ext>
            </a:extLst>
          </p:cNvPr>
          <p:cNvCxnSpPr>
            <a:cxnSpLocks/>
          </p:cNvCxnSpPr>
          <p:nvPr/>
        </p:nvCxnSpPr>
        <p:spPr>
          <a:xfrm>
            <a:off x="2267745" y="3216258"/>
            <a:ext cx="6336704" cy="1934"/>
          </a:xfrm>
          <a:prstGeom prst="straightConnector1">
            <a:avLst/>
          </a:prstGeom>
          <a:ln w="15875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等腰三角形 86">
            <a:extLst>
              <a:ext uri="{FF2B5EF4-FFF2-40B4-BE49-F238E27FC236}">
                <a16:creationId xmlns:a16="http://schemas.microsoft.com/office/drawing/2014/main" id="{1AEA8912-9A40-18D7-22BB-E6E4B3192F2C}"/>
              </a:ext>
            </a:extLst>
          </p:cNvPr>
          <p:cNvSpPr/>
          <p:nvPr/>
        </p:nvSpPr>
        <p:spPr>
          <a:xfrm>
            <a:off x="2388905" y="2863811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091451AE-FC76-A941-BBA6-3D55F87AEB37}"/>
              </a:ext>
            </a:extLst>
          </p:cNvPr>
          <p:cNvSpPr txBox="1"/>
          <p:nvPr/>
        </p:nvSpPr>
        <p:spPr>
          <a:xfrm>
            <a:off x="261873" y="2942645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等腰三角形 7">
            <a:extLst>
              <a:ext uri="{FF2B5EF4-FFF2-40B4-BE49-F238E27FC236}">
                <a16:creationId xmlns:a16="http://schemas.microsoft.com/office/drawing/2014/main" id="{9BF9A5BA-3386-A5A7-5C96-9C2159BE4920}"/>
              </a:ext>
            </a:extLst>
          </p:cNvPr>
          <p:cNvSpPr/>
          <p:nvPr/>
        </p:nvSpPr>
        <p:spPr>
          <a:xfrm>
            <a:off x="3381236" y="2857502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A6E40915-E74F-7132-E564-FADE97A2AA9C}"/>
              </a:ext>
            </a:extLst>
          </p:cNvPr>
          <p:cNvSpPr/>
          <p:nvPr/>
        </p:nvSpPr>
        <p:spPr>
          <a:xfrm>
            <a:off x="4375230" y="2857502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485F14A-E898-F017-DB19-B0BBE031F769}"/>
              </a:ext>
            </a:extLst>
          </p:cNvPr>
          <p:cNvSpPr txBox="1"/>
          <p:nvPr/>
        </p:nvSpPr>
        <p:spPr>
          <a:xfrm>
            <a:off x="249870" y="1995795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Screen Displaying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D375BB58-9B9B-7A86-0D8E-1FA116633EEE}"/>
              </a:ext>
            </a:extLst>
          </p:cNvPr>
          <p:cNvSpPr/>
          <p:nvPr/>
        </p:nvSpPr>
        <p:spPr>
          <a:xfrm>
            <a:off x="2411762" y="2001002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1</a:t>
            </a:r>
            <a:endParaRPr lang="zh-CN" altLang="en-US" sz="1400" i="1" dirty="0"/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EC1638AB-51EB-6FC0-6051-89E2EB49B5E0}"/>
              </a:ext>
            </a:extLst>
          </p:cNvPr>
          <p:cNvSpPr/>
          <p:nvPr/>
        </p:nvSpPr>
        <p:spPr>
          <a:xfrm>
            <a:off x="3404677" y="2001002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2</a:t>
            </a:r>
            <a:endParaRPr lang="zh-CN" altLang="en-US" sz="1400" i="1" dirty="0"/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B786A1ED-0850-CF2C-174E-4F99266A1752}"/>
              </a:ext>
            </a:extLst>
          </p:cNvPr>
          <p:cNvSpPr/>
          <p:nvPr/>
        </p:nvSpPr>
        <p:spPr>
          <a:xfrm>
            <a:off x="4393945" y="2001001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3</a:t>
            </a:r>
            <a:endParaRPr lang="zh-CN" altLang="en-US" sz="1400" i="1" dirty="0"/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85EA26CE-6C5A-0970-A28C-40AFAD14D0F2}"/>
              </a:ext>
            </a:extLst>
          </p:cNvPr>
          <p:cNvSpPr/>
          <p:nvPr/>
        </p:nvSpPr>
        <p:spPr>
          <a:xfrm>
            <a:off x="5386604" y="2001001"/>
            <a:ext cx="1004722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4</a:t>
            </a:r>
            <a:endParaRPr lang="zh-CN" altLang="en-US" sz="1400" i="1" dirty="0"/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AC6D39F0-C1C5-85A9-94CD-CD23E14FA240}"/>
              </a:ext>
            </a:extLst>
          </p:cNvPr>
          <p:cNvSpPr/>
          <p:nvPr/>
        </p:nvSpPr>
        <p:spPr>
          <a:xfrm>
            <a:off x="6384414" y="2001001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5</a:t>
            </a:r>
            <a:endParaRPr lang="zh-CN" altLang="en-US" sz="1400" i="1" dirty="0"/>
          </a:p>
        </p:txBody>
      </p:sp>
      <p:sp>
        <p:nvSpPr>
          <p:cNvPr id="35" name="矩形: 圆角 34">
            <a:extLst>
              <a:ext uri="{FF2B5EF4-FFF2-40B4-BE49-F238E27FC236}">
                <a16:creationId xmlns:a16="http://schemas.microsoft.com/office/drawing/2014/main" id="{8783C20C-56D2-0AAF-DCDD-2C6A8D1CF376}"/>
              </a:ext>
            </a:extLst>
          </p:cNvPr>
          <p:cNvSpPr/>
          <p:nvPr/>
        </p:nvSpPr>
        <p:spPr>
          <a:xfrm>
            <a:off x="7369538" y="2001001"/>
            <a:ext cx="993413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6</a:t>
            </a:r>
            <a:endParaRPr lang="zh-CN" altLang="en-US" sz="1400" i="1" dirty="0"/>
          </a:p>
        </p:txBody>
      </p:sp>
      <p:sp>
        <p:nvSpPr>
          <p:cNvPr id="38" name="等腰三角形 37">
            <a:extLst>
              <a:ext uri="{FF2B5EF4-FFF2-40B4-BE49-F238E27FC236}">
                <a16:creationId xmlns:a16="http://schemas.microsoft.com/office/drawing/2014/main" id="{F93CAC65-DACB-A910-8FED-83D14C4C8664}"/>
              </a:ext>
            </a:extLst>
          </p:cNvPr>
          <p:cNvSpPr/>
          <p:nvPr/>
        </p:nvSpPr>
        <p:spPr>
          <a:xfrm>
            <a:off x="5366490" y="2857502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等腰三角形 38">
            <a:extLst>
              <a:ext uri="{FF2B5EF4-FFF2-40B4-BE49-F238E27FC236}">
                <a16:creationId xmlns:a16="http://schemas.microsoft.com/office/drawing/2014/main" id="{D882558A-7F80-557B-CE61-37FF3B309465}"/>
              </a:ext>
            </a:extLst>
          </p:cNvPr>
          <p:cNvSpPr/>
          <p:nvPr/>
        </p:nvSpPr>
        <p:spPr>
          <a:xfrm>
            <a:off x="6361556" y="2860659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等腰三角形 39">
            <a:extLst>
              <a:ext uri="{FF2B5EF4-FFF2-40B4-BE49-F238E27FC236}">
                <a16:creationId xmlns:a16="http://schemas.microsoft.com/office/drawing/2014/main" id="{34409753-CC14-0577-D937-D512E2BCF1A9}"/>
              </a:ext>
            </a:extLst>
          </p:cNvPr>
          <p:cNvSpPr/>
          <p:nvPr/>
        </p:nvSpPr>
        <p:spPr>
          <a:xfrm>
            <a:off x="7350221" y="2857502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等腰三角形 40">
            <a:extLst>
              <a:ext uri="{FF2B5EF4-FFF2-40B4-BE49-F238E27FC236}">
                <a16:creationId xmlns:a16="http://schemas.microsoft.com/office/drawing/2014/main" id="{93564A9A-8324-1134-0550-ADF68A81F78D}"/>
              </a:ext>
            </a:extLst>
          </p:cNvPr>
          <p:cNvSpPr/>
          <p:nvPr/>
        </p:nvSpPr>
        <p:spPr>
          <a:xfrm>
            <a:off x="8347881" y="2865747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DD8AA201-0136-B8D4-FE89-5EFFC7D4DC0B}"/>
              </a:ext>
            </a:extLst>
          </p:cNvPr>
          <p:cNvSpPr txBox="1"/>
          <p:nvPr/>
        </p:nvSpPr>
        <p:spPr>
          <a:xfrm>
            <a:off x="7956376" y="3230678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8D42C6"/>
                </a:solidFill>
              </a:rPr>
              <a:t>timeline</a:t>
            </a:r>
            <a:endParaRPr lang="zh-CN" altLang="en-US" sz="1600" dirty="0">
              <a:solidFill>
                <a:srgbClr val="8D42C6"/>
              </a:solidFill>
            </a:endParaRPr>
          </a:p>
        </p:txBody>
      </p: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2AEA1712-A421-28E2-A2D4-3A08F97E5BEA}"/>
              </a:ext>
            </a:extLst>
          </p:cNvPr>
          <p:cNvCxnSpPr>
            <a:cxnSpLocks/>
          </p:cNvCxnSpPr>
          <p:nvPr/>
        </p:nvCxnSpPr>
        <p:spPr>
          <a:xfrm flipH="1">
            <a:off x="2388904" y="3360274"/>
            <a:ext cx="1038049" cy="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文本框 57">
            <a:extLst>
              <a:ext uri="{FF2B5EF4-FFF2-40B4-BE49-F238E27FC236}">
                <a16:creationId xmlns:a16="http://schemas.microsoft.com/office/drawing/2014/main" id="{7E2042E4-473E-F2F5-ABFA-746C5BBE4C29}"/>
              </a:ext>
            </a:extLst>
          </p:cNvPr>
          <p:cNvSpPr txBox="1"/>
          <p:nvPr/>
        </p:nvSpPr>
        <p:spPr>
          <a:xfrm>
            <a:off x="2388899" y="3387375"/>
            <a:ext cx="103805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1400" dirty="0">
                <a:solidFill>
                  <a:schemeClr val="accent2">
                    <a:lumMod val="50000"/>
                  </a:schemeClr>
                </a:solidFill>
              </a:rPr>
              <a:t>VSync period</a:t>
            </a:r>
            <a:endParaRPr lang="zh-CN" altLang="en-US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1" name="内容占位符 2">
            <a:extLst>
              <a:ext uri="{FF2B5EF4-FFF2-40B4-BE49-F238E27FC236}">
                <a16:creationId xmlns:a16="http://schemas.microsoft.com/office/drawing/2014/main" id="{7FA6FC30-0E05-83A7-FB30-C3FCD4768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4225652"/>
            <a:ext cx="8075242" cy="623558"/>
          </a:xfrm>
        </p:spPr>
        <p:txBody>
          <a:bodyPr>
            <a:noAutofit/>
          </a:bodyPr>
          <a:lstStyle/>
          <a:p>
            <a:r>
              <a:rPr kumimoji="1" lang="en-US" altLang="zh-CN" sz="2000" b="0" dirty="0">
                <a:latin typeface="+mn-lt"/>
              </a:rPr>
              <a:t>In every VSync period (e.g., 8.33ms), the screen needs to </a:t>
            </a:r>
            <a:r>
              <a:rPr kumimoji="1" lang="en-US" altLang="zh-CN" sz="2000" dirty="0">
                <a:latin typeface="+mn-lt"/>
              </a:rPr>
              <a:t>display a new rendered frame</a:t>
            </a:r>
            <a:r>
              <a:rPr kumimoji="1" lang="en-US" altLang="zh-CN" sz="2000" b="0" dirty="0">
                <a:latin typeface="+mn-lt"/>
              </a:rPr>
              <a:t>. </a:t>
            </a:r>
          </a:p>
          <a:p>
            <a:endParaRPr kumimoji="1" lang="zh-CN" altLang="en-US" sz="20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184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60050-9BA0-9ECE-EB4D-2B95260D0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3999A5-8045-3AF3-2C9F-2FB3CA187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600" i="1" dirty="0">
                <a:latin typeface="+mj-lt"/>
                <a:sym typeface="+mn-lt"/>
              </a:rPr>
              <a:t>Stage Aligning </a:t>
            </a:r>
            <a:r>
              <a:rPr lang="en-US" altLang="zh-CN" sz="2600" dirty="0">
                <a:latin typeface="+mj-lt"/>
                <a:sym typeface="+mn-lt"/>
              </a:rPr>
              <a:t>in OS Rendering Trace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8139B08A-EEDA-C564-3172-0B9409167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7</a:t>
            </a:fld>
            <a:endParaRPr lang="zh-CN" altLang="en-US" dirty="0">
              <a:latin typeface="+mn-lt"/>
              <a:sym typeface="+mn-lt"/>
            </a:endParaRPr>
          </a:p>
        </p:txBody>
      </p: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01E457D2-0235-4E6F-CD2F-EFB4C7B01248}"/>
              </a:ext>
            </a:extLst>
          </p:cNvPr>
          <p:cNvCxnSpPr>
            <a:cxnSpLocks/>
          </p:cNvCxnSpPr>
          <p:nvPr/>
        </p:nvCxnSpPr>
        <p:spPr>
          <a:xfrm>
            <a:off x="2267745" y="3872680"/>
            <a:ext cx="6336704" cy="1934"/>
          </a:xfrm>
          <a:prstGeom prst="straightConnector1">
            <a:avLst/>
          </a:prstGeom>
          <a:ln w="15875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等腰三角形 86">
            <a:extLst>
              <a:ext uri="{FF2B5EF4-FFF2-40B4-BE49-F238E27FC236}">
                <a16:creationId xmlns:a16="http://schemas.microsoft.com/office/drawing/2014/main" id="{19D2B86B-E1A8-CC4A-4A87-AC866D5047FF}"/>
              </a:ext>
            </a:extLst>
          </p:cNvPr>
          <p:cNvSpPr/>
          <p:nvPr/>
        </p:nvSpPr>
        <p:spPr>
          <a:xfrm>
            <a:off x="2388905" y="3520235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2E2A8C3D-F697-EE2D-6813-2167ECD58839}"/>
              </a:ext>
            </a:extLst>
          </p:cNvPr>
          <p:cNvSpPr txBox="1"/>
          <p:nvPr/>
        </p:nvSpPr>
        <p:spPr>
          <a:xfrm>
            <a:off x="261873" y="3599066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等腰三角形 7">
            <a:extLst>
              <a:ext uri="{FF2B5EF4-FFF2-40B4-BE49-F238E27FC236}">
                <a16:creationId xmlns:a16="http://schemas.microsoft.com/office/drawing/2014/main" id="{8A463689-B0BA-599A-21C5-023A909BC492}"/>
              </a:ext>
            </a:extLst>
          </p:cNvPr>
          <p:cNvSpPr/>
          <p:nvPr/>
        </p:nvSpPr>
        <p:spPr>
          <a:xfrm>
            <a:off x="3381236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30509F61-E945-19B1-2165-D247D0825B42}"/>
              </a:ext>
            </a:extLst>
          </p:cNvPr>
          <p:cNvSpPr/>
          <p:nvPr/>
        </p:nvSpPr>
        <p:spPr>
          <a:xfrm>
            <a:off x="4375230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0801B5A-A868-9915-FF40-C3B25719A5F3}"/>
              </a:ext>
            </a:extLst>
          </p:cNvPr>
          <p:cNvSpPr txBox="1"/>
          <p:nvPr/>
        </p:nvSpPr>
        <p:spPr>
          <a:xfrm>
            <a:off x="249870" y="2859891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Screen Displaying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DDC974EB-86D0-B8D2-8F45-D57022B4D1C7}"/>
              </a:ext>
            </a:extLst>
          </p:cNvPr>
          <p:cNvSpPr/>
          <p:nvPr/>
        </p:nvSpPr>
        <p:spPr>
          <a:xfrm>
            <a:off x="2411762" y="2865097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1</a:t>
            </a:r>
            <a:endParaRPr lang="zh-CN" altLang="en-US" sz="1400" i="1" dirty="0"/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CBB60CE1-9F63-8DD5-B84B-E74577B101C4}"/>
              </a:ext>
            </a:extLst>
          </p:cNvPr>
          <p:cNvSpPr/>
          <p:nvPr/>
        </p:nvSpPr>
        <p:spPr>
          <a:xfrm>
            <a:off x="3404677" y="2865097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2</a:t>
            </a:r>
            <a:endParaRPr lang="zh-CN" altLang="en-US" sz="1400" i="1" dirty="0"/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E366A13B-23FE-7C14-73BA-50F1AC97BA4F}"/>
              </a:ext>
            </a:extLst>
          </p:cNvPr>
          <p:cNvSpPr/>
          <p:nvPr/>
        </p:nvSpPr>
        <p:spPr>
          <a:xfrm>
            <a:off x="4393945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3</a:t>
            </a:r>
            <a:endParaRPr lang="zh-CN" altLang="en-US" sz="1400" i="1" dirty="0"/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F4894224-A7FE-F4F9-CD16-948910A928EC}"/>
              </a:ext>
            </a:extLst>
          </p:cNvPr>
          <p:cNvSpPr/>
          <p:nvPr/>
        </p:nvSpPr>
        <p:spPr>
          <a:xfrm>
            <a:off x="5386604" y="2865096"/>
            <a:ext cx="1004722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4</a:t>
            </a:r>
            <a:endParaRPr lang="zh-CN" altLang="en-US" sz="1400" i="1" dirty="0"/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0407FACC-18D4-0EF6-4396-0FC23BE9F2D9}"/>
              </a:ext>
            </a:extLst>
          </p:cNvPr>
          <p:cNvSpPr/>
          <p:nvPr/>
        </p:nvSpPr>
        <p:spPr>
          <a:xfrm>
            <a:off x="6384414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5</a:t>
            </a:r>
            <a:endParaRPr lang="zh-CN" altLang="en-US" sz="1400" i="1" dirty="0"/>
          </a:p>
        </p:txBody>
      </p:sp>
      <p:sp>
        <p:nvSpPr>
          <p:cNvPr id="35" name="矩形: 圆角 34">
            <a:extLst>
              <a:ext uri="{FF2B5EF4-FFF2-40B4-BE49-F238E27FC236}">
                <a16:creationId xmlns:a16="http://schemas.microsoft.com/office/drawing/2014/main" id="{1BFC11EC-B640-A58B-4928-615CE445A084}"/>
              </a:ext>
            </a:extLst>
          </p:cNvPr>
          <p:cNvSpPr/>
          <p:nvPr/>
        </p:nvSpPr>
        <p:spPr>
          <a:xfrm>
            <a:off x="7369538" y="2865096"/>
            <a:ext cx="993413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6</a:t>
            </a:r>
            <a:endParaRPr lang="zh-CN" altLang="en-US" sz="1400" i="1" dirty="0"/>
          </a:p>
        </p:txBody>
      </p:sp>
      <p:sp>
        <p:nvSpPr>
          <p:cNvPr id="38" name="等腰三角形 37">
            <a:extLst>
              <a:ext uri="{FF2B5EF4-FFF2-40B4-BE49-F238E27FC236}">
                <a16:creationId xmlns:a16="http://schemas.microsoft.com/office/drawing/2014/main" id="{CAAAEF75-C41E-5E4B-CD57-B70BAFA4672D}"/>
              </a:ext>
            </a:extLst>
          </p:cNvPr>
          <p:cNvSpPr/>
          <p:nvPr/>
        </p:nvSpPr>
        <p:spPr>
          <a:xfrm>
            <a:off x="5366490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等腰三角形 38">
            <a:extLst>
              <a:ext uri="{FF2B5EF4-FFF2-40B4-BE49-F238E27FC236}">
                <a16:creationId xmlns:a16="http://schemas.microsoft.com/office/drawing/2014/main" id="{30A6B70B-8117-C8E5-9846-B72A9CB591AE}"/>
              </a:ext>
            </a:extLst>
          </p:cNvPr>
          <p:cNvSpPr/>
          <p:nvPr/>
        </p:nvSpPr>
        <p:spPr>
          <a:xfrm>
            <a:off x="6361556" y="351707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等腰三角形 39">
            <a:extLst>
              <a:ext uri="{FF2B5EF4-FFF2-40B4-BE49-F238E27FC236}">
                <a16:creationId xmlns:a16="http://schemas.microsoft.com/office/drawing/2014/main" id="{F452BDB3-27D4-50D6-5167-D1B40D705BEA}"/>
              </a:ext>
            </a:extLst>
          </p:cNvPr>
          <p:cNvSpPr/>
          <p:nvPr/>
        </p:nvSpPr>
        <p:spPr>
          <a:xfrm>
            <a:off x="7350221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等腰三角形 40">
            <a:extLst>
              <a:ext uri="{FF2B5EF4-FFF2-40B4-BE49-F238E27FC236}">
                <a16:creationId xmlns:a16="http://schemas.microsoft.com/office/drawing/2014/main" id="{A8E502B5-74C6-2C26-1E8A-0306C613958E}"/>
              </a:ext>
            </a:extLst>
          </p:cNvPr>
          <p:cNvSpPr/>
          <p:nvPr/>
        </p:nvSpPr>
        <p:spPr>
          <a:xfrm>
            <a:off x="8347881" y="352216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21920598-3B29-0B39-6040-651BB6AF8759}"/>
              </a:ext>
            </a:extLst>
          </p:cNvPr>
          <p:cNvSpPr txBox="1"/>
          <p:nvPr/>
        </p:nvSpPr>
        <p:spPr>
          <a:xfrm>
            <a:off x="7956376" y="3887099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8D42C6"/>
                </a:solidFill>
              </a:rPr>
              <a:t>timeline</a:t>
            </a:r>
            <a:endParaRPr lang="zh-CN" altLang="en-US" sz="1600" dirty="0">
              <a:solidFill>
                <a:srgbClr val="8D42C6"/>
              </a:solidFill>
            </a:endParaRPr>
          </a:p>
        </p:txBody>
      </p:sp>
      <p:sp>
        <p:nvSpPr>
          <p:cNvPr id="69" name="矩形: 圆角 68">
            <a:extLst>
              <a:ext uri="{FF2B5EF4-FFF2-40B4-BE49-F238E27FC236}">
                <a16:creationId xmlns:a16="http://schemas.microsoft.com/office/drawing/2014/main" id="{1D08491A-30C9-BE30-C361-11D8552503AF}"/>
              </a:ext>
            </a:extLst>
          </p:cNvPr>
          <p:cNvSpPr/>
          <p:nvPr/>
        </p:nvSpPr>
        <p:spPr>
          <a:xfrm>
            <a:off x="2401718" y="2070613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2</a:t>
            </a:r>
            <a:endParaRPr lang="zh-CN" altLang="en-US" sz="1300" i="1" dirty="0"/>
          </a:p>
        </p:txBody>
      </p:sp>
      <p:sp>
        <p:nvSpPr>
          <p:cNvPr id="70" name="矩形: 圆角 69">
            <a:extLst>
              <a:ext uri="{FF2B5EF4-FFF2-40B4-BE49-F238E27FC236}">
                <a16:creationId xmlns:a16="http://schemas.microsoft.com/office/drawing/2014/main" id="{39DE7266-C350-F13F-B478-657FBD52F316}"/>
              </a:ext>
            </a:extLst>
          </p:cNvPr>
          <p:cNvSpPr/>
          <p:nvPr/>
        </p:nvSpPr>
        <p:spPr>
          <a:xfrm>
            <a:off x="3395132" y="2070615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71" name="矩形: 圆角 70">
            <a:extLst>
              <a:ext uri="{FF2B5EF4-FFF2-40B4-BE49-F238E27FC236}">
                <a16:creationId xmlns:a16="http://schemas.microsoft.com/office/drawing/2014/main" id="{47BBA1BD-C035-0240-4069-C0AD7A4FB2DD}"/>
              </a:ext>
            </a:extLst>
          </p:cNvPr>
          <p:cNvSpPr/>
          <p:nvPr/>
        </p:nvSpPr>
        <p:spPr>
          <a:xfrm>
            <a:off x="4388046" y="2070613"/>
            <a:ext cx="903286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4</a:t>
            </a:r>
            <a:endParaRPr lang="zh-CN" altLang="en-US" sz="1300" i="1" dirty="0"/>
          </a:p>
        </p:txBody>
      </p:sp>
      <p:sp>
        <p:nvSpPr>
          <p:cNvPr id="72" name="矩形: 圆角 71">
            <a:extLst>
              <a:ext uri="{FF2B5EF4-FFF2-40B4-BE49-F238E27FC236}">
                <a16:creationId xmlns:a16="http://schemas.microsoft.com/office/drawing/2014/main" id="{AD8E8568-771E-2D17-C884-D65B11EF67D7}"/>
              </a:ext>
            </a:extLst>
          </p:cNvPr>
          <p:cNvSpPr/>
          <p:nvPr/>
        </p:nvSpPr>
        <p:spPr>
          <a:xfrm>
            <a:off x="5381207" y="2070613"/>
            <a:ext cx="8208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73" name="矩形: 圆角 72">
            <a:extLst>
              <a:ext uri="{FF2B5EF4-FFF2-40B4-BE49-F238E27FC236}">
                <a16:creationId xmlns:a16="http://schemas.microsoft.com/office/drawing/2014/main" id="{82D9C90F-7042-B767-58FA-58493374737D}"/>
              </a:ext>
            </a:extLst>
          </p:cNvPr>
          <p:cNvSpPr/>
          <p:nvPr/>
        </p:nvSpPr>
        <p:spPr>
          <a:xfrm>
            <a:off x="6373874" y="2070613"/>
            <a:ext cx="933685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76" name="矩形: 圆角 75">
            <a:extLst>
              <a:ext uri="{FF2B5EF4-FFF2-40B4-BE49-F238E27FC236}">
                <a16:creationId xmlns:a16="http://schemas.microsoft.com/office/drawing/2014/main" id="{CAFA062E-EC2E-36AE-83F3-C88FE920C7E8}"/>
              </a:ext>
            </a:extLst>
          </p:cNvPr>
          <p:cNvSpPr/>
          <p:nvPr/>
        </p:nvSpPr>
        <p:spPr>
          <a:xfrm>
            <a:off x="2402470" y="1300427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78" name="矩形: 圆角 77">
            <a:extLst>
              <a:ext uri="{FF2B5EF4-FFF2-40B4-BE49-F238E27FC236}">
                <a16:creationId xmlns:a16="http://schemas.microsoft.com/office/drawing/2014/main" id="{646D5E08-4284-D83B-B1A7-AB4370760624}"/>
              </a:ext>
            </a:extLst>
          </p:cNvPr>
          <p:cNvSpPr/>
          <p:nvPr/>
        </p:nvSpPr>
        <p:spPr>
          <a:xfrm>
            <a:off x="4388545" y="1300424"/>
            <a:ext cx="8100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79" name="矩形: 圆角 78">
            <a:extLst>
              <a:ext uri="{FF2B5EF4-FFF2-40B4-BE49-F238E27FC236}">
                <a16:creationId xmlns:a16="http://schemas.microsoft.com/office/drawing/2014/main" id="{4D0E3C6A-6623-60EC-E276-0D5938403D1E}"/>
              </a:ext>
            </a:extLst>
          </p:cNvPr>
          <p:cNvSpPr/>
          <p:nvPr/>
        </p:nvSpPr>
        <p:spPr>
          <a:xfrm>
            <a:off x="5381207" y="1300424"/>
            <a:ext cx="900000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3680054A-129D-EF69-140A-6C963906B112}"/>
              </a:ext>
            </a:extLst>
          </p:cNvPr>
          <p:cNvSpPr txBox="1"/>
          <p:nvPr/>
        </p:nvSpPr>
        <p:spPr>
          <a:xfrm>
            <a:off x="251520" y="1300381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App UI Thread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EFDCE576-C3EA-4BAF-64B5-D18B60C4BE60}"/>
              </a:ext>
            </a:extLst>
          </p:cNvPr>
          <p:cNvSpPr txBox="1"/>
          <p:nvPr/>
        </p:nvSpPr>
        <p:spPr>
          <a:xfrm>
            <a:off x="150597" y="2080137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9D4B2015-D474-7E56-1F26-62D3DB22FA88}"/>
              </a:ext>
            </a:extLst>
          </p:cNvPr>
          <p:cNvSpPr txBox="1"/>
          <p:nvPr/>
        </p:nvSpPr>
        <p:spPr>
          <a:xfrm>
            <a:off x="6444214" y="1273325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369A306A-20B1-40AD-E9E6-8D710B344D0B}"/>
              </a:ext>
            </a:extLst>
          </p:cNvPr>
          <p:cNvSpPr txBox="1"/>
          <p:nvPr/>
        </p:nvSpPr>
        <p:spPr>
          <a:xfrm>
            <a:off x="7424528" y="2059703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9E4E2446-1B8C-CF75-D109-D69D7649B19A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2404264" y="1675873"/>
            <a:ext cx="223522" cy="119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A9C1DD79-A6DA-8782-DE36-751EF4B20815}"/>
              </a:ext>
            </a:extLst>
          </p:cNvPr>
          <p:cNvSpPr txBox="1"/>
          <p:nvPr/>
        </p:nvSpPr>
        <p:spPr>
          <a:xfrm>
            <a:off x="2627786" y="1651834"/>
            <a:ext cx="2154476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400" dirty="0">
                <a:solidFill>
                  <a:schemeClr val="accent2">
                    <a:lumMod val="50000"/>
                  </a:schemeClr>
                </a:solidFill>
              </a:rPr>
              <a:t>Triggered by VSync-app</a:t>
            </a:r>
            <a:endParaRPr lang="zh-CN" altLang="en-US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F7DEC77-5BC9-F4AB-2317-CE6C936F6CDC}"/>
              </a:ext>
            </a:extLst>
          </p:cNvPr>
          <p:cNvSpPr txBox="1"/>
          <p:nvPr/>
        </p:nvSpPr>
        <p:spPr>
          <a:xfrm>
            <a:off x="3628527" y="2416683"/>
            <a:ext cx="2154476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400" dirty="0">
                <a:solidFill>
                  <a:schemeClr val="accent2">
                    <a:lumMod val="50000"/>
                  </a:schemeClr>
                </a:solidFill>
              </a:rPr>
              <a:t>Triggered by VSync-</a:t>
            </a:r>
            <a:r>
              <a:rPr lang="en-US" altLang="zh-CN" sz="1400" dirty="0" err="1">
                <a:solidFill>
                  <a:schemeClr val="accent2">
                    <a:lumMod val="50000"/>
                  </a:schemeClr>
                </a:solidFill>
              </a:rPr>
              <a:t>rs</a:t>
            </a:r>
            <a:endParaRPr lang="zh-CN" altLang="en-US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68524138-0A16-2AB1-EB96-3C681E25EA76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3396869" y="2445913"/>
            <a:ext cx="231658" cy="113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内容占位符 2">
            <a:extLst>
              <a:ext uri="{FF2B5EF4-FFF2-40B4-BE49-F238E27FC236}">
                <a16:creationId xmlns:a16="http://schemas.microsoft.com/office/drawing/2014/main" id="{D9790D00-29F0-8371-CF7A-88C636D92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3" y="4225652"/>
            <a:ext cx="7936396" cy="858238"/>
          </a:xfrm>
        </p:spPr>
        <p:txBody>
          <a:bodyPr>
            <a:noAutofit/>
          </a:bodyPr>
          <a:lstStyle/>
          <a:p>
            <a:r>
              <a:rPr kumimoji="1" lang="en-US" altLang="zh-CN" sz="2000" b="0" dirty="0">
                <a:latin typeface="+mn-lt"/>
              </a:rPr>
              <a:t>Software </a:t>
            </a:r>
            <a:r>
              <a:rPr kumimoji="1" lang="en-US" altLang="zh-CN" sz="2000" b="0" dirty="0" err="1">
                <a:latin typeface="+mn-lt"/>
              </a:rPr>
              <a:t>VSync</a:t>
            </a:r>
            <a:r>
              <a:rPr kumimoji="1" lang="en-US" altLang="zh-CN" sz="2000" b="0" dirty="0">
                <a:latin typeface="+mn-lt"/>
              </a:rPr>
              <a:t> signals trigger each stage of the pipeline: the stages are </a:t>
            </a:r>
            <a:r>
              <a:rPr kumimoji="1" lang="en-US" altLang="zh-CN" sz="2000" dirty="0">
                <a:latin typeface="+mn-lt"/>
              </a:rPr>
              <a:t>perfectly aligned</a:t>
            </a:r>
            <a:r>
              <a:rPr kumimoji="1" lang="en-US" altLang="zh-CN" sz="2000" b="0" dirty="0">
                <a:latin typeface="+mn-lt"/>
              </a:rPr>
              <a:t>, with the app logic first, then the rendering, and finally the frame display.</a:t>
            </a:r>
            <a:endParaRPr kumimoji="1" lang="zh-CN" altLang="en-US" sz="2000" b="0" dirty="0">
              <a:latin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143A0DA3-8962-CB2B-B83A-87D6ABA0CC91}"/>
              </a:ext>
            </a:extLst>
          </p:cNvPr>
          <p:cNvSpPr/>
          <p:nvPr/>
        </p:nvSpPr>
        <p:spPr>
          <a:xfrm>
            <a:off x="3395381" y="1300425"/>
            <a:ext cx="608400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00" i="1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539564F-2E2E-957C-E4DB-43FC87D1EAEA}"/>
              </a:ext>
            </a:extLst>
          </p:cNvPr>
          <p:cNvSpPr txBox="1"/>
          <p:nvPr/>
        </p:nvSpPr>
        <p:spPr>
          <a:xfrm>
            <a:off x="3325437" y="1338148"/>
            <a:ext cx="1049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Frame 4</a:t>
            </a:r>
          </a:p>
        </p:txBody>
      </p:sp>
    </p:spTree>
    <p:extLst>
      <p:ext uri="{BB962C8B-B14F-4D97-AF65-F5344CB8AC3E}">
        <p14:creationId xmlns:p14="http://schemas.microsoft.com/office/powerpoint/2010/main" val="3733592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B74AA-B5EF-8281-B609-FAFFA0817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1DF21FB8-99C3-C6F0-C4D9-1E0B580B5AFD}"/>
              </a:ext>
            </a:extLst>
          </p:cNvPr>
          <p:cNvSpPr/>
          <p:nvPr/>
        </p:nvSpPr>
        <p:spPr>
          <a:xfrm>
            <a:off x="5384989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accent4">
                    <a:lumMod val="50000"/>
                  </a:schemeClr>
                </a:solidFill>
              </a:rPr>
              <a:t>JANK</a:t>
            </a:r>
            <a:endParaRPr lang="zh-CN" altLang="en-US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5DC5874-E963-DC17-94DD-DEB17A54C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600" i="1" dirty="0">
                <a:latin typeface="+mj-lt"/>
                <a:sym typeface="+mn-lt"/>
              </a:rPr>
              <a:t>Frame Drop </a:t>
            </a:r>
            <a:r>
              <a:rPr lang="en-US" altLang="zh-CN" sz="2600" dirty="0">
                <a:latin typeface="+mj-lt"/>
                <a:sym typeface="+mn-lt"/>
              </a:rPr>
              <a:t>in OS Rendering Trace</a:t>
            </a:r>
          </a:p>
        </p:txBody>
      </p: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C9E89CBD-0453-BD76-D00B-CB72589C3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 smtClean="0">
                <a:latin typeface="+mn-lt"/>
                <a:sym typeface="+mn-lt"/>
              </a:rPr>
              <a:t>8</a:t>
            </a:fld>
            <a:endParaRPr lang="zh-CN" altLang="en-US" dirty="0">
              <a:latin typeface="+mn-lt"/>
              <a:sym typeface="+mn-lt"/>
            </a:endParaRPr>
          </a:p>
        </p:txBody>
      </p:sp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7ACD1C54-1044-3D65-6AA5-CB678D9D5882}"/>
              </a:ext>
            </a:extLst>
          </p:cNvPr>
          <p:cNvCxnSpPr>
            <a:cxnSpLocks/>
          </p:cNvCxnSpPr>
          <p:nvPr/>
        </p:nvCxnSpPr>
        <p:spPr>
          <a:xfrm>
            <a:off x="2267745" y="3872680"/>
            <a:ext cx="6336704" cy="1934"/>
          </a:xfrm>
          <a:prstGeom prst="straightConnector1">
            <a:avLst/>
          </a:prstGeom>
          <a:ln w="15875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等腰三角形 86">
            <a:extLst>
              <a:ext uri="{FF2B5EF4-FFF2-40B4-BE49-F238E27FC236}">
                <a16:creationId xmlns:a16="http://schemas.microsoft.com/office/drawing/2014/main" id="{5D6F91D2-174B-90EE-A237-7B42B57A7F03}"/>
              </a:ext>
            </a:extLst>
          </p:cNvPr>
          <p:cNvSpPr/>
          <p:nvPr/>
        </p:nvSpPr>
        <p:spPr>
          <a:xfrm>
            <a:off x="2388905" y="3520235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FCC8D2EB-8AF2-9D4C-D026-C9461D988DC8}"/>
              </a:ext>
            </a:extLst>
          </p:cNvPr>
          <p:cNvSpPr txBox="1"/>
          <p:nvPr/>
        </p:nvSpPr>
        <p:spPr>
          <a:xfrm>
            <a:off x="261873" y="3599066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VSync Signals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等腰三角形 7">
            <a:extLst>
              <a:ext uri="{FF2B5EF4-FFF2-40B4-BE49-F238E27FC236}">
                <a16:creationId xmlns:a16="http://schemas.microsoft.com/office/drawing/2014/main" id="{33CF399E-F5EA-75EB-0CD1-FDFD28445CD6}"/>
              </a:ext>
            </a:extLst>
          </p:cNvPr>
          <p:cNvSpPr/>
          <p:nvPr/>
        </p:nvSpPr>
        <p:spPr>
          <a:xfrm>
            <a:off x="3381236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0DDE69B0-F282-CA53-3BDD-D34D7F8E881A}"/>
              </a:ext>
            </a:extLst>
          </p:cNvPr>
          <p:cNvSpPr/>
          <p:nvPr/>
        </p:nvSpPr>
        <p:spPr>
          <a:xfrm>
            <a:off x="4375230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60640C7-59C2-B5E7-9E63-62EF11832934}"/>
              </a:ext>
            </a:extLst>
          </p:cNvPr>
          <p:cNvSpPr txBox="1"/>
          <p:nvPr/>
        </p:nvSpPr>
        <p:spPr>
          <a:xfrm>
            <a:off x="249870" y="2859891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Screen Displaying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8168005A-F782-9BD2-15CB-2D1EE69BE201}"/>
              </a:ext>
            </a:extLst>
          </p:cNvPr>
          <p:cNvSpPr/>
          <p:nvPr/>
        </p:nvSpPr>
        <p:spPr>
          <a:xfrm>
            <a:off x="2411762" y="2865097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1</a:t>
            </a:r>
            <a:endParaRPr lang="zh-CN" altLang="en-US" sz="1400" i="1" dirty="0"/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84D02FB6-4BFA-0C1D-367E-A639DF5E4AB7}"/>
              </a:ext>
            </a:extLst>
          </p:cNvPr>
          <p:cNvSpPr/>
          <p:nvPr/>
        </p:nvSpPr>
        <p:spPr>
          <a:xfrm>
            <a:off x="3404677" y="2865097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2</a:t>
            </a:r>
            <a:endParaRPr lang="zh-CN" altLang="en-US" sz="1400" i="1" dirty="0"/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9ABA6545-92F1-817F-E332-108F607BCDB3}"/>
              </a:ext>
            </a:extLst>
          </p:cNvPr>
          <p:cNvSpPr/>
          <p:nvPr/>
        </p:nvSpPr>
        <p:spPr>
          <a:xfrm>
            <a:off x="4393945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3</a:t>
            </a:r>
            <a:endParaRPr lang="zh-CN" altLang="en-US" sz="1400" i="1" dirty="0"/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E6A5F8F2-B7F7-F0CF-CFB1-1218A0F32C85}"/>
              </a:ext>
            </a:extLst>
          </p:cNvPr>
          <p:cNvSpPr/>
          <p:nvPr/>
        </p:nvSpPr>
        <p:spPr>
          <a:xfrm>
            <a:off x="6374039" y="2865096"/>
            <a:ext cx="1004722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4</a:t>
            </a:r>
            <a:endParaRPr lang="zh-CN" altLang="en-US" sz="1400" i="1" dirty="0"/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C0C9A68E-2BC5-2BDB-B051-082E6685C687}"/>
              </a:ext>
            </a:extLst>
          </p:cNvPr>
          <p:cNvSpPr/>
          <p:nvPr/>
        </p:nvSpPr>
        <p:spPr>
          <a:xfrm>
            <a:off x="7371848" y="2865096"/>
            <a:ext cx="993413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i="1" dirty="0"/>
              <a:t>Frame 5</a:t>
            </a:r>
            <a:endParaRPr lang="zh-CN" altLang="en-US" sz="1400" i="1" dirty="0"/>
          </a:p>
        </p:txBody>
      </p:sp>
      <p:sp>
        <p:nvSpPr>
          <p:cNvPr id="38" name="等腰三角形 37">
            <a:extLst>
              <a:ext uri="{FF2B5EF4-FFF2-40B4-BE49-F238E27FC236}">
                <a16:creationId xmlns:a16="http://schemas.microsoft.com/office/drawing/2014/main" id="{38F4FA7F-E2E8-AA06-084D-A7BABB96508A}"/>
              </a:ext>
            </a:extLst>
          </p:cNvPr>
          <p:cNvSpPr/>
          <p:nvPr/>
        </p:nvSpPr>
        <p:spPr>
          <a:xfrm>
            <a:off x="5366490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等腰三角形 38">
            <a:extLst>
              <a:ext uri="{FF2B5EF4-FFF2-40B4-BE49-F238E27FC236}">
                <a16:creationId xmlns:a16="http://schemas.microsoft.com/office/drawing/2014/main" id="{F033AAF6-2A26-ABE9-F505-7F19043C7955}"/>
              </a:ext>
            </a:extLst>
          </p:cNvPr>
          <p:cNvSpPr/>
          <p:nvPr/>
        </p:nvSpPr>
        <p:spPr>
          <a:xfrm>
            <a:off x="6361556" y="351707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等腰三角形 39">
            <a:extLst>
              <a:ext uri="{FF2B5EF4-FFF2-40B4-BE49-F238E27FC236}">
                <a16:creationId xmlns:a16="http://schemas.microsoft.com/office/drawing/2014/main" id="{10C3B621-1E33-155D-591C-CD8520C695CD}"/>
              </a:ext>
            </a:extLst>
          </p:cNvPr>
          <p:cNvSpPr/>
          <p:nvPr/>
        </p:nvSpPr>
        <p:spPr>
          <a:xfrm>
            <a:off x="7350221" y="3513923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等腰三角形 40">
            <a:extLst>
              <a:ext uri="{FF2B5EF4-FFF2-40B4-BE49-F238E27FC236}">
                <a16:creationId xmlns:a16="http://schemas.microsoft.com/office/drawing/2014/main" id="{6F97018D-D78E-5FFA-E0C4-2F92ED227232}"/>
              </a:ext>
            </a:extLst>
          </p:cNvPr>
          <p:cNvSpPr/>
          <p:nvPr/>
        </p:nvSpPr>
        <p:spPr>
          <a:xfrm>
            <a:off x="8347881" y="3522168"/>
            <a:ext cx="45719" cy="352446"/>
          </a:xfrm>
          <a:prstGeom prst="triangle">
            <a:avLst/>
          </a:prstGeom>
          <a:solidFill>
            <a:srgbClr val="8D42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B2C31666-C6D0-4EB1-1780-4ED1F3F6B371}"/>
              </a:ext>
            </a:extLst>
          </p:cNvPr>
          <p:cNvSpPr txBox="1"/>
          <p:nvPr/>
        </p:nvSpPr>
        <p:spPr>
          <a:xfrm>
            <a:off x="7956376" y="3887099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8D42C6"/>
                </a:solidFill>
              </a:rPr>
              <a:t>timeline</a:t>
            </a:r>
            <a:endParaRPr lang="zh-CN" altLang="en-US" sz="1600" dirty="0">
              <a:solidFill>
                <a:srgbClr val="8D42C6"/>
              </a:solidFill>
            </a:endParaRPr>
          </a:p>
        </p:txBody>
      </p:sp>
      <p:sp>
        <p:nvSpPr>
          <p:cNvPr id="69" name="矩形: 圆角 68">
            <a:extLst>
              <a:ext uri="{FF2B5EF4-FFF2-40B4-BE49-F238E27FC236}">
                <a16:creationId xmlns:a16="http://schemas.microsoft.com/office/drawing/2014/main" id="{7039FBBD-58D7-11D3-2A69-C84EE4F2A99F}"/>
              </a:ext>
            </a:extLst>
          </p:cNvPr>
          <p:cNvSpPr/>
          <p:nvPr/>
        </p:nvSpPr>
        <p:spPr>
          <a:xfrm>
            <a:off x="2401718" y="2070613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2</a:t>
            </a:r>
            <a:endParaRPr lang="zh-CN" altLang="en-US" sz="1300" i="1" dirty="0"/>
          </a:p>
        </p:txBody>
      </p:sp>
      <p:sp>
        <p:nvSpPr>
          <p:cNvPr id="70" name="矩形: 圆角 69">
            <a:extLst>
              <a:ext uri="{FF2B5EF4-FFF2-40B4-BE49-F238E27FC236}">
                <a16:creationId xmlns:a16="http://schemas.microsoft.com/office/drawing/2014/main" id="{D860DD8B-B6C5-CB07-0E13-42D4F467C13E}"/>
              </a:ext>
            </a:extLst>
          </p:cNvPr>
          <p:cNvSpPr/>
          <p:nvPr/>
        </p:nvSpPr>
        <p:spPr>
          <a:xfrm>
            <a:off x="3395132" y="2070615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71" name="矩形: 圆角 70">
            <a:extLst>
              <a:ext uri="{FF2B5EF4-FFF2-40B4-BE49-F238E27FC236}">
                <a16:creationId xmlns:a16="http://schemas.microsoft.com/office/drawing/2014/main" id="{55118705-08DC-3856-ACF2-160413B0C6C6}"/>
              </a:ext>
            </a:extLst>
          </p:cNvPr>
          <p:cNvSpPr/>
          <p:nvPr/>
        </p:nvSpPr>
        <p:spPr>
          <a:xfrm>
            <a:off x="4388044" y="2070613"/>
            <a:ext cx="1264076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4</a:t>
            </a:r>
            <a:endParaRPr lang="zh-CN" altLang="en-US" sz="1300" i="1" dirty="0"/>
          </a:p>
        </p:txBody>
      </p:sp>
      <p:sp>
        <p:nvSpPr>
          <p:cNvPr id="72" name="矩形: 圆角 71">
            <a:extLst>
              <a:ext uri="{FF2B5EF4-FFF2-40B4-BE49-F238E27FC236}">
                <a16:creationId xmlns:a16="http://schemas.microsoft.com/office/drawing/2014/main" id="{F3913D99-7D32-92DB-8C24-1D6E733C90B4}"/>
              </a:ext>
            </a:extLst>
          </p:cNvPr>
          <p:cNvSpPr/>
          <p:nvPr/>
        </p:nvSpPr>
        <p:spPr>
          <a:xfrm>
            <a:off x="5652120" y="2070608"/>
            <a:ext cx="8208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73" name="矩形: 圆角 72">
            <a:extLst>
              <a:ext uri="{FF2B5EF4-FFF2-40B4-BE49-F238E27FC236}">
                <a16:creationId xmlns:a16="http://schemas.microsoft.com/office/drawing/2014/main" id="{D722852B-8A28-F5D9-6956-6230CE2BEBF9}"/>
              </a:ext>
            </a:extLst>
          </p:cNvPr>
          <p:cNvSpPr/>
          <p:nvPr/>
        </p:nvSpPr>
        <p:spPr>
          <a:xfrm>
            <a:off x="6472924" y="2070601"/>
            <a:ext cx="933685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76" name="矩形: 圆角 75">
            <a:extLst>
              <a:ext uri="{FF2B5EF4-FFF2-40B4-BE49-F238E27FC236}">
                <a16:creationId xmlns:a16="http://schemas.microsoft.com/office/drawing/2014/main" id="{173F7CB7-789C-CFB0-221B-7A123EA1F11E}"/>
              </a:ext>
            </a:extLst>
          </p:cNvPr>
          <p:cNvSpPr/>
          <p:nvPr/>
        </p:nvSpPr>
        <p:spPr>
          <a:xfrm>
            <a:off x="2402470" y="1300427"/>
            <a:ext cx="802800" cy="352445"/>
          </a:xfrm>
          <a:prstGeom prst="roundRect">
            <a:avLst>
              <a:gd name="adj" fmla="val 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3</a:t>
            </a:r>
            <a:endParaRPr lang="zh-CN" altLang="en-US" sz="1300" i="1" dirty="0"/>
          </a:p>
        </p:txBody>
      </p:sp>
      <p:sp>
        <p:nvSpPr>
          <p:cNvPr id="78" name="矩形: 圆角 77">
            <a:extLst>
              <a:ext uri="{FF2B5EF4-FFF2-40B4-BE49-F238E27FC236}">
                <a16:creationId xmlns:a16="http://schemas.microsoft.com/office/drawing/2014/main" id="{6D1E0356-B59D-8F22-9F67-6EE996B9B5D1}"/>
              </a:ext>
            </a:extLst>
          </p:cNvPr>
          <p:cNvSpPr/>
          <p:nvPr/>
        </p:nvSpPr>
        <p:spPr>
          <a:xfrm>
            <a:off x="4388545" y="1300424"/>
            <a:ext cx="810000" cy="352445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5</a:t>
            </a:r>
            <a:endParaRPr lang="zh-CN" altLang="en-US" sz="1300" i="1" dirty="0"/>
          </a:p>
        </p:txBody>
      </p:sp>
      <p:sp>
        <p:nvSpPr>
          <p:cNvPr id="79" name="矩形: 圆角 78">
            <a:extLst>
              <a:ext uri="{FF2B5EF4-FFF2-40B4-BE49-F238E27FC236}">
                <a16:creationId xmlns:a16="http://schemas.microsoft.com/office/drawing/2014/main" id="{73241FAC-EE03-F44C-14C5-F5242AB3FC9F}"/>
              </a:ext>
            </a:extLst>
          </p:cNvPr>
          <p:cNvSpPr/>
          <p:nvPr/>
        </p:nvSpPr>
        <p:spPr>
          <a:xfrm>
            <a:off x="5381207" y="1300424"/>
            <a:ext cx="900000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00" i="1" dirty="0"/>
              <a:t>Frame 6</a:t>
            </a:r>
            <a:endParaRPr lang="zh-CN" altLang="en-US" sz="1300" i="1" dirty="0"/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6F1AFBAA-DAFE-93B8-0779-FD7B4F4B012A}"/>
              </a:ext>
            </a:extLst>
          </p:cNvPr>
          <p:cNvSpPr txBox="1"/>
          <p:nvPr/>
        </p:nvSpPr>
        <p:spPr>
          <a:xfrm>
            <a:off x="251520" y="1300381"/>
            <a:ext cx="19579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App UI Thread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0077753D-827E-FA51-CA5F-2B70CD69D9C9}"/>
              </a:ext>
            </a:extLst>
          </p:cNvPr>
          <p:cNvSpPr txBox="1"/>
          <p:nvPr/>
        </p:nvSpPr>
        <p:spPr>
          <a:xfrm>
            <a:off x="150597" y="2080137"/>
            <a:ext cx="2052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Rendering Service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FE5BB268-2486-277D-20CD-4C2D54ADAEBE}"/>
              </a:ext>
            </a:extLst>
          </p:cNvPr>
          <p:cNvSpPr txBox="1"/>
          <p:nvPr/>
        </p:nvSpPr>
        <p:spPr>
          <a:xfrm>
            <a:off x="6444214" y="1273325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A35E1A84-1F0C-B2B3-187F-2DB58736B4B3}"/>
              </a:ext>
            </a:extLst>
          </p:cNvPr>
          <p:cNvSpPr txBox="1"/>
          <p:nvPr/>
        </p:nvSpPr>
        <p:spPr>
          <a:xfrm>
            <a:off x="7424528" y="2059703"/>
            <a:ext cx="692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1600" b="1" dirty="0">
                <a:solidFill>
                  <a:schemeClr val="accent2">
                    <a:lumMod val="50000"/>
                  </a:schemeClr>
                </a:solidFill>
              </a:rPr>
              <a:t>… …</a:t>
            </a:r>
            <a:endParaRPr lang="zh-CN" altLang="en-US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C045FEC9-4BFE-82DE-3E1E-76DF85ACEFD4}"/>
              </a:ext>
            </a:extLst>
          </p:cNvPr>
          <p:cNvCxnSpPr>
            <a:endCxn id="38" idx="0"/>
          </p:cNvCxnSpPr>
          <p:nvPr/>
        </p:nvCxnSpPr>
        <p:spPr>
          <a:xfrm>
            <a:off x="5381207" y="1921397"/>
            <a:ext cx="8138" cy="1592526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E5B1EDDB-D481-6A9D-030B-2809C1270CB1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5412209" y="2425457"/>
            <a:ext cx="190764" cy="155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753BFDBB-DDC9-D6FF-D37C-AC40E1AA10F8}"/>
              </a:ext>
            </a:extLst>
          </p:cNvPr>
          <p:cNvSpPr txBox="1"/>
          <p:nvPr/>
        </p:nvSpPr>
        <p:spPr>
          <a:xfrm>
            <a:off x="5602973" y="2437942"/>
            <a:ext cx="2057236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1400" b="1" dirty="0">
                <a:solidFill>
                  <a:srgbClr val="C00000"/>
                </a:solidFill>
              </a:rPr>
              <a:t>deadline miss</a:t>
            </a:r>
            <a:endParaRPr lang="zh-CN" altLang="en-US" sz="1400" b="1" dirty="0">
              <a:solidFill>
                <a:srgbClr val="C00000"/>
              </a:solidFill>
            </a:endParaRPr>
          </a:p>
        </p:txBody>
      </p:sp>
      <p:sp>
        <p:nvSpPr>
          <p:cNvPr id="19" name="内容占位符 2">
            <a:extLst>
              <a:ext uri="{FF2B5EF4-FFF2-40B4-BE49-F238E27FC236}">
                <a16:creationId xmlns:a16="http://schemas.microsoft.com/office/drawing/2014/main" id="{C168D8A7-37F7-69BF-6043-C3A6D660C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4225652"/>
            <a:ext cx="8363273" cy="1258548"/>
          </a:xfrm>
        </p:spPr>
        <p:txBody>
          <a:bodyPr>
            <a:noAutofit/>
          </a:bodyPr>
          <a:lstStyle/>
          <a:p>
            <a:r>
              <a:rPr kumimoji="1" lang="en-US" altLang="zh-CN" sz="2000" b="0" dirty="0">
                <a:latin typeface="+mn-lt"/>
              </a:rPr>
              <a:t>If one stage misses the VSync deadline, the screen will have nothing to update in the next VSync period, producing </a:t>
            </a:r>
            <a:r>
              <a:rPr kumimoji="1" lang="en-US" altLang="zh-CN" sz="2000" dirty="0">
                <a:latin typeface="+mn-lt"/>
              </a:rPr>
              <a:t>a frame drop (</a:t>
            </a:r>
            <a:r>
              <a:rPr kumimoji="1" lang="en-US" altLang="zh-CN" sz="2000" dirty="0" err="1">
                <a:latin typeface="+mn-lt"/>
              </a:rPr>
              <a:t>jank</a:t>
            </a:r>
            <a:r>
              <a:rPr kumimoji="1" lang="en-US" altLang="zh-CN" sz="2000" dirty="0">
                <a:latin typeface="+mn-lt"/>
              </a:rPr>
              <a:t>)</a:t>
            </a:r>
            <a:r>
              <a:rPr kumimoji="1" lang="en-US" altLang="zh-CN" sz="2000" b="0" dirty="0">
                <a:latin typeface="+mn-lt"/>
              </a:rPr>
              <a:t>, and users may experience </a:t>
            </a:r>
            <a:r>
              <a:rPr kumimoji="1" lang="en-US" altLang="zh-CN" sz="2000" dirty="0">
                <a:latin typeface="+mn-lt"/>
              </a:rPr>
              <a:t>a stutter</a:t>
            </a:r>
            <a:r>
              <a:rPr kumimoji="1" lang="en-US" altLang="zh-CN" sz="2000" b="0" dirty="0">
                <a:latin typeface="+mn-lt"/>
              </a:rPr>
              <a:t>.</a:t>
            </a:r>
          </a:p>
          <a:p>
            <a:endParaRPr kumimoji="1" lang="zh-CN" altLang="en-US" sz="2000" b="0" dirty="0">
              <a:latin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B899CFF1-0F53-3DF8-9040-FF693A01CA94}"/>
              </a:ext>
            </a:extLst>
          </p:cNvPr>
          <p:cNvSpPr/>
          <p:nvPr/>
        </p:nvSpPr>
        <p:spPr>
          <a:xfrm>
            <a:off x="3395381" y="1300425"/>
            <a:ext cx="608400" cy="35244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00" i="1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7E2980E-8614-FF93-504A-180019CB6792}"/>
              </a:ext>
            </a:extLst>
          </p:cNvPr>
          <p:cNvSpPr txBox="1"/>
          <p:nvPr/>
        </p:nvSpPr>
        <p:spPr>
          <a:xfrm>
            <a:off x="3325437" y="1338148"/>
            <a:ext cx="1049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Frame 4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B933E1A8-7A6C-BABA-3FF7-B7EEEECCC237}"/>
              </a:ext>
            </a:extLst>
          </p:cNvPr>
          <p:cNvSpPr/>
          <p:nvPr/>
        </p:nvSpPr>
        <p:spPr>
          <a:xfrm>
            <a:off x="8363451" y="2865096"/>
            <a:ext cx="385016" cy="352445"/>
          </a:xfrm>
          <a:prstGeom prst="roundRect">
            <a:avLst>
              <a:gd name="adj" fmla="val 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00" i="1" dirty="0">
                <a:solidFill>
                  <a:srgbClr val="0070C0"/>
                </a:solidFill>
              </a:rPr>
              <a:t>Frame 6</a:t>
            </a:r>
            <a:endParaRPr lang="zh-CN" altLang="en-US" sz="3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001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B5C780-FD35-4740-B4CB-0C3C31D24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fr-FR" altLang="zh-CN" sz="2600" i="1" dirty="0">
                <a:latin typeface="+mj-lt"/>
              </a:rPr>
              <a:t>Frame Drops </a:t>
            </a:r>
            <a:r>
              <a:rPr kumimoji="1" lang="fr-FR" altLang="zh-CN" sz="2600" dirty="0">
                <a:latin typeface="+mj-lt"/>
              </a:rPr>
              <a:t>are </a:t>
            </a:r>
            <a:r>
              <a:rPr kumimoji="1" lang="fr-FR" altLang="zh-CN" sz="2600" i="1" u="sng" dirty="0">
                <a:latin typeface="+mj-lt"/>
              </a:rPr>
              <a:t>Common</a:t>
            </a:r>
            <a:r>
              <a:rPr kumimoji="1" lang="fr-FR" altLang="zh-CN" sz="2600" dirty="0">
                <a:latin typeface="+mj-lt"/>
              </a:rPr>
              <a:t> in the Wild</a:t>
            </a:r>
            <a:endParaRPr kumimoji="1" lang="zh-CN" altLang="en-US" sz="2600" dirty="0">
              <a:latin typeface="+mj-lt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681B96E-02B5-C146-9F8A-F0BAE2320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61C3-C043-4A6E-BDCE-8DA1E7D90A3B}" type="slidenum">
              <a:rPr lang="zh-CN" altLang="en-US">
                <a:latin typeface="+mn-lt"/>
              </a:rPr>
              <a:pPr/>
              <a:t>9</a:t>
            </a:fld>
            <a:endParaRPr lang="zh-CN" altLang="en-US" dirty="0">
              <a:latin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4F2DA4F-B921-EDBC-4651-152E0AE1DE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7" y="1201316"/>
            <a:ext cx="3327686" cy="252460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AA535D6-3C82-FB36-59CB-C1DA0F9F88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793604"/>
            <a:ext cx="3384376" cy="1383082"/>
          </a:xfrm>
          <a:prstGeom prst="rect">
            <a:avLst/>
          </a:prstGeom>
        </p:spPr>
      </p:pic>
      <p:sp>
        <p:nvSpPr>
          <p:cNvPr id="17" name="内容占位符 2">
            <a:extLst>
              <a:ext uri="{FF2B5EF4-FFF2-40B4-BE49-F238E27FC236}">
                <a16:creationId xmlns:a16="http://schemas.microsoft.com/office/drawing/2014/main" id="{105E791B-8A3E-FEB0-7140-D380E02BC9FE}"/>
              </a:ext>
            </a:extLst>
          </p:cNvPr>
          <p:cNvSpPr txBox="1">
            <a:spLocks/>
          </p:cNvSpPr>
          <p:nvPr/>
        </p:nvSpPr>
        <p:spPr>
          <a:xfrm>
            <a:off x="457202" y="1095429"/>
            <a:ext cx="4690862" cy="450580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lnSpc>
                <a:spcPct val="120000"/>
              </a:lnSpc>
              <a:spcBef>
                <a:spcPts val="1200"/>
              </a:spcBef>
              <a:buFont typeface="Arial" pitchFamily="34" charset="0"/>
              <a:buChar char="•"/>
              <a:defRPr sz="2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  <a:lvl2pPr marL="742950" indent="-28575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–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»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latin typeface="+mn-lt"/>
              </a:rPr>
              <a:t>Frame drops are common due to workload fluctuations</a:t>
            </a:r>
          </a:p>
          <a:p>
            <a:pPr lvl="1"/>
            <a:r>
              <a:rPr lang="en-US" altLang="zh-CN" sz="1700" dirty="0">
                <a:latin typeface="+mn-lt"/>
              </a:rPr>
              <a:t>Over 75 common OS use cases, </a:t>
            </a:r>
            <a:r>
              <a:rPr lang="en-US" altLang="zh-CN" sz="1700" b="1" dirty="0">
                <a:latin typeface="+mn-lt"/>
              </a:rPr>
              <a:t>9 and 20</a:t>
            </a:r>
            <a:r>
              <a:rPr lang="en-US" altLang="zh-CN" sz="1700" dirty="0">
                <a:latin typeface="+mn-lt"/>
              </a:rPr>
              <a:t> have frame drops on Mate 40 Pro (90Hz, OH 4.0) and Mate 60 Pro (120Hz, OH 4.0), respectively.</a:t>
            </a:r>
          </a:p>
          <a:p>
            <a:pPr lvl="1"/>
            <a:r>
              <a:rPr lang="en-US" altLang="zh-CN" sz="1700" dirty="0">
                <a:latin typeface="+mn-lt"/>
              </a:rPr>
              <a:t>The average frame drops per second (FDPS) can reach </a:t>
            </a:r>
            <a:r>
              <a:rPr lang="en-US" altLang="zh-CN" sz="1700" b="1" dirty="0">
                <a:latin typeface="+mn-lt"/>
              </a:rPr>
              <a:t>7.51 and 8.42 </a:t>
            </a:r>
            <a:r>
              <a:rPr lang="en-US" altLang="zh-CN" sz="1700" dirty="0">
                <a:latin typeface="+mn-lt"/>
              </a:rPr>
              <a:t>for GLES and Vulkan backends, respectively, on Mate 60 Pro (120Hz, OH4.0).</a:t>
            </a:r>
          </a:p>
          <a:p>
            <a:pPr lvl="1"/>
            <a:r>
              <a:rPr lang="en-US" altLang="zh-CN" sz="1700" dirty="0">
                <a:latin typeface="+mn-lt"/>
              </a:rPr>
              <a:t>Many important cases like closing the notification center or clearing all notifications can only reach </a:t>
            </a:r>
            <a:r>
              <a:rPr lang="en-US" altLang="zh-CN" sz="1700" b="1" dirty="0">
                <a:latin typeface="+mn-lt"/>
              </a:rPr>
              <a:t>95–105 FPS </a:t>
            </a:r>
            <a:r>
              <a:rPr lang="en-US" altLang="zh-CN" sz="1700" dirty="0">
                <a:latin typeface="+mn-lt"/>
              </a:rPr>
              <a:t>on the 120 Hz screen, causing noticeable stutters to users.</a:t>
            </a:r>
          </a:p>
        </p:txBody>
      </p:sp>
    </p:spTree>
    <p:extLst>
      <p:ext uri="{BB962C8B-B14F-4D97-AF65-F5344CB8AC3E}">
        <p14:creationId xmlns:p14="http://schemas.microsoft.com/office/powerpoint/2010/main" val="40829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BE384B"/>
      </a:accent1>
      <a:accent2>
        <a:srgbClr val="6A868F"/>
      </a:accent2>
      <a:accent3>
        <a:srgbClr val="32788E"/>
      </a:accent3>
      <a:accent4>
        <a:srgbClr val="D6C88B"/>
      </a:accent4>
      <a:accent5>
        <a:srgbClr val="D66E49"/>
      </a:accent5>
      <a:accent6>
        <a:srgbClr val="BFBFBF"/>
      </a:accent6>
      <a:hlink>
        <a:srgbClr val="BE384B"/>
      </a:hlink>
      <a:folHlink>
        <a:srgbClr val="BFBFBF"/>
      </a:folHlink>
    </a:clrScheme>
    <a:fontScheme name="2obzv3wc">
      <a:majorFont>
        <a:latin typeface="Arial" panose="020B0A04020102020204"/>
        <a:ea typeface="微软雅黑"/>
        <a:cs typeface=""/>
      </a:majorFont>
      <a:minorFont>
        <a:latin typeface="Arial" panose="020B060402020202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TU-Red" id="{D8CCD1CF-4E9C-2949-907F-EF4853CAD992}" vid="{47F94616-763E-7D43-9BB0-722503DC19A3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SJTU-Red</Template>
  <TotalTime>70392</TotalTime>
  <Words>5292</Words>
  <Application>Microsoft Office PowerPoint</Application>
  <PresentationFormat>全屏显示(16:10)</PresentationFormat>
  <Paragraphs>661</Paragraphs>
  <Slides>44</Slides>
  <Notes>44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50" baseType="lpstr">
      <vt:lpstr>DengXian</vt:lpstr>
      <vt:lpstr>微软雅黑</vt:lpstr>
      <vt:lpstr>Arial</vt:lpstr>
      <vt:lpstr>Calibri</vt:lpstr>
      <vt:lpstr>Consolas</vt:lpstr>
      <vt:lpstr>Office 主题​​</vt:lpstr>
      <vt:lpstr>D-VSync: Decoupled Rendering and Displaying For Smartphone Graphics</vt:lpstr>
      <vt:lpstr>Smartphone Graphics</vt:lpstr>
      <vt:lpstr>Three-Layer OS Rendering Architecture</vt:lpstr>
      <vt:lpstr>FIFO Queueing in OS Rendering Architecture</vt:lpstr>
      <vt:lpstr>VSync Signals in OS Rendering Architecture</vt:lpstr>
      <vt:lpstr>Frame Display in OS Rendering Trace</vt:lpstr>
      <vt:lpstr>Stage Aligning in OS Rendering Trace</vt:lpstr>
      <vt:lpstr>Frame Drop in OS Rendering Trace</vt:lpstr>
      <vt:lpstr>Frame Drops are Common in the Wild</vt:lpstr>
      <vt:lpstr>Trends in Rendering #1: Display Hardware </vt:lpstr>
      <vt:lpstr>Trends in Rendering #2: Visual Effects</vt:lpstr>
      <vt:lpstr>OS Rendering Trace</vt:lpstr>
      <vt:lpstr>Buffer Stuffing in OS Rendering Trace</vt:lpstr>
      <vt:lpstr>Rendering Latency due to Buffer Stuffing</vt:lpstr>
      <vt:lpstr>Visualization of Rendering Latency</vt:lpstr>
      <vt:lpstr>Observation: The Power Law Distribution of Rendering</vt:lpstr>
      <vt:lpstr>Insight: Frame Rendering Time Reallocation</vt:lpstr>
      <vt:lpstr>Insight: Frame Rendering Time Reallocation</vt:lpstr>
      <vt:lpstr>Decoupling Rendering and Displaying</vt:lpstr>
      <vt:lpstr>Challenges of the Decoupling</vt:lpstr>
      <vt:lpstr>D-VSync: Decoupled Vertical Synchronization</vt:lpstr>
      <vt:lpstr>OS Rendering Architecture (Data Path)</vt:lpstr>
      <vt:lpstr>VSync Rendering Architecture (Control Path)</vt:lpstr>
      <vt:lpstr>D-VSync Rendering Architecture (Control Path)</vt:lpstr>
      <vt:lpstr>D-VSync Key Module: Frame Pre-Executor  </vt:lpstr>
      <vt:lpstr>D-VSync Key Module: Frame Pre-Executor  </vt:lpstr>
      <vt:lpstr>D-VSync Key Module: Frame Pre-Executor  </vt:lpstr>
      <vt:lpstr>D-VSync Key Module: Display Time Virtualizer</vt:lpstr>
      <vt:lpstr>D-VSync Key Module: Display Time Virtualizer</vt:lpstr>
      <vt:lpstr>D-VSync APIs and Extensible Modules</vt:lpstr>
      <vt:lpstr>Application Scope of D-VSync</vt:lpstr>
      <vt:lpstr>The Co-design of D-VSync with LTPO</vt:lpstr>
      <vt:lpstr>A Running Example of D-VSync </vt:lpstr>
      <vt:lpstr>Evaluation</vt:lpstr>
      <vt:lpstr>Experiment Configurations</vt:lpstr>
      <vt:lpstr>Objective Frame Drop Reduction</vt:lpstr>
      <vt:lpstr>Objective Frame Drop Reduction</vt:lpstr>
      <vt:lpstr>Objective Frame Drop Reduction</vt:lpstr>
      <vt:lpstr>Objective Frame Drop Reduction</vt:lpstr>
      <vt:lpstr>Subjective Stutter Reduction</vt:lpstr>
      <vt:lpstr>Rendering Latency Reduction</vt:lpstr>
      <vt:lpstr>Costs of D-VSync</vt:lpstr>
      <vt:lpstr>Deployment Experience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虚拟机隔离与安全</dc:title>
  <dc:creator>Xia Yubin</dc:creator>
  <cp:lastModifiedBy>Wu, Richard</cp:lastModifiedBy>
  <cp:revision>1854</cp:revision>
  <cp:lastPrinted>2016-06-13T07:55:34Z</cp:lastPrinted>
  <dcterms:created xsi:type="dcterms:W3CDTF">2017-11-24T09:35:45Z</dcterms:created>
  <dcterms:modified xsi:type="dcterms:W3CDTF">2025-04-08T06:11:42Z</dcterms:modified>
</cp:coreProperties>
</file>